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65" r:id="rId2"/>
    <p:sldId id="266" r:id="rId3"/>
    <p:sldId id="316" r:id="rId4"/>
    <p:sldId id="269" r:id="rId5"/>
    <p:sldId id="317" r:id="rId6"/>
    <p:sldId id="268" r:id="rId7"/>
    <p:sldId id="270" r:id="rId8"/>
    <p:sldId id="271" r:id="rId9"/>
    <p:sldId id="272" r:id="rId10"/>
    <p:sldId id="273" r:id="rId11"/>
    <p:sldId id="274" r:id="rId12"/>
    <p:sldId id="275" r:id="rId13"/>
    <p:sldId id="276" r:id="rId14"/>
    <p:sldId id="279" r:id="rId15"/>
    <p:sldId id="280" r:id="rId16"/>
    <p:sldId id="283" r:id="rId17"/>
    <p:sldId id="284" r:id="rId18"/>
    <p:sldId id="315" r:id="rId19"/>
    <p:sldId id="318" r:id="rId20"/>
    <p:sldId id="285" r:id="rId21"/>
    <p:sldId id="286" r:id="rId22"/>
    <p:sldId id="287" r:id="rId23"/>
    <p:sldId id="288" r:id="rId24"/>
    <p:sldId id="289" r:id="rId25"/>
    <p:sldId id="290" r:id="rId26"/>
    <p:sldId id="292" r:id="rId27"/>
    <p:sldId id="293" r:id="rId28"/>
    <p:sldId id="294" r:id="rId29"/>
    <p:sldId id="295" r:id="rId30"/>
    <p:sldId id="297" r:id="rId31"/>
    <p:sldId id="321" r:id="rId32"/>
    <p:sldId id="298" r:id="rId33"/>
    <p:sldId id="299" r:id="rId34"/>
    <p:sldId id="296" r:id="rId35"/>
    <p:sldId id="319" r:id="rId36"/>
    <p:sldId id="300" r:id="rId37"/>
    <p:sldId id="301" r:id="rId38"/>
    <p:sldId id="303" r:id="rId39"/>
    <p:sldId id="306" r:id="rId40"/>
    <p:sldId id="320" r:id="rId41"/>
    <p:sldId id="304" r:id="rId42"/>
    <p:sldId id="305" r:id="rId43"/>
    <p:sldId id="307" r:id="rId44"/>
    <p:sldId id="308" r:id="rId45"/>
    <p:sldId id="310" r:id="rId46"/>
    <p:sldId id="312" r:id="rId47"/>
    <p:sldId id="313" r:id="rId48"/>
  </p:sldIdLst>
  <p:sldSz cx="12192000" cy="6858000"/>
  <p:notesSz cx="6950075" cy="9236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noFill/>
              <a:miter lim="400000"/>
            </a:ln>
          </a:insideV>
        </a:tcBdr>
        <a:fill>
          <a:solidFill>
            <a:srgbClr val="E8ECF4"/>
          </a:solidFill>
        </a:fill>
      </a:tcStyle>
    </a:wholeTbl>
    <a:band2H>
      <a:tcTxStyle/>
      <a:tcStyle>
        <a:tcBdr/>
        <a:fill>
          <a:solidFill>
            <a:srgbClr val="FFFFFF"/>
          </a:solidFill>
        </a:fill>
      </a:tcStyle>
    </a:band2H>
    <a:firstCol>
      <a:tcTxStyle b="on" i="off">
        <a:font>
          <a:latin typeface="Corbel"/>
          <a:ea typeface="Corbel"/>
          <a:cs typeface="Corbel"/>
        </a:font>
        <a:srgbClr val="000000"/>
      </a:tcTxStyle>
      <a:tcStyle>
        <a:tcBdr>
          <a:left>
            <a:ln w="12700" cap="flat">
              <a:solidFill>
                <a:schemeClr val="accent1"/>
              </a:solidFill>
              <a:prstDash val="solid"/>
              <a:round/>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8ECF4"/>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orbel"/>
          <a:ea typeface="Corbel"/>
          <a:cs typeface="Corbel"/>
        </a:font>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firstCol>
    <a:lastRow>
      <a:tcTxStyle b="on" i="off">
        <a:font>
          <a:latin typeface="Corbel"/>
          <a:ea typeface="Corbel"/>
          <a:cs typeface="Corbel"/>
        </a:font>
        <a:srgbClr val="000000"/>
      </a:tcTxStyle>
      <a:tcStyle>
        <a:tcBdr>
          <a:left>
            <a:ln w="12700" cap="flat">
              <a:solidFill>
                <a:schemeClr val="accent1"/>
              </a:solidFill>
              <a:prstDash val="solid"/>
              <a:round/>
            </a:ln>
          </a:left>
          <a:right>
            <a:ln w="12700" cap="flat">
              <a:solidFill>
                <a:schemeClr val="accent1"/>
              </a:solidFill>
              <a:prstDash val="solid"/>
              <a:round/>
            </a:ln>
          </a:right>
          <a:top>
            <a:ln w="254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8ECF4"/>
          </a:solidFill>
        </a:fill>
      </a:tcStyle>
    </a:lastRow>
    <a:firstRow>
      <a:tcTxStyle b="on" i="off">
        <a:font>
          <a:latin typeface="Corbel"/>
          <a:ea typeface="Corbel"/>
          <a:cs typeface="Corbel"/>
        </a:font>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8ECF4"/>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10" autoAdjust="0"/>
  </p:normalViewPr>
  <p:slideViewPr>
    <p:cSldViewPr snapToGrid="0">
      <p:cViewPr varScale="1">
        <p:scale>
          <a:sx n="91" d="100"/>
          <a:sy n="91" d="100"/>
        </p:scale>
        <p:origin x="102"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396875" y="692150"/>
            <a:ext cx="6156325" cy="3463925"/>
          </a:xfrm>
          <a:prstGeom prst="rect">
            <a:avLst/>
          </a:prstGeom>
        </p:spPr>
        <p:txBody>
          <a:bodyPr lIns="92492" tIns="46246" rIns="92492" bIns="46246"/>
          <a:lstStyle/>
          <a:p>
            <a:endParaRPr/>
          </a:p>
        </p:txBody>
      </p:sp>
      <p:sp>
        <p:nvSpPr>
          <p:cNvPr id="108" name="Shape 108"/>
          <p:cNvSpPr>
            <a:spLocks noGrp="1"/>
          </p:cNvSpPr>
          <p:nvPr>
            <p:ph type="body" sz="quarter" idx="1"/>
          </p:nvPr>
        </p:nvSpPr>
        <p:spPr>
          <a:xfrm>
            <a:off x="926677" y="4387136"/>
            <a:ext cx="5096722" cy="4156234"/>
          </a:xfrm>
          <a:prstGeom prst="rect">
            <a:avLst/>
          </a:prstGeom>
        </p:spPr>
        <p:txBody>
          <a:bodyPr lIns="92492" tIns="46246" rIns="92492" bIns="46246"/>
          <a:lstStyle/>
          <a:p>
            <a:endParaRPr/>
          </a:p>
        </p:txBody>
      </p:sp>
    </p:spTree>
    <p:extLst>
      <p:ext uri="{BB962C8B-B14F-4D97-AF65-F5344CB8AC3E}">
        <p14:creationId xmlns:p14="http://schemas.microsoft.com/office/powerpoint/2010/main" val="303485875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395288" y="692150"/>
            <a:ext cx="6159500" cy="3463925"/>
          </a:xfrm>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r>
              <a:t>HESAA Information Detailed:</a:t>
            </a:r>
          </a:p>
          <a:p>
            <a:r>
              <a:t>Financial aid session </a:t>
            </a:r>
          </a:p>
          <a:p>
            <a:r>
              <a:t>FAFSA Days</a:t>
            </a:r>
          </a:p>
          <a:p>
            <a:r>
              <a:t>Booklets: State and Federal Aid, Financial Aid Dictionary, Student Loan Guide, and Reach Higher the College Planning Booklet.</a:t>
            </a:r>
          </a:p>
          <a:p>
            <a:r>
              <a:t>Handouts:  Eight Steps to Apply, Financial Planning Chart, and program brochures are available for free.</a:t>
            </a:r>
          </a:p>
          <a:p>
            <a:endParaRPr/>
          </a:p>
          <a:p>
            <a:r>
              <a:t>REAL $ 101 Financial Literacy on-site Sessions</a:t>
            </a:r>
          </a:p>
          <a:p>
            <a:endParaRPr/>
          </a:p>
        </p:txBody>
      </p:sp>
    </p:spTree>
    <p:extLst>
      <p:ext uri="{BB962C8B-B14F-4D97-AF65-F5344CB8AC3E}">
        <p14:creationId xmlns:p14="http://schemas.microsoft.com/office/powerpoint/2010/main" val="705824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395288" y="692150"/>
            <a:ext cx="6159500" cy="3463925"/>
          </a:xfrm>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pPr marL="1207985" lvl="2" indent="-287615">
              <a:lnSpc>
                <a:spcPct val="120000"/>
              </a:lnSpc>
              <a:buSzPct val="100000"/>
              <a:buFont typeface="Arial"/>
              <a:buChar char="•"/>
              <a:defRPr sz="1700"/>
            </a:pPr>
            <a:r>
              <a:rPr dirty="0"/>
              <a:t>Complete an NJ – GIVS application at njgrants.org</a:t>
            </a:r>
          </a:p>
          <a:p>
            <a:pPr marL="1207985" lvl="2" indent="-287615">
              <a:lnSpc>
                <a:spcPct val="120000"/>
              </a:lnSpc>
              <a:buSzPct val="100000"/>
              <a:buFont typeface="Arial"/>
              <a:buChar char="•"/>
              <a:defRPr sz="1700"/>
            </a:pPr>
            <a:r>
              <a:rPr dirty="0"/>
              <a:t>Eligible certificate or degree program</a:t>
            </a:r>
          </a:p>
        </p:txBody>
      </p:sp>
    </p:spTree>
    <p:extLst>
      <p:ext uri="{BB962C8B-B14F-4D97-AF65-F5344CB8AC3E}">
        <p14:creationId xmlns:p14="http://schemas.microsoft.com/office/powerpoint/2010/main" val="2364027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xfrm>
            <a:off x="395288" y="692150"/>
            <a:ext cx="6159500" cy="3463925"/>
          </a:xfrm>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marL="1207985" lvl="2" indent="-287615">
              <a:lnSpc>
                <a:spcPct val="120000"/>
              </a:lnSpc>
              <a:buSzPct val="100000"/>
              <a:buFont typeface="Arial"/>
              <a:buChar char="•"/>
              <a:defRPr sz="1700"/>
            </a:pPr>
            <a:r>
              <a:rPr dirty="0"/>
              <a:t>Complete an NJ – GIVS application at njgrants.org</a:t>
            </a:r>
          </a:p>
          <a:p>
            <a:pPr marL="1207985" lvl="2" indent="-287615">
              <a:lnSpc>
                <a:spcPct val="120000"/>
              </a:lnSpc>
              <a:buSzPct val="100000"/>
              <a:buFont typeface="Arial"/>
              <a:buChar char="•"/>
              <a:defRPr sz="1700"/>
            </a:pPr>
            <a:r>
              <a:rPr dirty="0"/>
              <a:t>Eligible certificate or degree program</a:t>
            </a:r>
          </a:p>
        </p:txBody>
      </p:sp>
    </p:spTree>
    <p:extLst>
      <p:ext uri="{BB962C8B-B14F-4D97-AF65-F5344CB8AC3E}">
        <p14:creationId xmlns:p14="http://schemas.microsoft.com/office/powerpoint/2010/main" val="3814352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xfrm>
            <a:off x="395288" y="692150"/>
            <a:ext cx="6159500" cy="3463925"/>
          </a:xfrm>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pPr marL="1207985" lvl="2" indent="-287615">
              <a:lnSpc>
                <a:spcPct val="120000"/>
              </a:lnSpc>
              <a:buSzPct val="100000"/>
              <a:buFont typeface="Arial"/>
              <a:buChar char="•"/>
              <a:defRPr sz="1700"/>
            </a:pPr>
            <a:r>
              <a:t>Complete an NJ – GIVS application at njgrants.org</a:t>
            </a:r>
          </a:p>
          <a:p>
            <a:pPr marL="1207985" lvl="2" indent="-287615">
              <a:lnSpc>
                <a:spcPct val="120000"/>
              </a:lnSpc>
              <a:buSzPct val="100000"/>
              <a:buFont typeface="Arial"/>
              <a:buChar char="•"/>
              <a:defRPr sz="1700"/>
            </a:pPr>
            <a:r>
              <a:t>Eligible certificate or degree program</a:t>
            </a:r>
          </a:p>
        </p:txBody>
      </p:sp>
    </p:spTree>
    <p:extLst>
      <p:ext uri="{BB962C8B-B14F-4D97-AF65-F5344CB8AC3E}">
        <p14:creationId xmlns:p14="http://schemas.microsoft.com/office/powerpoint/2010/main" val="4106204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95288" y="692150"/>
            <a:ext cx="6159500" cy="3463925"/>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endParaRPr/>
          </a:p>
          <a:p>
            <a:r>
              <a:t>Graduate Stafford loans are now 6%</a:t>
            </a:r>
          </a:p>
        </p:txBody>
      </p:sp>
    </p:spTree>
    <p:extLst>
      <p:ext uri="{BB962C8B-B14F-4D97-AF65-F5344CB8AC3E}">
        <p14:creationId xmlns:p14="http://schemas.microsoft.com/office/powerpoint/2010/main" val="60701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xfrm>
            <a:off x="395288" y="692150"/>
            <a:ext cx="6159500" cy="3463925"/>
          </a:xfrm>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pPr marL="172569" indent="-172569">
              <a:buSzPct val="100000"/>
              <a:buFont typeface="Arial"/>
              <a:buChar char="•"/>
            </a:pPr>
            <a:r>
              <a:rPr dirty="0"/>
              <a:t>We also offer consolidation programs &amp; a </a:t>
            </a:r>
            <a:r>
              <a:rPr dirty="0" err="1"/>
              <a:t>ReFi</a:t>
            </a:r>
            <a:r>
              <a:rPr dirty="0"/>
              <a:t> program that </a:t>
            </a:r>
          </a:p>
          <a:p>
            <a:pPr marL="172569" indent="-172569">
              <a:buSzPct val="100000"/>
              <a:buFont typeface="Arial"/>
              <a:buChar char="•"/>
            </a:pPr>
            <a:r>
              <a:rPr dirty="0"/>
              <a:t>Consolidation extends the repayment term to 25 – 30 depending on loan balance and takes the weighted average of the loans minus a tiny percentage</a:t>
            </a:r>
          </a:p>
          <a:p>
            <a:pPr marL="172569" indent="-172569">
              <a:buSzPct val="100000"/>
              <a:buFont typeface="Arial"/>
              <a:buChar char="•"/>
            </a:pPr>
            <a:r>
              <a:rPr dirty="0"/>
              <a:t>The </a:t>
            </a:r>
            <a:r>
              <a:rPr dirty="0" err="1"/>
              <a:t>ReFi</a:t>
            </a:r>
            <a:r>
              <a:rPr dirty="0"/>
              <a:t> program is a 10 year repayment term and is based on income, credit score and debt to income ratio (depending on credit score the APR will range from 4.90% to 6.90%</a:t>
            </a:r>
          </a:p>
          <a:p>
            <a:pPr marL="172569" indent="-172569">
              <a:buSzPct val="100000"/>
              <a:buFont typeface="Arial"/>
              <a:buChar char="•"/>
            </a:pPr>
            <a:r>
              <a:rPr dirty="0"/>
              <a:t>HESAA also now has a Repayment Assistance Program (RAP), which is designed to provide payment relief when all parties of the loan are facing financial hardship</a:t>
            </a:r>
          </a:p>
          <a:p>
            <a:pPr marL="172569" indent="-172569">
              <a:buSzPct val="100000"/>
              <a:buFont typeface="Arial"/>
              <a:buChar char="•"/>
            </a:pPr>
            <a:r>
              <a:rPr dirty="0"/>
              <a:t>During the RAP period, a payment on eligible NJCLASS loan shall be reduced to 10% </a:t>
            </a:r>
            <a:r>
              <a:rPr dirty="0" err="1"/>
              <a:t>fo</a:t>
            </a:r>
            <a:r>
              <a:rPr dirty="0"/>
              <a:t> the total of the household income of all of the parties to the loan that exceeds 150&amp; of the federal poverty guidelines for their family size, with a minimum monthly payment of $5 per eligible loan</a:t>
            </a:r>
          </a:p>
          <a:p>
            <a:pPr marL="172569" indent="-172569">
              <a:buSzPct val="100000"/>
              <a:buFont typeface="Arial"/>
              <a:buChar char="•"/>
            </a:pPr>
            <a:r>
              <a:rPr dirty="0"/>
              <a:t>Interest that accrues during RAP will be paid by HESAA</a:t>
            </a:r>
          </a:p>
          <a:p>
            <a:pPr marL="172569" indent="-172569">
              <a:buSzPct val="100000"/>
              <a:buFont typeface="Arial"/>
              <a:buChar char="•"/>
            </a:pPr>
            <a:r>
              <a:rPr dirty="0"/>
              <a:t>RAP is available for NJCLASS loans with applications that were received on or after June 1, 2017 or are to be used for an academic term that begins on or after August 1, 2017</a:t>
            </a:r>
          </a:p>
          <a:p>
            <a:pPr marL="172569" indent="-172569">
              <a:buSzPct val="100000"/>
              <a:buFont typeface="Arial"/>
              <a:buChar char="•"/>
            </a:pPr>
            <a:r>
              <a:rPr dirty="0"/>
              <a:t>HESAA now also discharges the loan obligation for all parties to a NJCLASS loan in the event of death or total and permanent disability of the student beneficiary</a:t>
            </a:r>
          </a:p>
        </p:txBody>
      </p:sp>
    </p:spTree>
    <p:extLst>
      <p:ext uri="{BB962C8B-B14F-4D97-AF65-F5344CB8AC3E}">
        <p14:creationId xmlns:p14="http://schemas.microsoft.com/office/powerpoint/2010/main" val="3537059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395288" y="692150"/>
            <a:ext cx="6159500" cy="3463925"/>
          </a:xfrm>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r>
              <a:t>Jules / Sharon – please add screen shot for alt app</a:t>
            </a:r>
          </a:p>
        </p:txBody>
      </p:sp>
    </p:spTree>
    <p:extLst>
      <p:ext uri="{BB962C8B-B14F-4D97-AF65-F5344CB8AC3E}">
        <p14:creationId xmlns:p14="http://schemas.microsoft.com/office/powerpoint/2010/main" val="137988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xfrm>
            <a:off x="395288" y="692150"/>
            <a:ext cx="6159500" cy="3463925"/>
          </a:xfrm>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pPr>
              <a:buSzPct val="100000"/>
              <a:buFont typeface="Arial"/>
              <a:buChar char="•"/>
            </a:pPr>
            <a:r>
              <a:rPr dirty="0"/>
              <a:t>Check out http://student.collegeboard.org/profile for a list of institutions that require CSS profile</a:t>
            </a:r>
          </a:p>
          <a:p>
            <a:pPr>
              <a:buSzPct val="100000"/>
              <a:buFont typeface="Arial"/>
              <a:buChar char="•"/>
            </a:pPr>
            <a:endParaRPr dirty="0"/>
          </a:p>
          <a:p>
            <a:pPr>
              <a:buSzPct val="100000"/>
              <a:buFont typeface="Arial"/>
              <a:buChar char="•"/>
            </a:pPr>
            <a:r>
              <a:rPr dirty="0"/>
              <a:t>CSS profile uses institutional methodology formula whereas FAFSA uses federal methodology</a:t>
            </a:r>
          </a:p>
          <a:p>
            <a:pPr>
              <a:buSzPct val="100000"/>
              <a:buFont typeface="Arial"/>
              <a:buChar char="•"/>
            </a:pPr>
            <a:endParaRPr dirty="0"/>
          </a:p>
          <a:p>
            <a:pPr>
              <a:buSzPct val="100000"/>
              <a:buFont typeface="Arial"/>
              <a:buChar char="•"/>
            </a:pPr>
            <a:r>
              <a:rPr dirty="0"/>
              <a:t>The CSS profile is a fee based application. The cost for filing the CSS PROFILE is $25 for the first college, and there is an $16 processing fee for each additional college. This is not the FAFSA.  The FAFSA is free.</a:t>
            </a:r>
          </a:p>
          <a:p>
            <a:pPr>
              <a:buSzPct val="100000"/>
              <a:buFont typeface="Arial"/>
              <a:buChar char="•"/>
            </a:pPr>
            <a:endParaRPr dirty="0"/>
          </a:p>
          <a:p>
            <a:pPr>
              <a:buSzPct val="100000"/>
              <a:buFont typeface="Arial"/>
              <a:buChar char="•"/>
            </a:pPr>
            <a:r>
              <a:rPr dirty="0"/>
              <a:t>Can take 45 minutes to 2 hours to complete</a:t>
            </a:r>
          </a:p>
          <a:p>
            <a:pPr>
              <a:buSzPct val="100000"/>
              <a:buFont typeface="Arial"/>
              <a:buChar char="•"/>
            </a:pPr>
            <a:endParaRPr dirty="0"/>
          </a:p>
          <a:p>
            <a:pPr>
              <a:buSzPct val="100000"/>
              <a:buFont typeface="Arial"/>
              <a:buChar char="•"/>
            </a:pPr>
            <a:r>
              <a:rPr dirty="0"/>
              <a:t> Can leave some answers blank but an error will prompt if answer is required but most numeric questions at least require a zero</a:t>
            </a:r>
          </a:p>
          <a:p>
            <a:endParaRPr dirty="0"/>
          </a:p>
          <a:p>
            <a:endParaRPr dirty="0"/>
          </a:p>
          <a:p>
            <a:endParaRPr dirty="0"/>
          </a:p>
        </p:txBody>
      </p:sp>
    </p:spTree>
    <p:extLst>
      <p:ext uri="{BB962C8B-B14F-4D97-AF65-F5344CB8AC3E}">
        <p14:creationId xmlns:p14="http://schemas.microsoft.com/office/powerpoint/2010/main" val="369361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395288" y="692150"/>
            <a:ext cx="6159500" cy="3463925"/>
          </a:xfrm>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p>
            <a:r>
              <a:t>Links are correct</a:t>
            </a:r>
          </a:p>
        </p:txBody>
      </p:sp>
    </p:spTree>
    <p:extLst>
      <p:ext uri="{BB962C8B-B14F-4D97-AF65-F5344CB8AC3E}">
        <p14:creationId xmlns:p14="http://schemas.microsoft.com/office/powerpoint/2010/main" val="4173848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395288" y="692150"/>
            <a:ext cx="6159500" cy="3463925"/>
          </a:xfrm>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r>
              <a:t>You should use the IRS DRT at the time of filing the initial FAFSA.  Using this tool will automatically verify your information for federal</a:t>
            </a:r>
          </a:p>
        </p:txBody>
      </p:sp>
    </p:spTree>
    <p:extLst>
      <p:ext uri="{BB962C8B-B14F-4D97-AF65-F5344CB8AC3E}">
        <p14:creationId xmlns:p14="http://schemas.microsoft.com/office/powerpoint/2010/main" val="3054996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xfrm>
            <a:off x="395288" y="692150"/>
            <a:ext cx="6159500" cy="3463925"/>
          </a:xfrm>
          <a:prstGeom prst="rect">
            <a:avLst/>
          </a:prstGeom>
        </p:spPr>
        <p:txBody>
          <a:bodyPr/>
          <a:lstStyle/>
          <a:p>
            <a:endParaRPr/>
          </a:p>
        </p:txBody>
      </p:sp>
      <p:sp>
        <p:nvSpPr>
          <p:cNvPr id="283" name="Shape 283"/>
          <p:cNvSpPr>
            <a:spLocks noGrp="1"/>
          </p:cNvSpPr>
          <p:nvPr>
            <p:ph type="body" sz="quarter" idx="1"/>
          </p:nvPr>
        </p:nvSpPr>
        <p:spPr>
          <a:prstGeom prst="rect">
            <a:avLst/>
          </a:prstGeom>
        </p:spPr>
        <p:txBody>
          <a:bodyPr/>
          <a:lstStyle/>
          <a:p>
            <a:r>
              <a:t>The FSA id is a higher security login which will connect the student and parent to the FAFSA.  The FSA id will also connect the student to the federal student aid website, and the National student loan data base.</a:t>
            </a:r>
          </a:p>
        </p:txBody>
      </p:sp>
    </p:spTree>
    <p:extLst>
      <p:ext uri="{BB962C8B-B14F-4D97-AF65-F5344CB8AC3E}">
        <p14:creationId xmlns:p14="http://schemas.microsoft.com/office/powerpoint/2010/main" val="55191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395288" y="692150"/>
            <a:ext cx="6159500" cy="3463925"/>
          </a:xfrm>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r>
              <a:t>HESAA also has on the website the NJEI calculator that calculates TAG for estimate purposes only. </a:t>
            </a:r>
          </a:p>
          <a:p>
            <a:endParaRPr/>
          </a:p>
        </p:txBody>
      </p:sp>
    </p:spTree>
    <p:extLst>
      <p:ext uri="{BB962C8B-B14F-4D97-AF65-F5344CB8AC3E}">
        <p14:creationId xmlns:p14="http://schemas.microsoft.com/office/powerpoint/2010/main" val="3744871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xfrm>
            <a:off x="395288" y="692150"/>
            <a:ext cx="6159500" cy="3463925"/>
          </a:xfrm>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r>
              <a:t>The FSA id is a higher security login which will connect the student and parent to the FAFSA.  The FSA id will also connect the student to the federal student aid website, and the National student loan data base.</a:t>
            </a:r>
          </a:p>
        </p:txBody>
      </p:sp>
    </p:spTree>
    <p:extLst>
      <p:ext uri="{BB962C8B-B14F-4D97-AF65-F5344CB8AC3E}">
        <p14:creationId xmlns:p14="http://schemas.microsoft.com/office/powerpoint/2010/main" val="141128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395288" y="692150"/>
            <a:ext cx="6159500" cy="3463925"/>
          </a:xfrm>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lvl1pPr marL="167163" indent="-167163">
              <a:buSzPct val="100000"/>
              <a:buFont typeface="Arial"/>
              <a:buChar char="•"/>
            </a:lvl1pPr>
          </a:lstStyle>
          <a:p>
            <a:r>
              <a:t>This </a:t>
            </a:r>
          </a:p>
        </p:txBody>
      </p:sp>
    </p:spTree>
    <p:extLst>
      <p:ext uri="{BB962C8B-B14F-4D97-AF65-F5344CB8AC3E}">
        <p14:creationId xmlns:p14="http://schemas.microsoft.com/office/powerpoint/2010/main" val="2652008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395288" y="692150"/>
            <a:ext cx="6159500" cy="3463925"/>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endParaRPr/>
          </a:p>
          <a:p>
            <a:r>
              <a:t>If you are an eligible noncitizen, write in your eight- or nine-digit Alien Registration Number. Generally, you are an eligible noncitizen if you are (1) a permanent U.S. resident with a Permanent Resident Card (I-551); (2) a conditional permanent resident with a Conditional Green Card (I-551C); (3) the holder of an Arrival-Departure Record (I-94) from the Department of Homeland Security showing any one of the following designations: “Refugee,” “Asylum Granted,” “Parolee” (I-94 confirms that you were paroled for a minimum of one year and status has not expired), T-Visa holder (T-1, T-2, T-3, etc.) or “Cuban-Haitian Entrant;” or (4) the holder of a valid certification or eligibility letter from the Department of Health and Human Services showing a designation of “Victim of human trafficking.”</a:t>
            </a:r>
          </a:p>
          <a:p>
            <a:r>
              <a:t>If you are in the U.S. on an F1 or F2 student visa, a J1 or J2 exchange visitor visa, or a G series visa (pertaining to international organizations), select “No, I am not a citizen or eligible noncitizen.” You will not be eligible for federal student aid. If you have a Social Security Number but are not a citizen or an eligible noncitizen, you should still complete the FAFSA because you may be eligible for state or college aid.</a:t>
            </a:r>
          </a:p>
          <a:p>
            <a:endParaRPr/>
          </a:p>
          <a:p>
            <a:pPr defTabSz="920369"/>
            <a:r>
              <a:t>The Selective Service System and the registration requirement for your men, preserves America’s ability to provide manpower in an emergency to the US armed forces Almost all men ages 18 to 25 must register.  For more information please visit 222.sss.gov</a:t>
            </a:r>
          </a:p>
        </p:txBody>
      </p:sp>
    </p:spTree>
    <p:extLst>
      <p:ext uri="{BB962C8B-B14F-4D97-AF65-F5344CB8AC3E}">
        <p14:creationId xmlns:p14="http://schemas.microsoft.com/office/powerpoint/2010/main" val="1066664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noRot="1" noChangeAspect="1"/>
          </p:cNvSpPr>
          <p:nvPr>
            <p:ph type="sldImg"/>
          </p:nvPr>
        </p:nvSpPr>
        <p:spPr>
          <a:xfrm>
            <a:off x="395288" y="692150"/>
            <a:ext cx="6159500" cy="3463925"/>
          </a:xfrm>
          <a:prstGeom prst="rect">
            <a:avLst/>
          </a:prstGeom>
        </p:spPr>
        <p:txBody>
          <a:bodyPr/>
          <a:lstStyle/>
          <a:p>
            <a:endParaRPr/>
          </a:p>
        </p:txBody>
      </p:sp>
      <p:sp>
        <p:nvSpPr>
          <p:cNvPr id="326" name="Shape 326"/>
          <p:cNvSpPr>
            <a:spLocks noGrp="1"/>
          </p:cNvSpPr>
          <p:nvPr>
            <p:ph type="body" sz="quarter" idx="1"/>
          </p:nvPr>
        </p:nvSpPr>
        <p:spPr>
          <a:prstGeom prst="rect">
            <a:avLst/>
          </a:prstGeom>
        </p:spPr>
        <p:txBody>
          <a:bodyPr/>
          <a:lstStyle/>
          <a:p>
            <a:r>
              <a:t>WHO IS THE PARENT</a:t>
            </a:r>
          </a:p>
          <a:p>
            <a:r>
              <a:t>If your parent was never married and does not live with your other legal parent, or if your parent is widowed or not remarried, answer the questions about that parent.</a:t>
            </a:r>
          </a:p>
          <a:p>
            <a:r>
              <a:t>• If your legal parents (biological and/or adoptive) are not married to each other and </a:t>
            </a:r>
            <a:r>
              <a:rPr b="1"/>
              <a:t>live together, select “Unmarried and both parents living together” and provide information about both of them regardless of their gender. Do not include any person who is not married to your parent and who is not a legal or biological parent. Contact 1-800-433-3243 for assistance in completing questions 80-94. </a:t>
            </a:r>
          </a:p>
          <a:p>
            <a:r>
              <a:t>• If your parents are married, select “Married or remarried.” Consistent with the Supreme Court decision holding Section 3 of the Defense of Marriage Act (DOMA) unconstitutional, same-sex couples must report their marital status as married if they were legally married in a state or other jurisdiction (foreign country) that permits same-sex marriage, without regard to where the couple resides. If your legal parents are divorced but living together, select “Unmarried and both parents living together.” If your legal parents are separated but living together, select “Married or remarried,” not “Divorced or separated.”</a:t>
            </a:r>
          </a:p>
          <a:p>
            <a:r>
              <a:t>• If your parents are divorced or separated, answer the questions about the parent you lived with more during the past 12 months. (If you did not live with one parent more than the other, give answers about the parent who provided more financial support during the past 12 months or during the most recent year that you actually received support from a parent.) If this parent is remarried as of today, answer the questions about that parent and your stepparent.</a:t>
            </a:r>
          </a:p>
          <a:p>
            <a:r>
              <a:t>• If your widowed parent is remarried as of today, answer the questions about that parent and your stepparent.</a:t>
            </a:r>
          </a:p>
          <a:p>
            <a:endParaRPr/>
          </a:p>
        </p:txBody>
      </p:sp>
    </p:spTree>
    <p:extLst>
      <p:ext uri="{BB962C8B-B14F-4D97-AF65-F5344CB8AC3E}">
        <p14:creationId xmlns:p14="http://schemas.microsoft.com/office/powerpoint/2010/main" val="803659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xfrm>
            <a:off x="395288" y="692150"/>
            <a:ext cx="6159500" cy="3463925"/>
          </a:xfrm>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r>
              <a:t>Should be removed but NJ is still on the list for adtl questions.   </a:t>
            </a:r>
          </a:p>
        </p:txBody>
      </p:sp>
    </p:spTree>
    <p:extLst>
      <p:ext uri="{BB962C8B-B14F-4D97-AF65-F5344CB8AC3E}">
        <p14:creationId xmlns:p14="http://schemas.microsoft.com/office/powerpoint/2010/main" val="1239112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xfrm>
            <a:off x="395288" y="692150"/>
            <a:ext cx="6159500" cy="3463925"/>
          </a:xfrm>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lvl1pPr>
              <a:defRPr>
                <a:solidFill>
                  <a:srgbClr val="FF0000"/>
                </a:solidFill>
              </a:defRPr>
            </a:lvl1pPr>
          </a:lstStyle>
          <a:p>
            <a:r>
              <a:t>Jules / Sharon – add pic of NJFAMS login slide from NJGRANTS</a:t>
            </a:r>
          </a:p>
        </p:txBody>
      </p:sp>
    </p:spTree>
    <p:extLst>
      <p:ext uri="{BB962C8B-B14F-4D97-AF65-F5344CB8AC3E}">
        <p14:creationId xmlns:p14="http://schemas.microsoft.com/office/powerpoint/2010/main" val="1566387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95288" y="692150"/>
            <a:ext cx="6159500" cy="3463925"/>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lvl1pPr>
              <a:defRPr>
                <a:solidFill>
                  <a:srgbClr val="FF0000"/>
                </a:solidFill>
              </a:defRPr>
            </a:lvl1pPr>
          </a:lstStyle>
          <a:p>
            <a:r>
              <a:t>Jules / Sharon – add pic of NJFAMS login slide from NJGRANTS</a:t>
            </a:r>
          </a:p>
        </p:txBody>
      </p:sp>
    </p:spTree>
    <p:extLst>
      <p:ext uri="{BB962C8B-B14F-4D97-AF65-F5344CB8AC3E}">
        <p14:creationId xmlns:p14="http://schemas.microsoft.com/office/powerpoint/2010/main" val="2585244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xfrm>
            <a:off x="395288" y="692150"/>
            <a:ext cx="6159500" cy="3463925"/>
          </a:xfrm>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lvl1pPr>
              <a:defRPr>
                <a:solidFill>
                  <a:srgbClr val="FF0000"/>
                </a:solidFill>
              </a:defRPr>
            </a:lvl1pPr>
          </a:lstStyle>
          <a:p>
            <a:r>
              <a:t>Jules / Sharon – add pic of NJFAMS login slide from NJGRANTS</a:t>
            </a:r>
          </a:p>
        </p:txBody>
      </p:sp>
    </p:spTree>
    <p:extLst>
      <p:ext uri="{BB962C8B-B14F-4D97-AF65-F5344CB8AC3E}">
        <p14:creationId xmlns:p14="http://schemas.microsoft.com/office/powerpoint/2010/main" val="2537228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xfrm>
            <a:off x="395288" y="692150"/>
            <a:ext cx="6159500" cy="3463925"/>
          </a:xfrm>
          <a:prstGeom prst="rect">
            <a:avLst/>
          </a:prstGeom>
        </p:spPr>
        <p:txBody>
          <a:bodyPr/>
          <a:lstStyle/>
          <a:p>
            <a:endParaRPr/>
          </a:p>
        </p:txBody>
      </p:sp>
      <p:sp>
        <p:nvSpPr>
          <p:cNvPr id="397" name="Shape 397"/>
          <p:cNvSpPr>
            <a:spLocks noGrp="1"/>
          </p:cNvSpPr>
          <p:nvPr>
            <p:ph type="body" sz="quarter" idx="1"/>
          </p:nvPr>
        </p:nvSpPr>
        <p:spPr>
          <a:prstGeom prst="rect">
            <a:avLst/>
          </a:prstGeom>
        </p:spPr>
        <p:txBody>
          <a:bodyPr/>
          <a:lstStyle/>
          <a:p>
            <a:r>
              <a:t>Unexpected costs</a:t>
            </a:r>
          </a:p>
          <a:p>
            <a:r>
              <a:t>Remediation Classes: </a:t>
            </a:r>
            <a:r>
              <a:rPr>
                <a:solidFill>
                  <a:srgbClr val="660066"/>
                </a:solidFill>
              </a:rPr>
              <a:t>extra 1 – 2 semesters </a:t>
            </a:r>
          </a:p>
          <a:p>
            <a:r>
              <a:t>Change in major: </a:t>
            </a:r>
            <a:r>
              <a:rPr>
                <a:solidFill>
                  <a:srgbClr val="660066"/>
                </a:solidFill>
              </a:rPr>
              <a:t>1 – 2 years in addition</a:t>
            </a:r>
          </a:p>
          <a:p>
            <a:r>
              <a:t>Transferring: </a:t>
            </a:r>
            <a:r>
              <a:rPr>
                <a:solidFill>
                  <a:srgbClr val="660066"/>
                </a:solidFill>
              </a:rPr>
              <a:t>possible extra semester</a:t>
            </a:r>
          </a:p>
          <a:p>
            <a:r>
              <a:t>Unpaid internships: </a:t>
            </a:r>
            <a:r>
              <a:rPr>
                <a:solidFill>
                  <a:srgbClr val="660066"/>
                </a:solidFill>
              </a:rPr>
              <a:t>loss of Summer wages</a:t>
            </a:r>
          </a:p>
          <a:p>
            <a:r>
              <a:t>Study Abroad, Spring break, trips home and </a:t>
            </a:r>
            <a:br/>
            <a:r>
              <a:t>pledging costs</a:t>
            </a:r>
          </a:p>
          <a:p>
            <a:r>
              <a:t>Moving expenses and Summer storage</a:t>
            </a:r>
          </a:p>
        </p:txBody>
      </p:sp>
    </p:spTree>
    <p:extLst>
      <p:ext uri="{BB962C8B-B14F-4D97-AF65-F5344CB8AC3E}">
        <p14:creationId xmlns:p14="http://schemas.microsoft.com/office/powerpoint/2010/main" val="1611029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395288" y="692150"/>
            <a:ext cx="6159500" cy="3463925"/>
          </a:xfrm>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r>
              <a:t>All examples include approximate tuition, fees (left out new student fee), room and board for academic year.</a:t>
            </a:r>
          </a:p>
        </p:txBody>
      </p:sp>
    </p:spTree>
    <p:extLst>
      <p:ext uri="{BB962C8B-B14F-4D97-AF65-F5344CB8AC3E}">
        <p14:creationId xmlns:p14="http://schemas.microsoft.com/office/powerpoint/2010/main" val="175377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a:t>Civic organizations </a:t>
            </a:r>
          </a:p>
        </p:txBody>
      </p:sp>
    </p:spTree>
    <p:extLst>
      <p:ext uri="{BB962C8B-B14F-4D97-AF65-F5344CB8AC3E}">
        <p14:creationId xmlns:p14="http://schemas.microsoft.com/office/powerpoint/2010/main" val="83582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xfrm>
            <a:off x="395288" y="692150"/>
            <a:ext cx="6159500" cy="3463925"/>
          </a:xfrm>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lvl1pPr marL="167163" indent="-167163">
              <a:buSzPct val="100000"/>
              <a:buFont typeface="Arial"/>
              <a:buChar char="•"/>
            </a:lvl1pPr>
          </a:lstStyle>
          <a:p>
            <a:r>
              <a:t>Deadlines for completing state grant records (tasks, verification, corrections etc…) are on our website as well as deadlines for college code changes, updates, additions and deadlines</a:t>
            </a:r>
          </a:p>
        </p:txBody>
      </p:sp>
    </p:spTree>
    <p:extLst>
      <p:ext uri="{BB962C8B-B14F-4D97-AF65-F5344CB8AC3E}">
        <p14:creationId xmlns:p14="http://schemas.microsoft.com/office/powerpoint/2010/main" val="2114417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xfrm>
            <a:off x="395288" y="692150"/>
            <a:ext cx="6159500" cy="3463925"/>
          </a:xfrm>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r>
              <a:rPr dirty="0"/>
              <a:t>CSS Profile is essential for some colleges institutional aid.</a:t>
            </a:r>
          </a:p>
        </p:txBody>
      </p:sp>
    </p:spTree>
    <p:extLst>
      <p:ext uri="{BB962C8B-B14F-4D97-AF65-F5344CB8AC3E}">
        <p14:creationId xmlns:p14="http://schemas.microsoft.com/office/powerpoint/2010/main" val="1825622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xfrm>
            <a:off x="395288" y="692150"/>
            <a:ext cx="6159500" cy="3463925"/>
          </a:xfrm>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lvl1pPr marL="167163" indent="-167163">
              <a:buSzPct val="100000"/>
              <a:buFont typeface="Arial"/>
              <a:buChar char="•"/>
            </a:lvl1pPr>
          </a:lstStyle>
          <a:p>
            <a:r>
              <a:t>Deadlines for completing state grant records (tasks, verification, corrections etc…) are on our website as well as deadlines for college code changes, updates, additions and deadlines</a:t>
            </a:r>
          </a:p>
        </p:txBody>
      </p:sp>
    </p:spTree>
    <p:extLst>
      <p:ext uri="{BB962C8B-B14F-4D97-AF65-F5344CB8AC3E}">
        <p14:creationId xmlns:p14="http://schemas.microsoft.com/office/powerpoint/2010/main" val="395707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95288" y="692150"/>
            <a:ext cx="6159500" cy="3463925"/>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a:lnSpc>
                <a:spcPct val="80000"/>
              </a:lnSpc>
              <a:spcBef>
                <a:spcPts val="206"/>
              </a:spcBef>
              <a:defRPr sz="700">
                <a:latin typeface="Constantia"/>
                <a:ea typeface="Constantia"/>
                <a:cs typeface="Constantia"/>
                <a:sym typeface="Constantia"/>
              </a:defRPr>
            </a:pPr>
            <a:r>
              <a:t>Speaker Notes</a:t>
            </a:r>
            <a:endParaRPr sz="800"/>
          </a:p>
          <a:p>
            <a:pPr>
              <a:lnSpc>
                <a:spcPct val="80000"/>
              </a:lnSpc>
              <a:spcBef>
                <a:spcPts val="206"/>
              </a:spcBef>
              <a:defRPr sz="700">
                <a:latin typeface="Constantia"/>
                <a:ea typeface="Constantia"/>
                <a:cs typeface="Constantia"/>
                <a:sym typeface="Constantia"/>
              </a:defRPr>
            </a:pPr>
            <a:r>
              <a:t>PELL- SEOG</a:t>
            </a:r>
            <a:endParaRPr sz="800"/>
          </a:p>
          <a:p>
            <a:pPr>
              <a:lnSpc>
                <a:spcPct val="80000"/>
              </a:lnSpc>
              <a:spcBef>
                <a:spcPts val="206"/>
              </a:spcBef>
              <a:buSzPct val="100000"/>
              <a:buFont typeface="Arial"/>
              <a:buChar char="•"/>
              <a:defRPr sz="700">
                <a:latin typeface="Constantia"/>
                <a:ea typeface="Constantia"/>
                <a:cs typeface="Constantia"/>
                <a:sym typeface="Constantia"/>
              </a:defRPr>
            </a:pPr>
            <a:r>
              <a:t> Named after senator Pell of Rhode Island, Pell is covered under the Higher Education Act of 1965 </a:t>
            </a:r>
            <a:endParaRPr sz="800"/>
          </a:p>
          <a:p>
            <a:pPr>
              <a:lnSpc>
                <a:spcPct val="80000"/>
              </a:lnSpc>
              <a:spcBef>
                <a:spcPts val="206"/>
              </a:spcBef>
              <a:buSzPct val="100000"/>
              <a:buFont typeface="Arial"/>
              <a:buChar char="•"/>
              <a:defRPr sz="700">
                <a:latin typeface="Constantia"/>
                <a:ea typeface="Constantia"/>
                <a:cs typeface="Constantia"/>
                <a:sym typeface="Constantia"/>
              </a:defRPr>
            </a:pPr>
            <a:r>
              <a:t>Pell is need based and all those with an EFC low enough are eligible so long as he or she has not received a first bachelor’s degree yet or are enrolled in a post baccalaureate program that leads to a teacher’s certification or licensure</a:t>
            </a:r>
            <a:endParaRPr sz="800"/>
          </a:p>
          <a:p>
            <a:pPr>
              <a:lnSpc>
                <a:spcPct val="80000"/>
              </a:lnSpc>
              <a:spcBef>
                <a:spcPts val="206"/>
              </a:spcBef>
              <a:buSzPct val="100000"/>
              <a:buFont typeface="Arial"/>
              <a:buChar char="•"/>
              <a:defRPr sz="700">
                <a:latin typeface="Constantia"/>
                <a:ea typeface="Constantia"/>
                <a:cs typeface="Constantia"/>
                <a:sym typeface="Constantia"/>
              </a:defRPr>
            </a:pPr>
            <a:r>
              <a:t> Currently, the maximum amount is $5,920 and for 17 - 18.  The amount of the award will depend on financial need, cost of attendance, and full time or part time status </a:t>
            </a:r>
            <a:endParaRPr sz="800"/>
          </a:p>
          <a:p>
            <a:pPr>
              <a:lnSpc>
                <a:spcPct val="80000"/>
              </a:lnSpc>
              <a:spcBef>
                <a:spcPts val="206"/>
              </a:spcBef>
              <a:buSzPct val="100000"/>
              <a:buFont typeface="Arial"/>
              <a:buChar char="•"/>
              <a:defRPr sz="700">
                <a:latin typeface="Constantia"/>
                <a:ea typeface="Constantia"/>
                <a:cs typeface="Constantia"/>
                <a:sym typeface="Constantia"/>
              </a:defRPr>
            </a:pPr>
            <a:r>
              <a:t> The limit on Pell is 12 semesters in duration (roughly 6 years)</a:t>
            </a:r>
            <a:endParaRPr sz="800"/>
          </a:p>
          <a:p>
            <a:pPr>
              <a:lnSpc>
                <a:spcPct val="80000"/>
              </a:lnSpc>
              <a:spcBef>
                <a:spcPts val="206"/>
              </a:spcBef>
              <a:buSzPct val="100000"/>
              <a:buFont typeface="Arial"/>
              <a:buChar char="•"/>
              <a:defRPr sz="700">
                <a:latin typeface="Constantia"/>
                <a:ea typeface="Constantia"/>
                <a:cs typeface="Constantia"/>
                <a:sym typeface="Constantia"/>
              </a:defRPr>
            </a:pPr>
            <a:r>
              <a:t> SEOG can range from $100 to $4000 – funding is provided by the US Department of Education to institutions to manage.  Goes to most needy first and are very limited. </a:t>
            </a:r>
            <a:endParaRPr sz="800"/>
          </a:p>
          <a:p>
            <a:pPr>
              <a:lnSpc>
                <a:spcPct val="80000"/>
              </a:lnSpc>
              <a:spcBef>
                <a:spcPts val="206"/>
              </a:spcBef>
              <a:defRPr sz="800"/>
            </a:pPr>
            <a:endParaRPr sz="800"/>
          </a:p>
          <a:p>
            <a:pPr>
              <a:lnSpc>
                <a:spcPct val="80000"/>
              </a:lnSpc>
              <a:spcBef>
                <a:spcPts val="206"/>
              </a:spcBef>
              <a:defRPr sz="800" b="1"/>
            </a:pPr>
            <a:r>
              <a:t>The TEACH Grant </a:t>
            </a:r>
            <a:r>
              <a:rPr b="0"/>
              <a:t>As a condition for receiving a TEACH Grant, you must sign a TEACH Grant Agreement to Serve in which you agree to (among other requirements) teach</a:t>
            </a:r>
          </a:p>
          <a:p>
            <a:pPr>
              <a:lnSpc>
                <a:spcPct val="80000"/>
              </a:lnSpc>
              <a:spcBef>
                <a:spcPts val="206"/>
              </a:spcBef>
              <a:buSzPct val="100000"/>
              <a:buFont typeface="Arial"/>
              <a:buChar char="•"/>
              <a:defRPr sz="800"/>
            </a:pPr>
            <a:r>
              <a:t>in a high-need field </a:t>
            </a:r>
          </a:p>
          <a:p>
            <a:pPr>
              <a:lnSpc>
                <a:spcPct val="80000"/>
              </a:lnSpc>
              <a:spcBef>
                <a:spcPts val="206"/>
              </a:spcBef>
              <a:buSzPct val="100000"/>
              <a:buFont typeface="Arial"/>
              <a:buChar char="•"/>
              <a:defRPr sz="800"/>
            </a:pPr>
            <a:r>
              <a:t>at an elementary school, secondary school, or </a:t>
            </a:r>
            <a:r>
              <a:rPr b="1" i="1"/>
              <a:t>educational service agency</a:t>
            </a:r>
            <a:r>
              <a:t> that serves students from low-income families </a:t>
            </a:r>
          </a:p>
          <a:p>
            <a:pPr>
              <a:lnSpc>
                <a:spcPct val="80000"/>
              </a:lnSpc>
              <a:spcBef>
                <a:spcPts val="206"/>
              </a:spcBef>
              <a:buSzPct val="100000"/>
              <a:buFont typeface="Arial"/>
              <a:buChar char="•"/>
              <a:defRPr sz="800"/>
            </a:pPr>
            <a:r>
              <a:t>for at least four complete academic years within eight years after completing (or ceasing enrollment in) the course of study for which you received the grant.</a:t>
            </a:r>
          </a:p>
          <a:p>
            <a:pPr>
              <a:lnSpc>
                <a:spcPct val="80000"/>
              </a:lnSpc>
              <a:spcBef>
                <a:spcPts val="206"/>
              </a:spcBef>
              <a:buSzPct val="100000"/>
              <a:buFont typeface="Arial"/>
              <a:buChar char="•"/>
              <a:defRPr sz="800"/>
            </a:pPr>
            <a:endParaRPr/>
          </a:p>
          <a:p>
            <a:pPr>
              <a:lnSpc>
                <a:spcPct val="80000"/>
              </a:lnSpc>
              <a:spcBef>
                <a:spcPts val="206"/>
              </a:spcBef>
              <a:buSzPct val="100000"/>
              <a:buFont typeface="Arial"/>
              <a:buChar char="•"/>
              <a:defRPr sz="800"/>
            </a:pPr>
            <a:endParaRPr/>
          </a:p>
          <a:p>
            <a:pPr>
              <a:lnSpc>
                <a:spcPct val="80000"/>
              </a:lnSpc>
              <a:spcBef>
                <a:spcPts val="206"/>
              </a:spcBef>
              <a:defRPr sz="800"/>
            </a:pPr>
            <a:endParaRPr/>
          </a:p>
          <a:p>
            <a:pPr>
              <a:lnSpc>
                <a:spcPct val="80000"/>
              </a:lnSpc>
              <a:spcBef>
                <a:spcPts val="206"/>
              </a:spcBef>
              <a:defRPr sz="800" b="1"/>
            </a:pPr>
            <a:r>
              <a:t>Iraq and Afghanistan Service Grants</a:t>
            </a:r>
          </a:p>
          <a:p>
            <a:pPr>
              <a:lnSpc>
                <a:spcPct val="80000"/>
              </a:lnSpc>
              <a:spcBef>
                <a:spcPts val="206"/>
              </a:spcBef>
              <a:defRPr sz="800"/>
            </a:pPr>
            <a:r>
              <a:t>The Iraq and Afghanistan Service Grant is provided to certain students whose parent or guardian was a member of the U.S. armed forces and died as a result of military service performed in Iraq or Afghanistan after the events of 9/11. May not be eligible for a federal PELL Grant but must meet remaining eligibility requirements.  </a:t>
            </a:r>
          </a:p>
          <a:p>
            <a:pPr>
              <a:lnSpc>
                <a:spcPct val="80000"/>
              </a:lnSpc>
              <a:spcBef>
                <a:spcPts val="206"/>
              </a:spcBef>
              <a:defRPr sz="800"/>
            </a:pPr>
            <a:endParaRPr/>
          </a:p>
          <a:p>
            <a:pPr marL="172569" indent="-172569">
              <a:lnSpc>
                <a:spcPct val="80000"/>
              </a:lnSpc>
              <a:spcBef>
                <a:spcPts val="206"/>
              </a:spcBef>
              <a:buSzPct val="100000"/>
              <a:buFont typeface="Arial"/>
              <a:buChar char="•"/>
              <a:defRPr sz="800"/>
            </a:pPr>
            <a:r>
              <a:t>Max award for 17-18 after 10.1.17 is $5,529.28</a:t>
            </a:r>
          </a:p>
          <a:p>
            <a:pPr>
              <a:lnSpc>
                <a:spcPct val="80000"/>
              </a:lnSpc>
              <a:spcBef>
                <a:spcPts val="206"/>
              </a:spcBef>
              <a:defRPr sz="800"/>
            </a:pPr>
            <a:endParaRPr/>
          </a:p>
          <a:p>
            <a:pPr>
              <a:lnSpc>
                <a:spcPct val="80000"/>
              </a:lnSpc>
              <a:spcBef>
                <a:spcPts val="206"/>
              </a:spcBef>
              <a:defRPr sz="800"/>
            </a:pPr>
            <a:r>
              <a:t>https://studentaid.ed.gov/sa/about/announcements/sequestration#iraq-afghanistan</a:t>
            </a:r>
          </a:p>
        </p:txBody>
      </p:sp>
    </p:spTree>
    <p:extLst>
      <p:ext uri="{BB962C8B-B14F-4D97-AF65-F5344CB8AC3E}">
        <p14:creationId xmlns:p14="http://schemas.microsoft.com/office/powerpoint/2010/main" val="314811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590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95288" y="692150"/>
            <a:ext cx="6159500" cy="3463925"/>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pPr>
              <a:lnSpc>
                <a:spcPct val="80000"/>
              </a:lnSpc>
              <a:spcBef>
                <a:spcPts val="310"/>
              </a:spcBef>
              <a:defRPr sz="1000" b="1" u="sng">
                <a:latin typeface="Constantia"/>
                <a:ea typeface="Constantia"/>
                <a:cs typeface="Constantia"/>
                <a:sym typeface="Constantia"/>
              </a:defRPr>
            </a:pPr>
            <a:r>
              <a:t>EOF (</a:t>
            </a:r>
            <a:r>
              <a:rPr b="0" u="none"/>
              <a:t>excellent program for financially and economically disadvantaged students)</a:t>
            </a:r>
            <a:endParaRPr sz="1100"/>
          </a:p>
          <a:p>
            <a:pPr>
              <a:lnSpc>
                <a:spcPct val="80000"/>
              </a:lnSpc>
              <a:spcBef>
                <a:spcPts val="310"/>
              </a:spcBef>
              <a:defRPr sz="1000">
                <a:latin typeface="Constantia"/>
                <a:ea typeface="Constantia"/>
                <a:cs typeface="Constantia"/>
                <a:sym typeface="Constantia"/>
              </a:defRPr>
            </a:pPr>
            <a:r>
              <a:t>EOF supports a wide array of campus-based outreach and support services to help program participants succeed and graduate</a:t>
            </a:r>
            <a:endParaRPr sz="1100"/>
          </a:p>
          <a:p>
            <a:pPr>
              <a:lnSpc>
                <a:spcPct val="80000"/>
              </a:lnSpc>
              <a:spcBef>
                <a:spcPts val="310"/>
              </a:spcBef>
              <a:defRPr sz="1000" b="1">
                <a:latin typeface="Constantia"/>
                <a:ea typeface="Constantia"/>
                <a:cs typeface="Constantia"/>
                <a:sym typeface="Constantia"/>
              </a:defRPr>
            </a:pPr>
            <a:r>
              <a:t>Benefits</a:t>
            </a:r>
            <a:endParaRPr sz="1100"/>
          </a:p>
          <a:p>
            <a:pPr>
              <a:lnSpc>
                <a:spcPct val="80000"/>
              </a:lnSpc>
              <a:spcBef>
                <a:spcPts val="310"/>
              </a:spcBef>
              <a:buSzPct val="100000"/>
              <a:buFont typeface="Arial"/>
              <a:buChar char="•"/>
              <a:defRPr sz="1000">
                <a:latin typeface="Constantia"/>
                <a:ea typeface="Constantia"/>
                <a:cs typeface="Constantia"/>
                <a:sym typeface="Constantia"/>
              </a:defRPr>
            </a:pPr>
            <a:r>
              <a:t>Students enrolled in an EOF program receive financial assistance through semester grants ranging from $299 to $1,024.  </a:t>
            </a:r>
            <a:r>
              <a:rPr>
                <a:latin typeface="+mn-lt"/>
                <a:ea typeface="+mn-ea"/>
                <a:cs typeface="+mn-cs"/>
                <a:sym typeface="Arial"/>
              </a:rPr>
              <a:t>Family must have a documented history of financial and economic disadvantage -  Some schools require that you are a first generation college student.</a:t>
            </a:r>
            <a:endParaRPr sz="1100"/>
          </a:p>
          <a:p>
            <a:pPr>
              <a:lnSpc>
                <a:spcPct val="80000"/>
              </a:lnSpc>
              <a:spcBef>
                <a:spcPts val="310"/>
              </a:spcBef>
              <a:defRPr sz="1100">
                <a:latin typeface="Constantia"/>
                <a:ea typeface="Constantia"/>
                <a:cs typeface="Constantia"/>
                <a:sym typeface="Constantia"/>
              </a:defRPr>
            </a:pPr>
            <a:endParaRPr sz="1100"/>
          </a:p>
          <a:p>
            <a:pPr>
              <a:lnSpc>
                <a:spcPct val="80000"/>
              </a:lnSpc>
              <a:spcBef>
                <a:spcPts val="310"/>
              </a:spcBef>
              <a:defRPr sz="1000">
                <a:latin typeface="Constantia"/>
                <a:ea typeface="Constantia"/>
                <a:cs typeface="Constantia"/>
                <a:sym typeface="Constantia"/>
              </a:defRPr>
            </a:pPr>
            <a:r>
              <a:t>The amount of the grant varies depending upon financial need, cost of attendance and available funding.</a:t>
            </a:r>
            <a:br/>
            <a:r>
              <a:t>Awards are renewable annually based on continued eligibility.</a:t>
            </a:r>
            <a:endParaRPr sz="1100"/>
          </a:p>
          <a:p>
            <a:pPr>
              <a:lnSpc>
                <a:spcPct val="80000"/>
              </a:lnSpc>
              <a:spcBef>
                <a:spcPts val="310"/>
              </a:spcBef>
              <a:defRPr sz="1100">
                <a:latin typeface="Constantia"/>
                <a:ea typeface="Constantia"/>
                <a:cs typeface="Constantia"/>
                <a:sym typeface="Constantia"/>
              </a:defRPr>
            </a:pPr>
            <a:endParaRPr sz="1100"/>
          </a:p>
          <a:p>
            <a:pPr>
              <a:lnSpc>
                <a:spcPct val="80000"/>
              </a:lnSpc>
              <a:spcBef>
                <a:spcPts val="310"/>
              </a:spcBef>
              <a:defRPr sz="1100" b="1"/>
            </a:pPr>
            <a:r>
              <a:t>Tuition Equity Law: DACA &amp; Undocumented students </a:t>
            </a:r>
            <a:r>
              <a:rPr b="0"/>
              <a:t>- Complete the NJ Alternative Application if you are </a:t>
            </a:r>
            <a:r>
              <a:rPr u="sng"/>
              <a:t>not</a:t>
            </a:r>
            <a:r>
              <a:rPr b="0"/>
              <a:t> a United States citizen or eligible noncitizen and meet all of the following criteria;</a:t>
            </a:r>
          </a:p>
          <a:p>
            <a:pPr marL="172569" indent="-172569">
              <a:lnSpc>
                <a:spcPct val="80000"/>
              </a:lnSpc>
              <a:spcBef>
                <a:spcPts val="310"/>
              </a:spcBef>
              <a:buSzPct val="100000"/>
              <a:buFont typeface="Arial"/>
              <a:buChar char="•"/>
              <a:defRPr sz="1100"/>
            </a:pPr>
            <a:r>
              <a:t>Attended a New Jersey high school for at least three (3) years </a:t>
            </a:r>
          </a:p>
          <a:p>
            <a:pPr marL="172569" indent="-172569">
              <a:lnSpc>
                <a:spcPct val="80000"/>
              </a:lnSpc>
              <a:spcBef>
                <a:spcPts val="310"/>
              </a:spcBef>
              <a:buSzPct val="100000"/>
              <a:buFont typeface="Arial"/>
              <a:buChar char="•"/>
              <a:defRPr sz="1100"/>
            </a:pPr>
            <a:r>
              <a:t>Graduated from a New Jersey high school </a:t>
            </a:r>
            <a:r>
              <a:rPr b="1"/>
              <a:t>or</a:t>
            </a:r>
            <a:r>
              <a:t> received the equivalent of a high school diploma in New Jersey </a:t>
            </a:r>
          </a:p>
          <a:p>
            <a:pPr marL="172569" indent="-172569">
              <a:lnSpc>
                <a:spcPct val="80000"/>
              </a:lnSpc>
              <a:spcBef>
                <a:spcPts val="310"/>
              </a:spcBef>
              <a:buSzPct val="100000"/>
              <a:buFont typeface="Arial"/>
              <a:buChar char="•"/>
              <a:defRPr sz="1100"/>
            </a:pPr>
            <a:r>
              <a:t>Registered for Selective Service (male students only) </a:t>
            </a:r>
          </a:p>
          <a:p>
            <a:pPr marL="172569" indent="-172569">
              <a:lnSpc>
                <a:spcPct val="80000"/>
              </a:lnSpc>
              <a:spcBef>
                <a:spcPts val="310"/>
              </a:spcBef>
              <a:buSzPct val="100000"/>
              <a:buFont typeface="Arial"/>
              <a:buChar char="•"/>
              <a:defRPr sz="1100"/>
            </a:pPr>
            <a:r>
              <a:t>Are able to file an affidavit stating that you will file an application to legalize your immigration status </a:t>
            </a:r>
            <a:r>
              <a:rPr b="1"/>
              <a:t>or</a:t>
            </a:r>
            <a:r>
              <a:t> will file an application as soon you are eligible to do so</a:t>
            </a:r>
          </a:p>
          <a:p>
            <a:pPr>
              <a:lnSpc>
                <a:spcPct val="80000"/>
              </a:lnSpc>
              <a:spcBef>
                <a:spcPts val="310"/>
              </a:spcBef>
              <a:defRPr sz="1100"/>
            </a:pPr>
            <a:r>
              <a:t/>
            </a:r>
            <a:br/>
            <a:endParaRPr/>
          </a:p>
        </p:txBody>
      </p:sp>
    </p:spTree>
    <p:extLst>
      <p:ext uri="{BB962C8B-B14F-4D97-AF65-F5344CB8AC3E}">
        <p14:creationId xmlns:p14="http://schemas.microsoft.com/office/powerpoint/2010/main" val="292941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95288" y="692150"/>
            <a:ext cx="6159500" cy="3463925"/>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a:lnSpc>
                <a:spcPct val="80000"/>
              </a:lnSpc>
              <a:spcBef>
                <a:spcPts val="310"/>
              </a:spcBef>
              <a:defRPr sz="1000" b="1" u="sng">
                <a:latin typeface="Constantia"/>
                <a:ea typeface="Constantia"/>
                <a:cs typeface="Constantia"/>
                <a:sym typeface="Constantia"/>
              </a:defRPr>
            </a:pPr>
            <a:r>
              <a:t>EOF (</a:t>
            </a:r>
            <a:r>
              <a:rPr b="0" u="none"/>
              <a:t>excellent program for financially and economically disadvantaged students)</a:t>
            </a:r>
            <a:endParaRPr sz="1100"/>
          </a:p>
          <a:p>
            <a:pPr>
              <a:lnSpc>
                <a:spcPct val="80000"/>
              </a:lnSpc>
              <a:spcBef>
                <a:spcPts val="310"/>
              </a:spcBef>
              <a:defRPr sz="1000">
                <a:latin typeface="Constantia"/>
                <a:ea typeface="Constantia"/>
                <a:cs typeface="Constantia"/>
                <a:sym typeface="Constantia"/>
              </a:defRPr>
            </a:pPr>
            <a:r>
              <a:t>EOF supports a wide array of campus-based outreach and support services to help program participants succeed and graduate</a:t>
            </a:r>
            <a:endParaRPr sz="1100"/>
          </a:p>
          <a:p>
            <a:pPr>
              <a:lnSpc>
                <a:spcPct val="80000"/>
              </a:lnSpc>
              <a:spcBef>
                <a:spcPts val="310"/>
              </a:spcBef>
              <a:defRPr sz="1000" b="1">
                <a:latin typeface="Constantia"/>
                <a:ea typeface="Constantia"/>
                <a:cs typeface="Constantia"/>
                <a:sym typeface="Constantia"/>
              </a:defRPr>
            </a:pPr>
            <a:r>
              <a:t>Benefits</a:t>
            </a:r>
            <a:endParaRPr sz="1100"/>
          </a:p>
          <a:p>
            <a:pPr>
              <a:lnSpc>
                <a:spcPct val="80000"/>
              </a:lnSpc>
              <a:spcBef>
                <a:spcPts val="310"/>
              </a:spcBef>
              <a:buSzPct val="100000"/>
              <a:buFont typeface="Arial"/>
              <a:buChar char="•"/>
              <a:defRPr sz="1000">
                <a:latin typeface="Constantia"/>
                <a:ea typeface="Constantia"/>
                <a:cs typeface="Constantia"/>
                <a:sym typeface="Constantia"/>
              </a:defRPr>
            </a:pPr>
            <a:r>
              <a:t>Students enrolled in an EOF program receive financial assistance through semester grants ranging from $299 to $1,024.  </a:t>
            </a:r>
            <a:r>
              <a:rPr>
                <a:latin typeface="+mn-lt"/>
                <a:ea typeface="+mn-ea"/>
                <a:cs typeface="+mn-cs"/>
                <a:sym typeface="Arial"/>
              </a:rPr>
              <a:t>Family must have a documented history of financial and economic disadvantage -  Some schools require that you are a first generation college student.</a:t>
            </a:r>
            <a:endParaRPr sz="1100"/>
          </a:p>
          <a:p>
            <a:pPr>
              <a:lnSpc>
                <a:spcPct val="80000"/>
              </a:lnSpc>
              <a:spcBef>
                <a:spcPts val="310"/>
              </a:spcBef>
              <a:defRPr sz="1100">
                <a:latin typeface="Constantia"/>
                <a:ea typeface="Constantia"/>
                <a:cs typeface="Constantia"/>
                <a:sym typeface="Constantia"/>
              </a:defRPr>
            </a:pPr>
            <a:endParaRPr sz="1100"/>
          </a:p>
          <a:p>
            <a:pPr>
              <a:lnSpc>
                <a:spcPct val="80000"/>
              </a:lnSpc>
              <a:spcBef>
                <a:spcPts val="310"/>
              </a:spcBef>
              <a:defRPr sz="1000">
                <a:latin typeface="Constantia"/>
                <a:ea typeface="Constantia"/>
                <a:cs typeface="Constantia"/>
                <a:sym typeface="Constantia"/>
              </a:defRPr>
            </a:pPr>
            <a:r>
              <a:t>The amount of the grant varies depending upon financial need, cost of attendance and available funding.</a:t>
            </a:r>
            <a:br/>
            <a:r>
              <a:t>Awards are renewable annually based on continued eligibility.</a:t>
            </a:r>
            <a:endParaRPr sz="1100"/>
          </a:p>
          <a:p>
            <a:pPr>
              <a:lnSpc>
                <a:spcPct val="80000"/>
              </a:lnSpc>
              <a:spcBef>
                <a:spcPts val="310"/>
              </a:spcBef>
              <a:defRPr sz="1100">
                <a:latin typeface="Constantia"/>
                <a:ea typeface="Constantia"/>
                <a:cs typeface="Constantia"/>
                <a:sym typeface="Constantia"/>
              </a:defRPr>
            </a:pPr>
            <a:endParaRPr sz="1100"/>
          </a:p>
          <a:p>
            <a:pPr>
              <a:lnSpc>
                <a:spcPct val="80000"/>
              </a:lnSpc>
              <a:spcBef>
                <a:spcPts val="310"/>
              </a:spcBef>
              <a:defRPr sz="1100" b="1"/>
            </a:pPr>
            <a:r>
              <a:t>Tuition Equity Law: DACA &amp; Undocumented students </a:t>
            </a:r>
            <a:r>
              <a:rPr b="0"/>
              <a:t>- Complete the NJ Alternative Application if you are </a:t>
            </a:r>
            <a:r>
              <a:rPr u="sng"/>
              <a:t>not</a:t>
            </a:r>
            <a:r>
              <a:rPr b="0"/>
              <a:t> a United States citizen or eligible noncitizen and meet all of the following criteria;</a:t>
            </a:r>
          </a:p>
          <a:p>
            <a:pPr marL="172569" indent="-172569">
              <a:lnSpc>
                <a:spcPct val="80000"/>
              </a:lnSpc>
              <a:spcBef>
                <a:spcPts val="310"/>
              </a:spcBef>
              <a:buSzPct val="100000"/>
              <a:buFont typeface="Arial"/>
              <a:buChar char="•"/>
              <a:defRPr sz="1100"/>
            </a:pPr>
            <a:r>
              <a:t>Attended a New Jersey high school for at least three (3) years </a:t>
            </a:r>
          </a:p>
          <a:p>
            <a:pPr marL="172569" indent="-172569">
              <a:lnSpc>
                <a:spcPct val="80000"/>
              </a:lnSpc>
              <a:spcBef>
                <a:spcPts val="310"/>
              </a:spcBef>
              <a:buSzPct val="100000"/>
              <a:buFont typeface="Arial"/>
              <a:buChar char="•"/>
              <a:defRPr sz="1100"/>
            </a:pPr>
            <a:r>
              <a:t>Graduated from a New Jersey high school </a:t>
            </a:r>
            <a:r>
              <a:rPr b="1"/>
              <a:t>or</a:t>
            </a:r>
            <a:r>
              <a:t> received the equivalent of a high school diploma in New Jersey </a:t>
            </a:r>
          </a:p>
          <a:p>
            <a:pPr marL="172569" indent="-172569">
              <a:lnSpc>
                <a:spcPct val="80000"/>
              </a:lnSpc>
              <a:spcBef>
                <a:spcPts val="310"/>
              </a:spcBef>
              <a:buSzPct val="100000"/>
              <a:buFont typeface="Arial"/>
              <a:buChar char="•"/>
              <a:defRPr sz="1100"/>
            </a:pPr>
            <a:r>
              <a:t>Registered for Selective Service (male students only) </a:t>
            </a:r>
          </a:p>
          <a:p>
            <a:pPr marL="172569" indent="-172569">
              <a:lnSpc>
                <a:spcPct val="80000"/>
              </a:lnSpc>
              <a:spcBef>
                <a:spcPts val="310"/>
              </a:spcBef>
              <a:buSzPct val="100000"/>
              <a:buFont typeface="Arial"/>
              <a:buChar char="•"/>
              <a:defRPr sz="1100"/>
            </a:pPr>
            <a:r>
              <a:t>Are able to file an affidavit stating that you will file an application to legalize your immigration status </a:t>
            </a:r>
            <a:r>
              <a:rPr b="1"/>
              <a:t>or</a:t>
            </a:r>
            <a:r>
              <a:t> will file an application as soon you are eligible to do so</a:t>
            </a:r>
          </a:p>
          <a:p>
            <a:pPr>
              <a:lnSpc>
                <a:spcPct val="80000"/>
              </a:lnSpc>
              <a:spcBef>
                <a:spcPts val="310"/>
              </a:spcBef>
              <a:defRPr sz="1100"/>
            </a:pPr>
            <a:r>
              <a:t/>
            </a:r>
            <a:br/>
            <a:endParaRPr/>
          </a:p>
        </p:txBody>
      </p:sp>
    </p:spTree>
    <p:extLst>
      <p:ext uri="{BB962C8B-B14F-4D97-AF65-F5344CB8AC3E}">
        <p14:creationId xmlns:p14="http://schemas.microsoft.com/office/powerpoint/2010/main" val="3138125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xfrm>
            <a:off x="395288" y="692150"/>
            <a:ext cx="6159500" cy="3463925"/>
          </a:xfrm>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pPr>
              <a:lnSpc>
                <a:spcPct val="90000"/>
              </a:lnSpc>
              <a:spcBef>
                <a:spcPts val="310"/>
              </a:spcBef>
              <a:defRPr sz="1000" b="1" u="sng">
                <a:latin typeface="Constantia"/>
                <a:ea typeface="Constantia"/>
                <a:cs typeface="Constantia"/>
                <a:sym typeface="Constantia"/>
              </a:defRPr>
            </a:pPr>
            <a:r>
              <a:t>EOF (</a:t>
            </a:r>
            <a:r>
              <a:rPr b="0" u="none"/>
              <a:t>excellent program for financially and economically disadvantaged students)</a:t>
            </a:r>
            <a:endParaRPr sz="1100"/>
          </a:p>
          <a:p>
            <a:pPr>
              <a:lnSpc>
                <a:spcPct val="90000"/>
              </a:lnSpc>
              <a:spcBef>
                <a:spcPts val="310"/>
              </a:spcBef>
              <a:defRPr sz="1000">
                <a:latin typeface="Constantia"/>
                <a:ea typeface="Constantia"/>
                <a:cs typeface="Constantia"/>
                <a:sym typeface="Constantia"/>
              </a:defRPr>
            </a:pPr>
            <a:r>
              <a:t>EOF supports a wide array of campus-based outreach and support services to help program participants succeed and graduate</a:t>
            </a:r>
            <a:endParaRPr sz="1100"/>
          </a:p>
          <a:p>
            <a:pPr>
              <a:lnSpc>
                <a:spcPct val="90000"/>
              </a:lnSpc>
              <a:spcBef>
                <a:spcPts val="310"/>
              </a:spcBef>
              <a:defRPr sz="1100">
                <a:latin typeface="Constantia"/>
                <a:ea typeface="Constantia"/>
                <a:cs typeface="Constantia"/>
                <a:sym typeface="Constantia"/>
              </a:defRPr>
            </a:pPr>
            <a:endParaRPr sz="1100"/>
          </a:p>
          <a:p>
            <a:pPr>
              <a:lnSpc>
                <a:spcPct val="90000"/>
              </a:lnSpc>
              <a:spcBef>
                <a:spcPts val="310"/>
              </a:spcBef>
              <a:defRPr sz="1000">
                <a:latin typeface="Constantia"/>
                <a:ea typeface="Constantia"/>
                <a:cs typeface="Constantia"/>
                <a:sym typeface="Constantia"/>
              </a:defRPr>
            </a:pPr>
            <a:r>
              <a:t>Must graduate from a traditional public, public charter, county vo-tech or nonpublic school and reside in any of the following townships</a:t>
            </a:r>
            <a:endParaRPr sz="1100"/>
          </a:p>
          <a:p>
            <a:pPr>
              <a:lnSpc>
                <a:spcPct val="90000"/>
              </a:lnSpc>
              <a:spcBef>
                <a:spcPts val="310"/>
              </a:spcBef>
              <a:defRPr sz="1000">
                <a:latin typeface="Constantia"/>
                <a:ea typeface="Constantia"/>
                <a:cs typeface="Constantia"/>
                <a:sym typeface="Constantia"/>
              </a:defRPr>
            </a:pPr>
            <a:r>
              <a:t>GUS - $1,000 annual award – top 5% of HS graduating class</a:t>
            </a:r>
            <a:endParaRPr sz="1100"/>
          </a:p>
          <a:p>
            <a:pPr indent="-274343">
              <a:lnSpc>
                <a:spcPct val="90000"/>
              </a:lnSpc>
              <a:spcBef>
                <a:spcPts val="310"/>
              </a:spcBef>
              <a:buSzPct val="100000"/>
              <a:buFont typeface="Arial"/>
              <a:buChar char="•"/>
              <a:defRPr sz="1000"/>
            </a:pPr>
            <a:r>
              <a:t>Asbury Park City</a:t>
            </a:r>
            <a:endParaRPr sz="1100"/>
          </a:p>
          <a:p>
            <a:pPr indent="-274343">
              <a:lnSpc>
                <a:spcPct val="90000"/>
              </a:lnSpc>
              <a:spcBef>
                <a:spcPts val="310"/>
              </a:spcBef>
              <a:buSzPct val="100000"/>
              <a:buFont typeface="Arial"/>
              <a:buChar char="•"/>
              <a:defRPr sz="1000"/>
            </a:pPr>
            <a:r>
              <a:t>Camden City</a:t>
            </a:r>
            <a:endParaRPr sz="1100"/>
          </a:p>
          <a:p>
            <a:pPr indent="-274343">
              <a:lnSpc>
                <a:spcPct val="90000"/>
              </a:lnSpc>
              <a:spcBef>
                <a:spcPts val="310"/>
              </a:spcBef>
              <a:buSzPct val="100000"/>
              <a:buFont typeface="Arial"/>
              <a:buChar char="•"/>
              <a:defRPr sz="1000"/>
            </a:pPr>
            <a:r>
              <a:t>East Orange City</a:t>
            </a:r>
            <a:endParaRPr sz="1100"/>
          </a:p>
          <a:p>
            <a:pPr indent="-274343">
              <a:lnSpc>
                <a:spcPct val="90000"/>
              </a:lnSpc>
              <a:spcBef>
                <a:spcPts val="310"/>
              </a:spcBef>
              <a:buSzPct val="100000"/>
              <a:buFont typeface="Arial"/>
              <a:buChar char="•"/>
              <a:defRPr sz="1000"/>
            </a:pPr>
            <a:r>
              <a:t>Irvington Township</a:t>
            </a:r>
            <a:endParaRPr sz="1100"/>
          </a:p>
          <a:p>
            <a:pPr indent="-274343">
              <a:lnSpc>
                <a:spcPct val="90000"/>
              </a:lnSpc>
              <a:spcBef>
                <a:spcPts val="310"/>
              </a:spcBef>
              <a:buSzPct val="100000"/>
              <a:buFont typeface="Arial"/>
              <a:buChar char="•"/>
              <a:defRPr sz="1000"/>
            </a:pPr>
            <a:r>
              <a:t>Jersey City</a:t>
            </a:r>
            <a:endParaRPr sz="1100"/>
          </a:p>
          <a:p>
            <a:pPr indent="-274343">
              <a:lnSpc>
                <a:spcPct val="90000"/>
              </a:lnSpc>
              <a:spcBef>
                <a:spcPts val="310"/>
              </a:spcBef>
              <a:buSzPct val="100000"/>
              <a:buFont typeface="Arial"/>
              <a:buChar char="•"/>
              <a:defRPr sz="1000"/>
            </a:pPr>
            <a:r>
              <a:t>Lakewood Township</a:t>
            </a:r>
            <a:endParaRPr sz="1100"/>
          </a:p>
          <a:p>
            <a:pPr indent="-274343">
              <a:lnSpc>
                <a:spcPct val="90000"/>
              </a:lnSpc>
              <a:spcBef>
                <a:spcPts val="310"/>
              </a:spcBef>
              <a:buSzPct val="100000"/>
              <a:buFont typeface="Arial"/>
              <a:buChar char="•"/>
              <a:defRPr sz="1000"/>
            </a:pPr>
            <a:r>
              <a:t>Millville City</a:t>
            </a:r>
            <a:endParaRPr sz="1100"/>
          </a:p>
          <a:p>
            <a:pPr indent="-274343">
              <a:lnSpc>
                <a:spcPct val="90000"/>
              </a:lnSpc>
              <a:spcBef>
                <a:spcPts val="310"/>
              </a:spcBef>
              <a:buSzPct val="100000"/>
              <a:buFont typeface="Arial"/>
              <a:buChar char="•"/>
              <a:defRPr sz="1000"/>
            </a:pPr>
            <a:r>
              <a:t>Newark City</a:t>
            </a:r>
            <a:endParaRPr sz="1100"/>
          </a:p>
          <a:p>
            <a:pPr indent="-274343">
              <a:lnSpc>
                <a:spcPct val="90000"/>
              </a:lnSpc>
              <a:spcBef>
                <a:spcPts val="310"/>
              </a:spcBef>
              <a:buSzPct val="100000"/>
              <a:buFont typeface="Arial"/>
              <a:buChar char="•"/>
              <a:defRPr sz="1000"/>
            </a:pPr>
            <a:r>
              <a:t>New Brunswick City</a:t>
            </a:r>
            <a:endParaRPr sz="1100"/>
          </a:p>
          <a:p>
            <a:pPr indent="-274343">
              <a:lnSpc>
                <a:spcPct val="90000"/>
              </a:lnSpc>
              <a:spcBef>
                <a:spcPts val="310"/>
              </a:spcBef>
              <a:buSzPct val="100000"/>
              <a:buFont typeface="Arial"/>
              <a:buChar char="•"/>
              <a:defRPr sz="1000"/>
            </a:pPr>
            <a:r>
              <a:t>Paterson City</a:t>
            </a:r>
            <a:endParaRPr sz="1100"/>
          </a:p>
          <a:p>
            <a:pPr indent="-274343">
              <a:lnSpc>
                <a:spcPct val="90000"/>
              </a:lnSpc>
              <a:spcBef>
                <a:spcPts val="310"/>
              </a:spcBef>
              <a:buSzPct val="100000"/>
              <a:buFont typeface="Arial"/>
              <a:buChar char="•"/>
              <a:defRPr sz="1000"/>
            </a:pPr>
            <a:r>
              <a:t>Plainfield City</a:t>
            </a:r>
            <a:endParaRPr sz="1100"/>
          </a:p>
          <a:p>
            <a:pPr indent="-274343">
              <a:lnSpc>
                <a:spcPct val="90000"/>
              </a:lnSpc>
              <a:spcBef>
                <a:spcPts val="310"/>
              </a:spcBef>
              <a:buSzPct val="100000"/>
              <a:buFont typeface="Arial"/>
              <a:buChar char="•"/>
              <a:defRPr sz="1000"/>
            </a:pPr>
            <a:r>
              <a:t>Roselle Borough</a:t>
            </a:r>
            <a:endParaRPr sz="1100"/>
          </a:p>
          <a:p>
            <a:pPr indent="-274343">
              <a:lnSpc>
                <a:spcPct val="90000"/>
              </a:lnSpc>
              <a:spcBef>
                <a:spcPts val="310"/>
              </a:spcBef>
              <a:buSzPct val="100000"/>
              <a:buFont typeface="Arial"/>
              <a:buChar char="•"/>
              <a:defRPr sz="1000"/>
            </a:pPr>
            <a:r>
              <a:t>Trenton City</a:t>
            </a:r>
            <a:endParaRPr sz="1100"/>
          </a:p>
          <a:p>
            <a:pPr indent="-274343">
              <a:lnSpc>
                <a:spcPct val="90000"/>
              </a:lnSpc>
              <a:spcBef>
                <a:spcPts val="310"/>
              </a:spcBef>
              <a:buSzPct val="100000"/>
              <a:buFont typeface="Arial"/>
              <a:buChar char="•"/>
              <a:defRPr sz="1000"/>
            </a:pPr>
            <a:r>
              <a:t>Vineland City</a:t>
            </a:r>
            <a:endParaRPr sz="1100">
              <a:latin typeface="Constantia"/>
              <a:ea typeface="Constantia"/>
              <a:cs typeface="Constantia"/>
              <a:sym typeface="Constantia"/>
            </a:endParaRPr>
          </a:p>
        </p:txBody>
      </p:sp>
    </p:spTree>
    <p:extLst>
      <p:ext uri="{BB962C8B-B14F-4D97-AF65-F5344CB8AC3E}">
        <p14:creationId xmlns:p14="http://schemas.microsoft.com/office/powerpoint/2010/main" val="428051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395288" y="692150"/>
            <a:ext cx="6159500" cy="3463925"/>
          </a:xfrm>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pPr>
              <a:lnSpc>
                <a:spcPct val="96000"/>
              </a:lnSpc>
              <a:defRPr sz="700"/>
            </a:pPr>
            <a:r>
              <a:t>Governor Christie signed Public Law 2012, Chapter 8 (PL 2012, c.8) into law on May 2, 2012 amending the NJ STARS and NJ STARS II Programs to make them more sustainable.</a:t>
            </a:r>
            <a:endParaRPr sz="300"/>
          </a:p>
          <a:p>
            <a:pPr lvl="1" indent="471984">
              <a:lnSpc>
                <a:spcPct val="96000"/>
              </a:lnSpc>
              <a:defRPr sz="600"/>
            </a:pPr>
            <a:r>
              <a:t>Limits the amount of the NJ STARS scholarship to tuition only.  Budgetary footnote language has limited NJ STARS awards to tuition only since fall 2010 for new program participants.</a:t>
            </a:r>
            <a:endParaRPr sz="300"/>
          </a:p>
          <a:p>
            <a:pPr lvl="1" indent="471984">
              <a:lnSpc>
                <a:spcPct val="96000"/>
              </a:lnSpc>
              <a:defRPr sz="600"/>
            </a:pPr>
            <a:r>
              <a:t>Eligibility requirements are unchanged.</a:t>
            </a:r>
            <a:endParaRPr sz="300"/>
          </a:p>
          <a:p>
            <a:pPr lvl="2" indent="943969">
              <a:lnSpc>
                <a:spcPct val="96000"/>
              </a:lnSpc>
              <a:defRPr sz="500"/>
            </a:pPr>
            <a:r>
              <a:t>Must graduate in the top 15.0% of their high school graduating class.</a:t>
            </a:r>
            <a:endParaRPr sz="300"/>
          </a:p>
          <a:p>
            <a:pPr lvl="2" indent="943969">
              <a:lnSpc>
                <a:spcPct val="96000"/>
              </a:lnSpc>
              <a:defRPr sz="500"/>
            </a:pPr>
            <a:r>
              <a:t>NJ STARS-eligible students must file a FAFSA and complete the State grant record within established State deadlines.</a:t>
            </a:r>
            <a:endParaRPr sz="300"/>
          </a:p>
          <a:p>
            <a:pPr lvl="2" indent="943969">
              <a:lnSpc>
                <a:spcPct val="96000"/>
              </a:lnSpc>
              <a:defRPr sz="500"/>
            </a:pPr>
            <a:r>
              <a:t>Students may be eligible to receive NJ STARS awards for up to five semesters.  Funds are not available to cover summer payments. </a:t>
            </a:r>
            <a:endParaRPr sz="300"/>
          </a:p>
          <a:p>
            <a:pPr lvl="2" indent="943969">
              <a:lnSpc>
                <a:spcPct val="96000"/>
              </a:lnSpc>
              <a:defRPr sz="500"/>
            </a:pPr>
            <a:r>
              <a:t>NJ STARS-eligible high school graduates may receive awards based on </a:t>
            </a:r>
            <a:r>
              <a:rPr b="1"/>
              <a:t>tuition only</a:t>
            </a:r>
            <a:r>
              <a:t>, after deducting any other federal  and/or State grants and scholarships.</a:t>
            </a:r>
            <a:endParaRPr sz="300"/>
          </a:p>
          <a:p>
            <a:pPr lvl="2" indent="943969">
              <a:lnSpc>
                <a:spcPct val="96000"/>
              </a:lnSpc>
              <a:defRPr sz="1700"/>
            </a:pPr>
            <a:endParaRPr sz="300"/>
          </a:p>
          <a:p>
            <a:pPr>
              <a:lnSpc>
                <a:spcPct val="80000"/>
              </a:lnSpc>
              <a:spcBef>
                <a:spcPts val="206"/>
              </a:spcBef>
              <a:defRPr sz="700"/>
            </a:pPr>
            <a:r>
              <a:t>Students must attain a minimum cumulative grade point average (GPA) of 3.0 or higher at the start of the third semester of county college enrollment to remain eligible for NJ STARS.  Summer courses are included in determining the cumulative GPA.</a:t>
            </a:r>
            <a:br/>
            <a:endParaRPr sz="2300"/>
          </a:p>
          <a:p>
            <a:pPr>
              <a:lnSpc>
                <a:spcPct val="80000"/>
              </a:lnSpc>
              <a:spcBef>
                <a:spcPts val="206"/>
              </a:spcBef>
              <a:defRPr sz="700"/>
            </a:pPr>
            <a:r>
              <a:t> Students must maintain continuous full-time enrollment unless on a medical leave that is approved by the county college prior to the completion of the semester for which the leave is being granted.</a:t>
            </a:r>
            <a:endParaRPr sz="300"/>
          </a:p>
          <a:p>
            <a:pPr>
              <a:lnSpc>
                <a:spcPct val="80000"/>
              </a:lnSpc>
              <a:spcBef>
                <a:spcPts val="103"/>
              </a:spcBef>
              <a:defRPr sz="2300"/>
            </a:pPr>
            <a:endParaRPr sz="300"/>
          </a:p>
          <a:p>
            <a:pPr>
              <a:lnSpc>
                <a:spcPct val="80000"/>
              </a:lnSpc>
              <a:spcBef>
                <a:spcPts val="103"/>
              </a:spcBef>
              <a:defRPr sz="2700"/>
            </a:pPr>
            <a:endParaRPr sz="300"/>
          </a:p>
          <a:p>
            <a:pPr>
              <a:lnSpc>
                <a:spcPct val="80000"/>
              </a:lnSpc>
              <a:spcBef>
                <a:spcPts val="206"/>
              </a:spcBef>
              <a:defRPr sz="800"/>
            </a:pPr>
            <a:r>
              <a:t>NJSTARS II</a:t>
            </a:r>
            <a:endParaRPr sz="300"/>
          </a:p>
          <a:p>
            <a:pPr>
              <a:lnSpc>
                <a:spcPct val="80000"/>
              </a:lnSpc>
              <a:spcBef>
                <a:spcPts val="206"/>
              </a:spcBef>
              <a:defRPr sz="800"/>
            </a:pPr>
            <a:r>
              <a:t>Eligibility Requirements as follows:</a:t>
            </a:r>
            <a:endParaRPr sz="300"/>
          </a:p>
          <a:p>
            <a:pPr lvl="1" indent="471984">
              <a:lnSpc>
                <a:spcPct val="80000"/>
              </a:lnSpc>
              <a:spcBef>
                <a:spcPts val="206"/>
              </a:spcBef>
              <a:defRPr sz="600"/>
            </a:pPr>
            <a:r>
              <a:t>Earn an associate degree from their home New Jersey county college as an NJ STARS recipient.  Must graduate with a cumulative GPA of 3.25 or higher.</a:t>
            </a:r>
            <a:endParaRPr sz="300"/>
          </a:p>
          <a:p>
            <a:pPr lvl="1" indent="471984">
              <a:lnSpc>
                <a:spcPct val="80000"/>
              </a:lnSpc>
              <a:spcBef>
                <a:spcPts val="206"/>
              </a:spcBef>
              <a:defRPr sz="600"/>
            </a:pPr>
            <a:r>
              <a:t>Family income (taxable and untaxed income) must be less than $250,000 as derived by the FAFSA</a:t>
            </a:r>
            <a:endParaRPr sz="300"/>
          </a:p>
          <a:p>
            <a:pPr lvl="1" indent="471984">
              <a:lnSpc>
                <a:spcPct val="80000"/>
              </a:lnSpc>
              <a:spcBef>
                <a:spcPts val="206"/>
              </a:spcBef>
              <a:defRPr sz="600"/>
            </a:pPr>
            <a:r>
              <a:t>Meet all other program eligibility requirements, including admission into a baccalaureate program at a New Jersey four-year public  or private college or university that participates in the TAG program</a:t>
            </a:r>
            <a:endParaRPr sz="300"/>
          </a:p>
          <a:p>
            <a:pPr lvl="1" indent="471984">
              <a:lnSpc>
                <a:spcPct val="80000"/>
              </a:lnSpc>
              <a:spcBef>
                <a:spcPts val="206"/>
              </a:spcBef>
              <a:defRPr sz="600"/>
            </a:pPr>
            <a:r>
              <a:t>Complete a FAFSA and the State grant record within established State deadlines</a:t>
            </a:r>
            <a:endParaRPr sz="300"/>
          </a:p>
          <a:p>
            <a:pPr>
              <a:lnSpc>
                <a:spcPct val="80000"/>
              </a:lnSpc>
              <a:spcBef>
                <a:spcPts val="103"/>
              </a:spcBef>
              <a:defRPr sz="2300"/>
            </a:pPr>
            <a:endParaRPr sz="300"/>
          </a:p>
          <a:p>
            <a:pPr>
              <a:lnSpc>
                <a:spcPct val="80000"/>
              </a:lnSpc>
              <a:spcBef>
                <a:spcPts val="206"/>
              </a:spcBef>
              <a:defRPr sz="700"/>
            </a:pPr>
            <a:r>
              <a:t>NJ STARS II benefits for non-renewal students were changed by Bill PL 2012, c.8</a:t>
            </a:r>
            <a:endParaRPr sz="300"/>
          </a:p>
          <a:p>
            <a:pPr lvl="1" indent="471984">
              <a:lnSpc>
                <a:spcPct val="80000"/>
              </a:lnSpc>
              <a:spcBef>
                <a:spcPts val="206"/>
              </a:spcBef>
              <a:defRPr sz="600"/>
            </a:pPr>
            <a:r>
              <a:t>Non-renewal NJ STARS II students may receive up to </a:t>
            </a:r>
            <a:r>
              <a:rPr>
                <a:solidFill>
                  <a:srgbClr val="FF0000"/>
                </a:solidFill>
              </a:rPr>
              <a:t>$1,250 </a:t>
            </a:r>
            <a:r>
              <a:t>per semester, paid completely by the State, after all other sources of federal and State grants and scholarships are applied to tuition charges.</a:t>
            </a:r>
            <a:endParaRPr sz="300"/>
          </a:p>
          <a:p>
            <a:pPr lvl="1" indent="471984">
              <a:lnSpc>
                <a:spcPct val="80000"/>
              </a:lnSpc>
              <a:spcBef>
                <a:spcPts val="206"/>
              </a:spcBef>
              <a:defRPr sz="600"/>
            </a:pPr>
            <a:r>
              <a:t>Open to all four-year TAG-participating institutions-public or private</a:t>
            </a:r>
            <a:endParaRPr sz="300"/>
          </a:p>
          <a:p>
            <a:pPr>
              <a:lnSpc>
                <a:spcPct val="80000"/>
              </a:lnSpc>
              <a:spcBef>
                <a:spcPts val="206"/>
              </a:spcBef>
              <a:defRPr sz="700"/>
            </a:pPr>
            <a:r>
              <a:rPr sz="300"/>
              <a:t/>
            </a:r>
            <a:br>
              <a:rPr sz="300"/>
            </a:br>
            <a:endParaRPr sz="2300"/>
          </a:p>
        </p:txBody>
      </p:sp>
    </p:spTree>
    <p:extLst>
      <p:ext uri="{BB962C8B-B14F-4D97-AF65-F5344CB8AC3E}">
        <p14:creationId xmlns:p14="http://schemas.microsoft.com/office/powerpoint/2010/main" val="40987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Rectangle 6"/>
          <p:cNvSpPr/>
          <p:nvPr/>
        </p:nvSpPr>
        <p:spPr>
          <a:xfrm>
            <a:off x="0" y="761998"/>
            <a:ext cx="9141619" cy="5334003"/>
          </a:xfrm>
          <a:prstGeom prst="rect">
            <a:avLst/>
          </a:prstGeom>
          <a:solidFill>
            <a:schemeClr val="accent1"/>
          </a:solidFill>
          <a:ln w="12700">
            <a:miter lim="400000"/>
          </a:ln>
        </p:spPr>
        <p:txBody>
          <a:bodyPr lIns="45719" rIns="45719"/>
          <a:lstStyle/>
          <a:p>
            <a:endParaRPr/>
          </a:p>
        </p:txBody>
      </p:sp>
      <p:sp>
        <p:nvSpPr>
          <p:cNvPr id="12" name="Rectangle 7"/>
          <p:cNvSpPr/>
          <p:nvPr/>
        </p:nvSpPr>
        <p:spPr>
          <a:xfrm>
            <a:off x="9270262" y="761998"/>
            <a:ext cx="2925319" cy="5334003"/>
          </a:xfrm>
          <a:prstGeom prst="rect">
            <a:avLst/>
          </a:prstGeom>
          <a:solidFill>
            <a:srgbClr val="C8C8C8">
              <a:alpha val="49804"/>
            </a:srgbClr>
          </a:solidFill>
          <a:ln w="12700">
            <a:miter lim="400000"/>
          </a:ln>
        </p:spPr>
        <p:txBody>
          <a:bodyPr lIns="45719" rIns="45719"/>
          <a:lstStyle/>
          <a:p>
            <a:endParaRPr/>
          </a:p>
        </p:txBody>
      </p:sp>
      <p:sp>
        <p:nvSpPr>
          <p:cNvPr id="13" name="Title Text"/>
          <p:cNvSpPr txBox="1">
            <a:spLocks noGrp="1"/>
          </p:cNvSpPr>
          <p:nvPr>
            <p:ph type="title"/>
          </p:nvPr>
        </p:nvSpPr>
        <p:spPr>
          <a:xfrm>
            <a:off x="1069847" y="1298447"/>
            <a:ext cx="7315201" cy="3255266"/>
          </a:xfrm>
          <a:prstGeom prst="rect">
            <a:avLst/>
          </a:prstGeom>
        </p:spPr>
        <p:txBody>
          <a:bodyPr anchor="b"/>
          <a:lstStyle>
            <a:lvl1pPr>
              <a:defRPr sz="5900" spc="-100"/>
            </a:lvl1pPr>
          </a:lstStyle>
          <a:p>
            <a:r>
              <a:t>Title Text</a:t>
            </a:r>
          </a:p>
        </p:txBody>
      </p:sp>
      <p:sp>
        <p:nvSpPr>
          <p:cNvPr id="14" name="Body Level One…"/>
          <p:cNvSpPr txBox="1">
            <a:spLocks noGrp="1"/>
          </p:cNvSpPr>
          <p:nvPr>
            <p:ph type="body" sz="quarter" idx="1"/>
          </p:nvPr>
        </p:nvSpPr>
        <p:spPr>
          <a:xfrm>
            <a:off x="1100015" y="4670245"/>
            <a:ext cx="7315201" cy="914401"/>
          </a:xfrm>
          <a:prstGeom prst="rect">
            <a:avLst/>
          </a:prstGeom>
        </p:spPr>
        <p:txBody>
          <a:bodyPr anchor="t"/>
          <a:lstStyle>
            <a:lvl1pPr marL="0" indent="0">
              <a:buClrTx/>
              <a:buSzTx/>
              <a:buNone/>
              <a:defRPr sz="2200">
                <a:solidFill>
                  <a:srgbClr val="DCE6F2"/>
                </a:solidFill>
              </a:defRPr>
            </a:lvl1pPr>
            <a:lvl2pPr marL="0" indent="457200">
              <a:buClrTx/>
              <a:buSzTx/>
              <a:buNone/>
              <a:defRPr sz="2200">
                <a:solidFill>
                  <a:srgbClr val="DCE6F2"/>
                </a:solidFill>
              </a:defRPr>
            </a:lvl2pPr>
            <a:lvl3pPr marL="0" indent="914400">
              <a:buClrTx/>
              <a:buSzTx/>
              <a:buNone/>
              <a:defRPr sz="2200">
                <a:solidFill>
                  <a:srgbClr val="DCE6F2"/>
                </a:solidFill>
              </a:defRPr>
            </a:lvl3pPr>
            <a:lvl4pPr marL="0" indent="1371600">
              <a:buClrTx/>
              <a:buSzTx/>
              <a:buNone/>
              <a:defRPr sz="2200">
                <a:solidFill>
                  <a:srgbClr val="DCE6F2"/>
                </a:solidFill>
              </a:defRPr>
            </a:lvl4pPr>
            <a:lvl5pPr marL="0" indent="1828800">
              <a:buClrTx/>
              <a:buSzTx/>
              <a:buNone/>
              <a:defRPr sz="2200">
                <a:solidFill>
                  <a:srgbClr val="DCE6F2"/>
                </a:solidFill>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45"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46"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47" name="Body Level One…"/>
          <p:cNvSpPr txBox="1">
            <a:spLocks noGrp="1"/>
          </p:cNvSpPr>
          <p:nvPr>
            <p:ph type="body" sz="half" idx="1"/>
          </p:nvPr>
        </p:nvSpPr>
        <p:spPr>
          <a:xfrm>
            <a:off x="3867911" y="868680"/>
            <a:ext cx="3474722"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5"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56"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57"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58" name="Body Level One…"/>
          <p:cNvSpPr txBox="1">
            <a:spLocks noGrp="1"/>
          </p:cNvSpPr>
          <p:nvPr>
            <p:ph type="body" sz="quarter" idx="1"/>
          </p:nvPr>
        </p:nvSpPr>
        <p:spPr>
          <a:xfrm>
            <a:off x="3867911" y="1023585"/>
            <a:ext cx="3474722" cy="807721"/>
          </a:xfrm>
          <a:prstGeom prst="rect">
            <a:avLst/>
          </a:prstGeom>
        </p:spPr>
        <p:txBody>
          <a:bodyPr anchor="b"/>
          <a:lstStyle>
            <a:lvl1pPr marL="0" indent="0">
              <a:spcBef>
                <a:spcPts val="0"/>
              </a:spcBef>
              <a:buClrTx/>
              <a:buSzTx/>
              <a:buNone/>
              <a:defRPr b="1"/>
            </a:lvl1pPr>
            <a:lvl2pPr marL="0" indent="457200">
              <a:spcBef>
                <a:spcPts val="0"/>
              </a:spcBef>
              <a:buClrTx/>
              <a:buSzTx/>
              <a:buNone/>
              <a:defRPr b="1"/>
            </a:lvl2pPr>
            <a:lvl3pPr marL="0" indent="914400">
              <a:spcBef>
                <a:spcPts val="0"/>
              </a:spcBef>
              <a:buClrTx/>
              <a:buSzTx/>
              <a:buNone/>
              <a:defRPr b="1"/>
            </a:lvl3pPr>
            <a:lvl4pPr marL="0" indent="1371600">
              <a:spcBef>
                <a:spcPts val="0"/>
              </a:spcBef>
              <a:buClrTx/>
              <a:buSzTx/>
              <a:buNone/>
              <a:defRPr b="1"/>
            </a:lvl4pPr>
            <a:lvl5pPr marL="0" indent="1828800">
              <a:spcBef>
                <a:spcPts val="0"/>
              </a:spcBef>
              <a:buClrTx/>
              <a:buSzTx/>
              <a:buNone/>
              <a:defRPr b="1"/>
            </a:lvl5pPr>
          </a:lstStyle>
          <a:p>
            <a:r>
              <a:t>Body Level One</a:t>
            </a:r>
          </a:p>
          <a:p>
            <a:pPr lvl="1"/>
            <a:r>
              <a:t>Body Level Two</a:t>
            </a:r>
          </a:p>
          <a:p>
            <a:pPr lvl="2"/>
            <a:r>
              <a:t>Body Level Three</a:t>
            </a:r>
          </a:p>
          <a:p>
            <a:pPr lvl="3"/>
            <a:r>
              <a:t>Body Level Four</a:t>
            </a:r>
          </a:p>
          <a:p>
            <a:pPr lvl="4"/>
            <a:r>
              <a:t>Body Level Five</a:t>
            </a:r>
          </a:p>
        </p:txBody>
      </p:sp>
      <p:sp>
        <p:nvSpPr>
          <p:cNvPr id="59" name="Text Placeholder 4"/>
          <p:cNvSpPr>
            <a:spLocks noGrp="1"/>
          </p:cNvSpPr>
          <p:nvPr>
            <p:ph type="body" sz="quarter" idx="21"/>
          </p:nvPr>
        </p:nvSpPr>
        <p:spPr>
          <a:xfrm>
            <a:off x="7818463" y="1023585"/>
            <a:ext cx="3474721" cy="813172"/>
          </a:xfrm>
          <a:prstGeom prst="rect">
            <a:avLst/>
          </a:prstGeom>
        </p:spPr>
        <p:txBody>
          <a:bodyPr anchor="b"/>
          <a:lstStyle/>
          <a:p>
            <a:pPr marL="0" indent="0">
              <a:spcBef>
                <a:spcPts val="0"/>
              </a:spcBef>
              <a:buClrTx/>
              <a:buSzTx/>
              <a:buNone/>
              <a:defRPr b="1"/>
            </a:pPr>
            <a:endParaRP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7"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68"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69"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4"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85"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86" name="Title Text"/>
          <p:cNvSpPr txBox="1">
            <a:spLocks noGrp="1"/>
          </p:cNvSpPr>
          <p:nvPr>
            <p:ph type="title"/>
          </p:nvPr>
        </p:nvSpPr>
        <p:spPr>
          <a:xfrm>
            <a:off x="256031" y="1143000"/>
            <a:ext cx="2834641" cy="2377440"/>
          </a:xfrm>
          <a:prstGeom prst="rect">
            <a:avLst/>
          </a:prstGeom>
        </p:spPr>
        <p:txBody>
          <a:bodyPr anchor="b"/>
          <a:lstStyle>
            <a:lvl1pPr>
              <a:defRPr sz="3200"/>
            </a:lvl1pPr>
          </a:lstStyle>
          <a:p>
            <a:r>
              <a:t>Title Text</a:t>
            </a:r>
          </a:p>
        </p:txBody>
      </p:sp>
      <p:sp>
        <p:nvSpPr>
          <p:cNvPr id="87" name="Body Level One…"/>
          <p:cNvSpPr txBox="1">
            <a:spLocks noGrp="1"/>
          </p:cNvSpPr>
          <p:nvPr>
            <p:ph type="body" idx="1"/>
          </p:nvPr>
        </p:nvSpPr>
        <p:spPr>
          <a:xfrm>
            <a:off x="3867911" y="868680"/>
            <a:ext cx="7315201"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8" name="Text Placeholder 3"/>
          <p:cNvSpPr>
            <a:spLocks noGrp="1"/>
          </p:cNvSpPr>
          <p:nvPr>
            <p:ph type="body" sz="quarter" idx="21"/>
          </p:nvPr>
        </p:nvSpPr>
        <p:spPr>
          <a:xfrm>
            <a:off x="256032" y="3494175"/>
            <a:ext cx="2834640" cy="2321991"/>
          </a:xfrm>
          <a:prstGeom prst="rect">
            <a:avLst/>
          </a:prstGeom>
        </p:spPr>
        <p:txBody>
          <a:bodyPr anchor="t"/>
          <a:lstStyle/>
          <a:p>
            <a:pPr marL="0" indent="0">
              <a:lnSpc>
                <a:spcPct val="100000"/>
              </a:lnSpc>
              <a:buClrTx/>
              <a:buSzTx/>
              <a:buNone/>
              <a:defRPr sz="1400">
                <a:solidFill>
                  <a:srgbClr val="FFFFFF"/>
                </a:solidFill>
              </a:defRPr>
            </a:pPr>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6"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97"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98" name="Title Text"/>
          <p:cNvSpPr txBox="1">
            <a:spLocks noGrp="1"/>
          </p:cNvSpPr>
          <p:nvPr>
            <p:ph type="title"/>
          </p:nvPr>
        </p:nvSpPr>
        <p:spPr>
          <a:xfrm>
            <a:off x="256031" y="1143000"/>
            <a:ext cx="2834641" cy="2377440"/>
          </a:xfrm>
          <a:prstGeom prst="rect">
            <a:avLst/>
          </a:prstGeom>
        </p:spPr>
        <p:txBody>
          <a:bodyPr anchor="b"/>
          <a:lstStyle>
            <a:lvl1pPr>
              <a:defRPr sz="3200"/>
            </a:lvl1pPr>
          </a:lstStyle>
          <a:p>
            <a:r>
              <a:t>Title Text</a:t>
            </a:r>
          </a:p>
        </p:txBody>
      </p:sp>
      <p:sp>
        <p:nvSpPr>
          <p:cNvPr id="99" name="Picture Placeholder 2"/>
          <p:cNvSpPr>
            <a:spLocks noGrp="1"/>
          </p:cNvSpPr>
          <p:nvPr>
            <p:ph type="pic" idx="21"/>
          </p:nvPr>
        </p:nvSpPr>
        <p:spPr>
          <a:xfrm>
            <a:off x="3570644" y="767419"/>
            <a:ext cx="8115231" cy="5330953"/>
          </a:xfrm>
          <a:prstGeom prst="rect">
            <a:avLst/>
          </a:prstGeom>
        </p:spPr>
        <p:txBody>
          <a:bodyPr lIns="91439" rIns="91439" anchor="t">
            <a:noAutofit/>
          </a:bodyPr>
          <a:lstStyle/>
          <a:p>
            <a:endParaRPr/>
          </a:p>
        </p:txBody>
      </p:sp>
      <p:sp>
        <p:nvSpPr>
          <p:cNvPr id="100" name="Body Level One…"/>
          <p:cNvSpPr txBox="1">
            <a:spLocks noGrp="1"/>
          </p:cNvSpPr>
          <p:nvPr>
            <p:ph type="body" sz="quarter" idx="1"/>
          </p:nvPr>
        </p:nvSpPr>
        <p:spPr>
          <a:xfrm>
            <a:off x="256031" y="3493008"/>
            <a:ext cx="2834641" cy="2322577"/>
          </a:xfrm>
          <a:prstGeom prst="rect">
            <a:avLst/>
          </a:prstGeom>
        </p:spPr>
        <p:txBody>
          <a:bodyPr anchor="t"/>
          <a:lstStyle>
            <a:lvl1pPr marL="0" indent="0">
              <a:lnSpc>
                <a:spcPct val="100000"/>
              </a:lnSpc>
              <a:buClrTx/>
              <a:buSzTx/>
              <a:buNone/>
              <a:defRPr sz="1400">
                <a:solidFill>
                  <a:srgbClr val="FFFFFF"/>
                </a:solidFill>
              </a:defRPr>
            </a:lvl1pPr>
            <a:lvl2pPr marL="0" indent="457200">
              <a:lnSpc>
                <a:spcPct val="100000"/>
              </a:lnSpc>
              <a:buClrTx/>
              <a:buSzTx/>
              <a:buNone/>
              <a:defRPr sz="1400">
                <a:solidFill>
                  <a:srgbClr val="FFFFFF"/>
                </a:solidFill>
              </a:defRPr>
            </a:lvl2pPr>
            <a:lvl3pPr marL="0" indent="914400">
              <a:lnSpc>
                <a:spcPct val="100000"/>
              </a:lnSpc>
              <a:buClrTx/>
              <a:buSzTx/>
              <a:buNone/>
              <a:defRPr sz="1400">
                <a:solidFill>
                  <a:srgbClr val="FFFFFF"/>
                </a:solidFill>
              </a:defRPr>
            </a:lvl3pPr>
            <a:lvl4pPr marL="0" indent="1371600">
              <a:lnSpc>
                <a:spcPct val="100000"/>
              </a:lnSpc>
              <a:buClrTx/>
              <a:buSzTx/>
              <a:buNone/>
              <a:defRPr sz="1400">
                <a:solidFill>
                  <a:srgbClr val="FFFFFF"/>
                </a:solidFill>
              </a:defRPr>
            </a:lvl4pPr>
            <a:lvl5pPr marL="0" indent="1828800">
              <a:lnSpc>
                <a:spcPct val="100000"/>
              </a:lnSpc>
              <a:buClrTx/>
              <a:buSzTx/>
              <a:buNone/>
              <a:defRPr sz="1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224821"/>
            <a:ext cx="10972800" cy="1242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467453"/>
            <a:ext cx="10972800" cy="47914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07033" y="6404292"/>
            <a:ext cx="258029" cy="269241"/>
          </a:xfrm>
          <a:prstGeom prst="rect">
            <a:avLst/>
          </a:prstGeom>
          <a:ln w="12700">
            <a:miter lim="400000"/>
          </a:ln>
        </p:spPr>
        <p:txBody>
          <a:bodyPr wrap="none" lIns="45719" rIns="45719" anchor="ctr">
            <a:spAutoFit/>
          </a:bodyPr>
          <a:lstStyle>
            <a:lvl1pPr algn="r">
              <a:defRPr sz="1200" b="1">
                <a:solidFill>
                  <a:schemeClr val="accent1"/>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p:titleStyle>
    <p:body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1pPr>
      <a:lvl2pPr marL="0" marR="0" indent="4572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2pPr>
      <a:lvl3pPr marL="0" marR="0" indent="9144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3pPr>
      <a:lvl4pPr marL="0" marR="0" indent="13716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4pPr>
      <a:lvl5pPr marL="0" marR="0" indent="18288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5pPr>
      <a:lvl6pPr marL="0" marR="0" indent="22860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6pPr>
      <a:lvl7pPr marL="0" marR="0" indent="27432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7pPr>
      <a:lvl8pPr marL="0" marR="0" indent="32004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8pPr>
      <a:lvl9pPr marL="0" marR="0" indent="36576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cssprofile.collegeboard.or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cssprofile.collegeboard.org/profile/ppi/participatingInstitutions.aspx" TargetMode="External"/><Relationship Id="rId4" Type="http://schemas.openxmlformats.org/officeDocument/2006/relationships/hyperlink" Target="https://cssprofile.collegeboard.org/profile-for-paren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njfams.hesaa.org/"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hesaa.org/Pages/NJAlternativeApplication.aspx" TargetMode="External"/><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hyperlink" Target="https://www.hesaa.org/Pages/FAFSA.aspx"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hesaa.org/" TargetMode="External"/><Relationship Id="rId7" Type="http://schemas.openxmlformats.org/officeDocument/2006/relationships/hyperlink" Target="http://www.hesaa.org/pages/financialaidhub" TargetMode="External"/><Relationship Id="rId2" Type="http://schemas.openxmlformats.org/officeDocument/2006/relationships/hyperlink" Target="mailto:CustomerCare@hesaa.org" TargetMode="External"/><Relationship Id="rId1" Type="http://schemas.openxmlformats.org/officeDocument/2006/relationships/slideLayout" Target="../slideLayouts/slideLayout4.xml"/><Relationship Id="rId6" Type="http://schemas.openxmlformats.org/officeDocument/2006/relationships/hyperlink" Target="https://njfams.hesaa.org/" TargetMode="External"/><Relationship Id="rId5" Type="http://schemas.openxmlformats.org/officeDocument/2006/relationships/hyperlink" Target="http://www.njclass.org/" TargetMode="External"/><Relationship Id="rId4" Type="http://schemas.openxmlformats.org/officeDocument/2006/relationships/hyperlink" Target="http://www.njgrants.org/"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1298446"/>
            <a:ext cx="7315201" cy="4566325"/>
          </a:xfrm>
        </p:spPr>
        <p:txBody>
          <a:bodyPr>
            <a:normAutofit fontScale="90000"/>
          </a:bodyPr>
          <a:lstStyle/>
          <a:p>
            <a:pPr>
              <a:defRPr sz="4400" b="1">
                <a:solidFill>
                  <a:schemeClr val="accent3"/>
                </a:solidFill>
              </a:defRPr>
            </a:pPr>
            <a:r>
              <a:rPr lang="en-US" sz="4400" dirty="0">
                <a:solidFill>
                  <a:schemeClr val="bg1"/>
                </a:solidFill>
              </a:rPr>
              <a:t/>
            </a:r>
            <a:br>
              <a:rPr lang="en-US" sz="4400" dirty="0">
                <a:solidFill>
                  <a:schemeClr val="bg1"/>
                </a:solidFill>
              </a:rPr>
            </a:br>
            <a:r>
              <a:rPr lang="en-US" sz="4400" dirty="0">
                <a:solidFill>
                  <a:schemeClr val="bg1"/>
                </a:solidFill>
              </a:rPr>
              <a:t>Financial Aid for</a:t>
            </a:r>
            <a:br>
              <a:rPr lang="en-US" sz="4400" dirty="0">
                <a:solidFill>
                  <a:schemeClr val="bg1"/>
                </a:solidFill>
              </a:rPr>
            </a:br>
            <a:r>
              <a:rPr lang="en-US" sz="4400" dirty="0">
                <a:solidFill>
                  <a:schemeClr val="bg1"/>
                </a:solidFill>
              </a:rPr>
              <a:t>New Jersey High School Students and Families</a:t>
            </a:r>
            <a:br>
              <a:rPr lang="en-US" sz="4400" dirty="0">
                <a:solidFill>
                  <a:schemeClr val="bg1"/>
                </a:solidFill>
              </a:rPr>
            </a:br>
            <a:r>
              <a:rPr lang="en-US" sz="4400" dirty="0">
                <a:solidFill>
                  <a:schemeClr val="bg1"/>
                </a:solidFill>
              </a:rPr>
              <a:t/>
            </a:r>
            <a:br>
              <a:rPr lang="en-US" sz="4400" dirty="0">
                <a:solidFill>
                  <a:schemeClr val="bg1"/>
                </a:solidFill>
              </a:rPr>
            </a:br>
            <a:r>
              <a:rPr lang="en-US" sz="4400" dirty="0">
                <a:solidFill>
                  <a:schemeClr val="bg1"/>
                </a:solidFill>
              </a:rPr>
              <a:t>2026-2027 Academic Year</a:t>
            </a:r>
            <a:br>
              <a:rPr lang="en-US" sz="4400" dirty="0">
                <a:solidFill>
                  <a:schemeClr val="bg1"/>
                </a:solidFill>
              </a:rPr>
            </a:br>
            <a:r>
              <a:rPr lang="en-US" sz="4400" dirty="0">
                <a:solidFill>
                  <a:schemeClr val="bg1"/>
                </a:solidFill>
              </a:rPr>
              <a:t/>
            </a:r>
            <a:br>
              <a:rPr lang="en-US" sz="4400" dirty="0">
                <a:solidFill>
                  <a:schemeClr val="bg1"/>
                </a:solidFill>
              </a:rPr>
            </a:br>
            <a:r>
              <a:rPr lang="en-US" sz="3100" dirty="0">
                <a:solidFill>
                  <a:schemeClr val="bg1"/>
                </a:solidFill>
              </a:rPr>
              <a:t>Presented by Jane O’Brien, Associate Director </a:t>
            </a:r>
            <a:br>
              <a:rPr lang="en-US" sz="3100" dirty="0">
                <a:solidFill>
                  <a:schemeClr val="bg1"/>
                </a:solidFill>
              </a:rPr>
            </a:br>
            <a:r>
              <a:rPr lang="en-US" sz="3100" dirty="0">
                <a:solidFill>
                  <a:schemeClr val="bg1"/>
                </a:solidFill>
              </a:rPr>
              <a:t>at The College of New Jersey</a:t>
            </a:r>
          </a:p>
        </p:txBody>
      </p:sp>
      <p:pic>
        <p:nvPicPr>
          <p:cNvPr id="6" name="Picture 3" descr="Picture 3"/>
          <p:cNvPicPr>
            <a:picLocks noChangeAspect="1"/>
          </p:cNvPicPr>
          <p:nvPr/>
        </p:nvPicPr>
        <p:blipFill>
          <a:blip r:embed="rId2"/>
          <a:stretch>
            <a:fillRect/>
          </a:stretch>
        </p:blipFill>
        <p:spPr>
          <a:xfrm>
            <a:off x="9406128" y="2895600"/>
            <a:ext cx="2511553" cy="1096713"/>
          </a:xfrm>
          <a:prstGeom prst="rect">
            <a:avLst/>
          </a:prstGeom>
          <a:ln w="12700">
            <a:miter lim="400000"/>
          </a:ln>
        </p:spPr>
      </p:pic>
    </p:spTree>
    <p:extLst>
      <p:ext uri="{BB962C8B-B14F-4D97-AF65-F5344CB8AC3E}">
        <p14:creationId xmlns:p14="http://schemas.microsoft.com/office/powerpoint/2010/main" val="96563196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80"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Types of Aid:</a:t>
            </a:r>
            <a:br>
              <a:rPr lang="en-US" dirty="0"/>
            </a:br>
            <a:r>
              <a:rPr lang="en-US" dirty="0"/>
              <a:t>State Grants &amp; Scholarships</a:t>
            </a:r>
          </a:p>
        </p:txBody>
      </p:sp>
      <p:sp>
        <p:nvSpPr>
          <p:cNvPr id="7"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defTabSz="841247">
              <a:buSzTx/>
              <a:buNone/>
              <a:defRPr sz="2576" b="1" u="sng"/>
            </a:pPr>
            <a:r>
              <a:rPr lang="en-US" dirty="0">
                <a:solidFill>
                  <a:schemeClr val="tx1">
                    <a:lumMod val="65000"/>
                    <a:lumOff val="35000"/>
                  </a:schemeClr>
                </a:solidFill>
              </a:rPr>
              <a:t>EOF (Educational Opportunity Fund)</a:t>
            </a:r>
          </a:p>
          <a:p>
            <a:pPr marL="420623" indent="-210311" defTabSz="841247">
              <a:spcBef>
                <a:spcPts val="400"/>
              </a:spcBef>
              <a:defRPr sz="1932"/>
            </a:pPr>
            <a:r>
              <a:rPr lang="en-US" dirty="0">
                <a:solidFill>
                  <a:schemeClr val="tx1">
                    <a:lumMod val="65000"/>
                    <a:lumOff val="35000"/>
                  </a:schemeClr>
                </a:solidFill>
              </a:rPr>
              <a:t>Award ranges from $200 - $3,050 annually depending on institution</a:t>
            </a:r>
          </a:p>
          <a:p>
            <a:pPr marL="420623" indent="-210311" defTabSz="841247">
              <a:spcBef>
                <a:spcPts val="400"/>
              </a:spcBef>
              <a:defRPr sz="1932"/>
            </a:pPr>
            <a:r>
              <a:rPr lang="en-US" dirty="0">
                <a:solidFill>
                  <a:schemeClr val="tx1">
                    <a:lumMod val="65000"/>
                    <a:lumOff val="35000"/>
                  </a:schemeClr>
                </a:solidFill>
              </a:rPr>
              <a:t>EOF is campus-based and award amounts vary </a:t>
            </a:r>
          </a:p>
          <a:p>
            <a:pPr marL="420623" indent="-210311" defTabSz="841247">
              <a:spcBef>
                <a:spcPts val="400"/>
              </a:spcBef>
              <a:defRPr sz="1932"/>
            </a:pPr>
            <a:r>
              <a:rPr lang="en-US" dirty="0">
                <a:solidFill>
                  <a:schemeClr val="tx1">
                    <a:lumMod val="65000"/>
                    <a:lumOff val="35000"/>
                  </a:schemeClr>
                </a:solidFill>
              </a:rPr>
              <a:t>Must demonstrate educational and economically disadvantaged background</a:t>
            </a:r>
          </a:p>
          <a:p>
            <a:pPr marL="420623" indent="-210311" defTabSz="841247">
              <a:spcBef>
                <a:spcPts val="400"/>
              </a:spcBef>
              <a:defRPr sz="1932"/>
            </a:pPr>
            <a:r>
              <a:rPr lang="en-US" dirty="0">
                <a:solidFill>
                  <a:schemeClr val="tx1">
                    <a:lumMod val="65000"/>
                    <a:lumOff val="35000"/>
                  </a:schemeClr>
                </a:solidFill>
              </a:rPr>
              <a:t>Complete all required EOF tasks with campus EOF Office</a:t>
            </a:r>
          </a:p>
        </p:txBody>
      </p:sp>
    </p:spTree>
    <p:extLst>
      <p:ext uri="{BB962C8B-B14F-4D97-AF65-F5344CB8AC3E}">
        <p14:creationId xmlns:p14="http://schemas.microsoft.com/office/powerpoint/2010/main" val="3850882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87"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pic>
        <p:nvPicPr>
          <p:cNvPr id="188" name="Picture 2" descr="Picture 2"/>
          <p:cNvPicPr>
            <a:picLocks noChangeAspect="1"/>
          </p:cNvPicPr>
          <p:nvPr/>
        </p:nvPicPr>
        <p:blipFill>
          <a:blip r:embed="rId3"/>
          <a:stretch>
            <a:fillRect/>
          </a:stretch>
        </p:blipFill>
        <p:spPr>
          <a:xfrm>
            <a:off x="3516499" y="3874013"/>
            <a:ext cx="8227954" cy="1851008"/>
          </a:xfrm>
          <a:prstGeom prst="rect">
            <a:avLst/>
          </a:prstGeom>
          <a:ln w="12700">
            <a:miter lim="400000"/>
          </a:ln>
        </p:spPr>
      </p:pic>
      <p:sp>
        <p:nvSpPr>
          <p:cNvPr id="7"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Types of Aid:</a:t>
            </a:r>
            <a:br>
              <a:rPr lang="en-US" dirty="0"/>
            </a:br>
            <a:r>
              <a:rPr lang="en-US" dirty="0"/>
              <a:t>State Grants &amp; Scholarships</a:t>
            </a:r>
          </a:p>
        </p:txBody>
      </p:sp>
      <p:sp>
        <p:nvSpPr>
          <p:cNvPr id="8" name="Content Placeholder 2"/>
          <p:cNvSpPr txBox="1">
            <a:spLocks/>
          </p:cNvSpPr>
          <p:nvPr/>
        </p:nvSpPr>
        <p:spPr>
          <a:xfrm>
            <a:off x="3799818" y="1750423"/>
            <a:ext cx="7661317" cy="4234326"/>
          </a:xfrm>
          <a:prstGeom prst="rect">
            <a:avLst/>
          </a:prstGeom>
        </p:spPr>
        <p:txBody>
          <a:bodyPr numCol="1" anchor="t"/>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spcBef>
                <a:spcPts val="800"/>
              </a:spcBef>
              <a:buSzTx/>
              <a:buNone/>
              <a:defRPr sz="2400" b="1" u="sng"/>
            </a:pPr>
            <a:r>
              <a:rPr lang="en-US" dirty="0">
                <a:solidFill>
                  <a:schemeClr val="tx1">
                    <a:lumMod val="65000"/>
                    <a:lumOff val="35000"/>
                  </a:schemeClr>
                </a:solidFill>
              </a:rPr>
              <a:t>Governor’s Urban Scholarship</a:t>
            </a:r>
            <a:endParaRPr lang="en-US" sz="2800" dirty="0">
              <a:solidFill>
                <a:schemeClr val="tx1">
                  <a:lumMod val="65000"/>
                  <a:lumOff val="35000"/>
                </a:schemeClr>
              </a:solidFill>
            </a:endParaRPr>
          </a:p>
          <a:p>
            <a:pPr marL="457200" lvl="2">
              <a:spcBef>
                <a:spcPts val="400"/>
              </a:spcBef>
              <a:defRPr sz="1800"/>
            </a:pPr>
            <a:r>
              <a:rPr lang="en-US" dirty="0">
                <a:solidFill>
                  <a:schemeClr val="tx1">
                    <a:lumMod val="65000"/>
                    <a:lumOff val="35000"/>
                  </a:schemeClr>
                </a:solidFill>
              </a:rPr>
              <a:t>Rank within the top 5.0% of their class at the end of junior year</a:t>
            </a:r>
          </a:p>
          <a:p>
            <a:pPr marL="457200" lvl="2">
              <a:spcBef>
                <a:spcPts val="400"/>
              </a:spcBef>
              <a:defRPr sz="1800"/>
            </a:pPr>
            <a:r>
              <a:rPr lang="en-US" dirty="0">
                <a:solidFill>
                  <a:schemeClr val="tx1">
                    <a:lumMod val="65000"/>
                    <a:lumOff val="35000"/>
                  </a:schemeClr>
                </a:solidFill>
              </a:rPr>
              <a:t>Attain a 3.0 GPA at the end of the junior year</a:t>
            </a:r>
          </a:p>
          <a:p>
            <a:pPr marL="457200" lvl="2">
              <a:spcBef>
                <a:spcPts val="400"/>
              </a:spcBef>
              <a:defRPr sz="1800"/>
            </a:pPr>
            <a:r>
              <a:rPr lang="en-US" dirty="0">
                <a:solidFill>
                  <a:schemeClr val="tx1">
                    <a:lumMod val="65000"/>
                    <a:lumOff val="35000"/>
                  </a:schemeClr>
                </a:solidFill>
              </a:rPr>
              <a:t>Reside in a designated municipality</a:t>
            </a:r>
            <a:endParaRPr lang="en-US" i="1" dirty="0">
              <a:solidFill>
                <a:schemeClr val="tx1">
                  <a:lumMod val="65000"/>
                  <a:lumOff val="35000"/>
                </a:schemeClr>
              </a:solidFill>
            </a:endParaRPr>
          </a:p>
          <a:p>
            <a:pPr marL="457200" lvl="2">
              <a:spcBef>
                <a:spcPts val="400"/>
              </a:spcBef>
              <a:defRPr sz="1800"/>
            </a:pPr>
            <a:r>
              <a:rPr lang="en-US" dirty="0">
                <a:solidFill>
                  <a:schemeClr val="tx1">
                    <a:lumMod val="65000"/>
                    <a:lumOff val="35000"/>
                  </a:schemeClr>
                </a:solidFill>
              </a:rPr>
              <a:t>Qualify for a TAG award</a:t>
            </a:r>
          </a:p>
          <a:p>
            <a:pPr marL="457200" lvl="2">
              <a:spcBef>
                <a:spcPts val="400"/>
              </a:spcBef>
              <a:defRPr sz="1800"/>
            </a:pPr>
            <a:r>
              <a:rPr lang="en-US" dirty="0">
                <a:solidFill>
                  <a:schemeClr val="tx1">
                    <a:lumMod val="65000"/>
                    <a:lumOff val="35000"/>
                  </a:schemeClr>
                </a:solidFill>
              </a:rPr>
              <a:t>Annual award amount is $1000</a:t>
            </a:r>
          </a:p>
          <a:p>
            <a:pPr marL="457200" lvl="2">
              <a:spcBef>
                <a:spcPts val="400"/>
              </a:spcBef>
              <a:defRPr sz="1800"/>
            </a:pPr>
            <a:endParaRPr lang="en-US" dirty="0">
              <a:solidFill>
                <a:schemeClr val="tx1">
                  <a:lumMod val="65000"/>
                  <a:lumOff val="35000"/>
                </a:schemeClr>
              </a:solidFill>
            </a:endParaRPr>
          </a:p>
        </p:txBody>
      </p:sp>
    </p:spTree>
    <p:extLst>
      <p:ext uri="{BB962C8B-B14F-4D97-AF65-F5344CB8AC3E}">
        <p14:creationId xmlns:p14="http://schemas.microsoft.com/office/powerpoint/2010/main" val="3250850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94" name="Slide Number Placeholder 5"/>
          <p:cNvSpPr txBox="1">
            <a:spLocks noGrp="1"/>
          </p:cNvSpPr>
          <p:nvPr>
            <p:ph type="sldNum" sz="quarter" idx="2"/>
          </p:nvPr>
        </p:nvSpPr>
        <p:spPr>
          <a:xfrm>
            <a:off x="10218711"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195" name="Rectangle 3"/>
          <p:cNvSpPr txBox="1">
            <a:spLocks noGrp="1"/>
          </p:cNvSpPr>
          <p:nvPr>
            <p:ph type="body" idx="4294967295"/>
          </p:nvPr>
        </p:nvSpPr>
        <p:spPr>
          <a:xfrm>
            <a:off x="3918857" y="1492191"/>
            <a:ext cx="7106194" cy="4043142"/>
          </a:xfrm>
          <a:prstGeom prst="rect">
            <a:avLst/>
          </a:prstGeom>
        </p:spPr>
        <p:txBody>
          <a:bodyPr lIns="50800" tIns="50800" rIns="50800" bIns="50800" anchor="ctr">
            <a:normAutofit/>
          </a:bodyPr>
          <a:lstStyle/>
          <a:p>
            <a:pPr marL="0" lvl="1" indent="214884" defTabSz="429768">
              <a:lnSpc>
                <a:spcPct val="80000"/>
              </a:lnSpc>
              <a:buSzTx/>
              <a:buNone/>
              <a:defRPr sz="2256" b="1" u="sng"/>
            </a:pPr>
            <a:r>
              <a:rPr dirty="0">
                <a:solidFill>
                  <a:schemeClr val="tx1">
                    <a:lumMod val="65000"/>
                    <a:lumOff val="35000"/>
                  </a:schemeClr>
                </a:solidFill>
              </a:rPr>
              <a:t>NJ STARS </a:t>
            </a:r>
          </a:p>
          <a:p>
            <a:pPr marL="429768" lvl="2" indent="-214884" defTabSz="429768">
              <a:spcBef>
                <a:spcPts val="500"/>
              </a:spcBef>
              <a:defRPr sz="1692"/>
            </a:pPr>
            <a:r>
              <a:rPr dirty="0">
                <a:solidFill>
                  <a:schemeClr val="tx1">
                    <a:lumMod val="65000"/>
                    <a:lumOff val="35000"/>
                  </a:schemeClr>
                </a:solidFill>
              </a:rPr>
              <a:t>NJ residents who rank in the top 15</a:t>
            </a:r>
            <a:r>
              <a:rPr lang="en-US" dirty="0">
                <a:solidFill>
                  <a:schemeClr val="tx1">
                    <a:lumMod val="65000"/>
                    <a:lumOff val="35000"/>
                  </a:schemeClr>
                </a:solidFill>
              </a:rPr>
              <a:t>.0</a:t>
            </a:r>
            <a:r>
              <a:rPr dirty="0">
                <a:solidFill>
                  <a:schemeClr val="tx1">
                    <a:lumMod val="65000"/>
                    <a:lumOff val="35000"/>
                  </a:schemeClr>
                </a:solidFill>
              </a:rPr>
              <a:t>% of their class at either the end of junior or senior year</a:t>
            </a:r>
            <a:r>
              <a:rPr lang="en-US" dirty="0">
                <a:solidFill>
                  <a:schemeClr val="tx1">
                    <a:lumMod val="65000"/>
                    <a:lumOff val="35000"/>
                  </a:schemeClr>
                </a:solidFill>
              </a:rPr>
              <a:t> of high school</a:t>
            </a:r>
          </a:p>
          <a:p>
            <a:pPr marL="429768" lvl="2" indent="-214884" defTabSz="429768">
              <a:spcBef>
                <a:spcPts val="500"/>
              </a:spcBef>
              <a:defRPr sz="1692"/>
            </a:pPr>
            <a:r>
              <a:rPr lang="en-US" dirty="0">
                <a:solidFill>
                  <a:schemeClr val="tx1">
                    <a:lumMod val="65000"/>
                    <a:lumOff val="35000"/>
                  </a:schemeClr>
                </a:solidFill>
              </a:rPr>
              <a:t>Award amount is the cost of tuition at the community college</a:t>
            </a:r>
            <a:endParaRPr dirty="0">
              <a:solidFill>
                <a:schemeClr val="tx1">
                  <a:lumMod val="65000"/>
                  <a:lumOff val="35000"/>
                </a:schemeClr>
              </a:solidFill>
            </a:endParaRPr>
          </a:p>
          <a:p>
            <a:pPr marL="429768" lvl="2" indent="-214884" defTabSz="429768">
              <a:spcBef>
                <a:spcPts val="500"/>
              </a:spcBef>
              <a:defRPr sz="1692"/>
            </a:pPr>
            <a:r>
              <a:rPr dirty="0">
                <a:solidFill>
                  <a:schemeClr val="tx1">
                    <a:lumMod val="65000"/>
                    <a:lumOff val="35000"/>
                  </a:schemeClr>
                </a:solidFill>
              </a:rPr>
              <a:t>Students must attain a cumulative GPA of 3.0 or higher at the start of the third semester at the county college to remain </a:t>
            </a:r>
            <a:r>
              <a:rPr lang="en-US" dirty="0">
                <a:solidFill>
                  <a:schemeClr val="tx1">
                    <a:lumMod val="65000"/>
                    <a:lumOff val="35000"/>
                  </a:schemeClr>
                </a:solidFill>
              </a:rPr>
              <a:t>eligible for </a:t>
            </a:r>
            <a:r>
              <a:rPr dirty="0">
                <a:solidFill>
                  <a:schemeClr val="tx1">
                    <a:lumMod val="65000"/>
                    <a:lumOff val="35000"/>
                  </a:schemeClr>
                </a:solidFill>
              </a:rPr>
              <a:t>NJ</a:t>
            </a:r>
            <a:r>
              <a:rPr lang="en-US" dirty="0">
                <a:solidFill>
                  <a:schemeClr val="tx1">
                    <a:lumMod val="65000"/>
                    <a:lumOff val="35000"/>
                  </a:schemeClr>
                </a:solidFill>
              </a:rPr>
              <a:t> </a:t>
            </a:r>
            <a:r>
              <a:rPr dirty="0">
                <a:solidFill>
                  <a:schemeClr val="tx1">
                    <a:lumMod val="65000"/>
                    <a:lumOff val="35000"/>
                  </a:schemeClr>
                </a:solidFill>
              </a:rPr>
              <a:t>STAR</a:t>
            </a:r>
            <a:r>
              <a:rPr lang="en-US" dirty="0">
                <a:solidFill>
                  <a:schemeClr val="tx1">
                    <a:lumMod val="65000"/>
                    <a:lumOff val="35000"/>
                  </a:schemeClr>
                </a:solidFill>
              </a:rPr>
              <a:t>S</a:t>
            </a:r>
            <a:endParaRPr b="1" u="sng" dirty="0">
              <a:solidFill>
                <a:schemeClr val="tx1">
                  <a:lumMod val="65000"/>
                  <a:lumOff val="35000"/>
                </a:schemeClr>
              </a:solidFill>
            </a:endParaRPr>
          </a:p>
          <a:p>
            <a:pPr marL="0" lvl="1" indent="429768" defTabSz="429768">
              <a:spcBef>
                <a:spcPts val="300"/>
              </a:spcBef>
              <a:buSzTx/>
              <a:buNone/>
              <a:defRPr sz="1316"/>
            </a:pPr>
            <a:endParaRPr b="1" u="sng" dirty="0">
              <a:solidFill>
                <a:schemeClr val="tx1">
                  <a:lumMod val="65000"/>
                  <a:lumOff val="35000"/>
                </a:schemeClr>
              </a:solidFill>
            </a:endParaRPr>
          </a:p>
          <a:p>
            <a:pPr marL="0" lvl="1" indent="214884">
              <a:buSzTx/>
              <a:buNone/>
              <a:defRPr sz="2256" b="1" u="sng"/>
            </a:pPr>
            <a:r>
              <a:rPr dirty="0">
                <a:solidFill>
                  <a:schemeClr val="tx1">
                    <a:lumMod val="65000"/>
                    <a:lumOff val="35000"/>
                  </a:schemeClr>
                </a:solidFill>
              </a:rPr>
              <a:t>NJ STARS II</a:t>
            </a:r>
          </a:p>
          <a:p>
            <a:pPr marL="429768" lvl="2" indent="-214884" defTabSz="429768">
              <a:spcBef>
                <a:spcPts val="500"/>
              </a:spcBef>
              <a:defRPr sz="1692"/>
            </a:pPr>
            <a:r>
              <a:rPr lang="en-US" dirty="0">
                <a:solidFill>
                  <a:schemeClr val="tx1">
                    <a:lumMod val="65000"/>
                    <a:lumOff val="35000"/>
                  </a:schemeClr>
                </a:solidFill>
              </a:rPr>
              <a:t>Must have been</a:t>
            </a:r>
            <a:r>
              <a:rPr dirty="0">
                <a:solidFill>
                  <a:schemeClr val="tx1">
                    <a:lumMod val="65000"/>
                    <a:lumOff val="35000"/>
                  </a:schemeClr>
                </a:solidFill>
              </a:rPr>
              <a:t> NJ</a:t>
            </a:r>
            <a:r>
              <a:rPr lang="en-US" dirty="0">
                <a:solidFill>
                  <a:schemeClr val="tx1">
                    <a:lumMod val="65000"/>
                    <a:lumOff val="35000"/>
                  </a:schemeClr>
                </a:solidFill>
              </a:rPr>
              <a:t> </a:t>
            </a:r>
            <a:r>
              <a:rPr dirty="0">
                <a:solidFill>
                  <a:schemeClr val="tx1">
                    <a:lumMod val="65000"/>
                    <a:lumOff val="35000"/>
                  </a:schemeClr>
                </a:solidFill>
              </a:rPr>
              <a:t>STARS </a:t>
            </a:r>
            <a:r>
              <a:rPr lang="en-US" dirty="0">
                <a:solidFill>
                  <a:schemeClr val="tx1">
                    <a:lumMod val="65000"/>
                    <a:lumOff val="35000"/>
                  </a:schemeClr>
                </a:solidFill>
              </a:rPr>
              <a:t>eligible </a:t>
            </a:r>
            <a:r>
              <a:rPr dirty="0">
                <a:solidFill>
                  <a:schemeClr val="tx1">
                    <a:lumMod val="65000"/>
                    <a:lumOff val="35000"/>
                  </a:schemeClr>
                </a:solidFill>
              </a:rPr>
              <a:t>and have a family taxable income of less than $250,000</a:t>
            </a:r>
          </a:p>
          <a:p>
            <a:pPr marL="429768" lvl="2" indent="-214884" defTabSz="429768">
              <a:spcBef>
                <a:spcPts val="500"/>
              </a:spcBef>
              <a:defRPr sz="1692"/>
            </a:pPr>
            <a:r>
              <a:rPr dirty="0">
                <a:solidFill>
                  <a:schemeClr val="tx1">
                    <a:lumMod val="65000"/>
                    <a:lumOff val="35000"/>
                  </a:schemeClr>
                </a:solidFill>
              </a:rPr>
              <a:t>Must earn an associate degree and graduate with a 3.25 GPA or higher </a:t>
            </a:r>
          </a:p>
          <a:p>
            <a:pPr marL="429768" lvl="2" indent="-214884" defTabSz="429768">
              <a:spcBef>
                <a:spcPts val="500"/>
              </a:spcBef>
              <a:defRPr sz="1692"/>
            </a:pPr>
            <a:r>
              <a:rPr dirty="0">
                <a:solidFill>
                  <a:schemeClr val="tx1">
                    <a:lumMod val="65000"/>
                    <a:lumOff val="35000"/>
                  </a:schemeClr>
                </a:solidFill>
              </a:rPr>
              <a:t>May receive up to $2,500 annually for a </a:t>
            </a:r>
            <a:r>
              <a:rPr lang="en-US" dirty="0">
                <a:solidFill>
                  <a:schemeClr val="tx1">
                    <a:lumMod val="65000"/>
                    <a:lumOff val="35000"/>
                  </a:schemeClr>
                </a:solidFill>
              </a:rPr>
              <a:t>TAG eligible </a:t>
            </a:r>
            <a:r>
              <a:rPr dirty="0">
                <a:solidFill>
                  <a:schemeClr val="tx1">
                    <a:lumMod val="65000"/>
                    <a:lumOff val="35000"/>
                  </a:schemeClr>
                </a:solidFill>
              </a:rPr>
              <a:t>public or private </a:t>
            </a:r>
            <a:r>
              <a:rPr lang="en-US" dirty="0">
                <a:solidFill>
                  <a:schemeClr val="tx1">
                    <a:lumMod val="65000"/>
                    <a:lumOff val="35000"/>
                  </a:schemeClr>
                </a:solidFill>
              </a:rPr>
              <a:t>        </a:t>
            </a:r>
            <a:r>
              <a:rPr dirty="0">
                <a:solidFill>
                  <a:schemeClr val="tx1">
                    <a:lumMod val="65000"/>
                    <a:lumOff val="35000"/>
                  </a:schemeClr>
                </a:solidFill>
              </a:rPr>
              <a:t>4-year NJ college or university</a:t>
            </a:r>
            <a:endParaRPr lang="en-US" dirty="0">
              <a:solidFill>
                <a:schemeClr val="tx1">
                  <a:lumMod val="65000"/>
                  <a:lumOff val="35000"/>
                </a:schemeClr>
              </a:solidFill>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Types of Aid:</a:t>
            </a:r>
            <a:br>
              <a:rPr lang="en-US" dirty="0"/>
            </a:br>
            <a:r>
              <a:rPr lang="en-US" dirty="0"/>
              <a:t>State Grants &amp; Scholarships</a:t>
            </a:r>
          </a:p>
        </p:txBody>
      </p:sp>
    </p:spTree>
    <p:extLst>
      <p:ext uri="{BB962C8B-B14F-4D97-AF65-F5344CB8AC3E}">
        <p14:creationId xmlns:p14="http://schemas.microsoft.com/office/powerpoint/2010/main" val="217349983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200" name="Rectangle 3"/>
          <p:cNvSpPr txBox="1">
            <a:spLocks noGrp="1"/>
          </p:cNvSpPr>
          <p:nvPr>
            <p:ph type="body" idx="4294967295"/>
          </p:nvPr>
        </p:nvSpPr>
        <p:spPr>
          <a:xfrm>
            <a:off x="3944982" y="956207"/>
            <a:ext cx="7115741" cy="5135177"/>
          </a:xfrm>
          <a:prstGeom prst="rect">
            <a:avLst/>
          </a:prstGeom>
        </p:spPr>
        <p:txBody>
          <a:bodyPr>
            <a:normAutofit lnSpcReduction="10000"/>
          </a:bodyPr>
          <a:lstStyle/>
          <a:p>
            <a:pPr marL="0" indent="0" defTabSz="434340">
              <a:buSzTx/>
              <a:buNone/>
              <a:defRPr sz="2280" b="1"/>
            </a:pPr>
            <a:endParaRPr dirty="0"/>
          </a:p>
          <a:p>
            <a:pPr marL="0" lvl="1" indent="0" defTabSz="434340">
              <a:spcBef>
                <a:spcPts val="1100"/>
              </a:spcBef>
              <a:buSzTx/>
              <a:buNone/>
              <a:defRPr sz="2280" b="1" u="sng"/>
            </a:pPr>
            <a:r>
              <a:rPr lang="en-US" dirty="0">
                <a:solidFill>
                  <a:schemeClr val="tx1">
                    <a:lumMod val="65000"/>
                    <a:lumOff val="35000"/>
                  </a:schemeClr>
                </a:solidFill>
              </a:rPr>
              <a:t>Governor’s Industry Vocation Scholarship for Women &amp; Minorities</a:t>
            </a:r>
          </a:p>
          <a:p>
            <a:pPr marL="0" lvl="1" indent="217170" algn="ctr" defTabSz="434340">
              <a:spcBef>
                <a:spcPts val="1100"/>
              </a:spcBef>
              <a:buSzTx/>
              <a:buNone/>
              <a:defRPr sz="2280" b="1" u="sng"/>
            </a:pPr>
            <a:r>
              <a:rPr lang="en-US" dirty="0">
                <a:solidFill>
                  <a:schemeClr val="tx1">
                    <a:lumMod val="65000"/>
                    <a:lumOff val="35000"/>
                  </a:schemeClr>
                </a:solidFill>
              </a:rPr>
              <a:t>NJ-GIVS</a:t>
            </a:r>
            <a:endParaRPr dirty="0">
              <a:solidFill>
                <a:schemeClr val="tx1">
                  <a:lumMod val="65000"/>
                  <a:lumOff val="35000"/>
                </a:schemeClr>
              </a:solidFill>
            </a:endParaRPr>
          </a:p>
          <a:p>
            <a:pPr marL="434340" lvl="2" indent="-217170" defTabSz="434340">
              <a:spcBef>
                <a:spcPts val="600"/>
              </a:spcBef>
              <a:defRPr sz="1710"/>
            </a:pPr>
            <a:r>
              <a:rPr sz="1900" dirty="0">
                <a:solidFill>
                  <a:schemeClr val="tx1">
                    <a:lumMod val="65000"/>
                    <a:lumOff val="35000"/>
                  </a:schemeClr>
                </a:solidFill>
              </a:rPr>
              <a:t>Up to $2,000 per year for the cost of enrollment at one of New Jersey’s 18 </a:t>
            </a:r>
            <a:r>
              <a:rPr lang="en-US" sz="1900" dirty="0">
                <a:solidFill>
                  <a:schemeClr val="tx1">
                    <a:lumMod val="65000"/>
                    <a:lumOff val="35000"/>
                  </a:schemeClr>
                </a:solidFill>
              </a:rPr>
              <a:t>c</a:t>
            </a:r>
            <a:r>
              <a:rPr sz="1900" dirty="0">
                <a:solidFill>
                  <a:schemeClr val="tx1">
                    <a:lumMod val="65000"/>
                    <a:lumOff val="35000"/>
                  </a:schemeClr>
                </a:solidFill>
              </a:rPr>
              <a:t>ounty </a:t>
            </a:r>
            <a:r>
              <a:rPr lang="en-US" sz="1900" dirty="0">
                <a:solidFill>
                  <a:schemeClr val="tx1">
                    <a:lumMod val="65000"/>
                    <a:lumOff val="35000"/>
                  </a:schemeClr>
                </a:solidFill>
              </a:rPr>
              <a:t>c</a:t>
            </a:r>
            <a:r>
              <a:rPr sz="1900" dirty="0">
                <a:solidFill>
                  <a:schemeClr val="tx1">
                    <a:lumMod val="65000"/>
                    <a:lumOff val="35000"/>
                  </a:schemeClr>
                </a:solidFill>
              </a:rPr>
              <a:t>olleges, </a:t>
            </a:r>
            <a:r>
              <a:rPr lang="en-US" sz="1900" dirty="0">
                <a:solidFill>
                  <a:schemeClr val="tx1">
                    <a:lumMod val="65000"/>
                    <a:lumOff val="35000"/>
                  </a:schemeClr>
                </a:solidFill>
              </a:rPr>
              <a:t>t</a:t>
            </a:r>
            <a:r>
              <a:rPr sz="1900" dirty="0">
                <a:solidFill>
                  <a:schemeClr val="tx1">
                    <a:lumMod val="65000"/>
                    <a:lumOff val="35000"/>
                  </a:schemeClr>
                </a:solidFill>
              </a:rPr>
              <a:t>echnical /</a:t>
            </a:r>
            <a:r>
              <a:rPr lang="en-US" sz="1900" dirty="0">
                <a:solidFill>
                  <a:schemeClr val="tx1">
                    <a:lumMod val="65000"/>
                    <a:lumOff val="35000"/>
                  </a:schemeClr>
                </a:solidFill>
              </a:rPr>
              <a:t>v</a:t>
            </a:r>
            <a:r>
              <a:rPr sz="1900" dirty="0">
                <a:solidFill>
                  <a:schemeClr val="tx1">
                    <a:lumMod val="65000"/>
                    <a:lumOff val="35000"/>
                  </a:schemeClr>
                </a:solidFill>
              </a:rPr>
              <a:t>ocational </a:t>
            </a:r>
            <a:r>
              <a:rPr lang="en-US" sz="1900" dirty="0">
                <a:solidFill>
                  <a:schemeClr val="tx1">
                    <a:lumMod val="65000"/>
                    <a:lumOff val="35000"/>
                  </a:schemeClr>
                </a:solidFill>
              </a:rPr>
              <a:t>s</a:t>
            </a:r>
            <a:r>
              <a:rPr sz="1900" dirty="0">
                <a:solidFill>
                  <a:schemeClr val="tx1">
                    <a:lumMod val="65000"/>
                    <a:lumOff val="35000"/>
                  </a:schemeClr>
                </a:solidFill>
              </a:rPr>
              <a:t>chools, some </a:t>
            </a:r>
            <a:r>
              <a:rPr lang="en-US" sz="1900" dirty="0">
                <a:solidFill>
                  <a:schemeClr val="tx1">
                    <a:lumMod val="65000"/>
                    <a:lumOff val="35000"/>
                  </a:schemeClr>
                </a:solidFill>
              </a:rPr>
              <a:t>p</a:t>
            </a:r>
            <a:r>
              <a:rPr sz="1900" dirty="0">
                <a:solidFill>
                  <a:schemeClr val="tx1">
                    <a:lumMod val="65000"/>
                    <a:lumOff val="35000"/>
                  </a:schemeClr>
                </a:solidFill>
              </a:rPr>
              <a:t>roprietary </a:t>
            </a:r>
            <a:r>
              <a:rPr lang="en-US" sz="1900" dirty="0">
                <a:solidFill>
                  <a:schemeClr val="tx1">
                    <a:lumMod val="65000"/>
                    <a:lumOff val="35000"/>
                  </a:schemeClr>
                </a:solidFill>
              </a:rPr>
              <a:t>s</a:t>
            </a:r>
            <a:r>
              <a:rPr sz="1900" dirty="0">
                <a:solidFill>
                  <a:schemeClr val="tx1">
                    <a:lumMod val="65000"/>
                    <a:lumOff val="35000"/>
                  </a:schemeClr>
                </a:solidFill>
              </a:rPr>
              <a:t>chools</a:t>
            </a:r>
          </a:p>
          <a:p>
            <a:pPr marL="434340" lvl="2" indent="-217170" defTabSz="434340">
              <a:spcBef>
                <a:spcPts val="600"/>
              </a:spcBef>
              <a:defRPr sz="1710"/>
            </a:pPr>
            <a:r>
              <a:rPr sz="1900" dirty="0">
                <a:solidFill>
                  <a:schemeClr val="tx1">
                    <a:lumMod val="65000"/>
                    <a:lumOff val="35000"/>
                  </a:schemeClr>
                </a:solidFill>
              </a:rPr>
              <a:t>Benefits women and minorities pursuing certificate or degree programs in construction</a:t>
            </a:r>
            <a:r>
              <a:rPr lang="en-US" sz="1900" dirty="0">
                <a:solidFill>
                  <a:schemeClr val="tx1">
                    <a:lumMod val="65000"/>
                    <a:lumOff val="35000"/>
                  </a:schemeClr>
                </a:solidFill>
              </a:rPr>
              <a:t>-</a:t>
            </a:r>
            <a:r>
              <a:rPr sz="1900" dirty="0">
                <a:solidFill>
                  <a:schemeClr val="tx1">
                    <a:lumMod val="65000"/>
                    <a:lumOff val="35000"/>
                  </a:schemeClr>
                </a:solidFill>
              </a:rPr>
              <a:t>related fields</a:t>
            </a:r>
          </a:p>
          <a:p>
            <a:pPr marL="434340" lvl="2" indent="-217170" defTabSz="434340">
              <a:spcBef>
                <a:spcPts val="600"/>
              </a:spcBef>
              <a:defRPr sz="1710"/>
            </a:pPr>
            <a:r>
              <a:rPr sz="1900" dirty="0">
                <a:solidFill>
                  <a:schemeClr val="tx1">
                    <a:lumMod val="65000"/>
                    <a:lumOff val="35000"/>
                  </a:schemeClr>
                </a:solidFill>
              </a:rPr>
              <a:t>Must be NJ resident and have </a:t>
            </a:r>
            <a:r>
              <a:rPr lang="en-US" sz="1900" dirty="0">
                <a:solidFill>
                  <a:schemeClr val="tx1">
                    <a:lumMod val="65000"/>
                    <a:lumOff val="35000"/>
                  </a:schemeClr>
                </a:solidFill>
              </a:rPr>
              <a:t>an </a:t>
            </a:r>
            <a:r>
              <a:rPr sz="1900" dirty="0">
                <a:solidFill>
                  <a:schemeClr val="tx1">
                    <a:lumMod val="65000"/>
                    <a:lumOff val="35000"/>
                  </a:schemeClr>
                </a:solidFill>
              </a:rPr>
              <a:t>AGI &lt; $60,000</a:t>
            </a:r>
          </a:p>
          <a:p>
            <a:pPr marL="434340" lvl="2" indent="-217170" defTabSz="434340">
              <a:spcBef>
                <a:spcPts val="600"/>
              </a:spcBef>
              <a:defRPr sz="1710" u="sng"/>
            </a:pPr>
            <a:r>
              <a:rPr sz="1900" dirty="0">
                <a:solidFill>
                  <a:schemeClr val="tx1">
                    <a:lumMod val="65000"/>
                    <a:lumOff val="35000"/>
                  </a:schemeClr>
                </a:solidFill>
              </a:rPr>
              <a:t>Complete separate application online. Found in the student</a:t>
            </a:r>
            <a:r>
              <a:rPr lang="en-US" sz="1900" dirty="0">
                <a:solidFill>
                  <a:schemeClr val="tx1">
                    <a:lumMod val="65000"/>
                    <a:lumOff val="35000"/>
                  </a:schemeClr>
                </a:solidFill>
              </a:rPr>
              <a:t>'</a:t>
            </a:r>
            <a:r>
              <a:rPr sz="1900" dirty="0">
                <a:solidFill>
                  <a:schemeClr val="tx1">
                    <a:lumMod val="65000"/>
                    <a:lumOff val="35000"/>
                  </a:schemeClr>
                </a:solidFill>
              </a:rPr>
              <a:t>s NJFAMS account, Apply for Scholarships</a:t>
            </a:r>
          </a:p>
          <a:p>
            <a:pPr marL="434340" lvl="2" indent="-217170" defTabSz="434340">
              <a:spcBef>
                <a:spcPts val="600"/>
              </a:spcBef>
              <a:defRPr sz="1710"/>
            </a:pPr>
            <a:r>
              <a:rPr sz="1900" dirty="0">
                <a:solidFill>
                  <a:schemeClr val="tx1">
                    <a:lumMod val="65000"/>
                    <a:lumOff val="35000"/>
                  </a:schemeClr>
                </a:solidFill>
              </a:rPr>
              <a:t>Some of the programs eligible for the scholarship include </a:t>
            </a:r>
          </a:p>
          <a:p>
            <a:pPr marL="1498472" lvl="3" indent="-195452" defTabSz="434340">
              <a:spcBef>
                <a:spcPts val="600"/>
              </a:spcBef>
              <a:defRPr sz="1710"/>
            </a:pPr>
            <a:r>
              <a:rPr sz="1900" dirty="0">
                <a:solidFill>
                  <a:schemeClr val="tx1">
                    <a:lumMod val="65000"/>
                    <a:lumOff val="35000"/>
                  </a:schemeClr>
                </a:solidFill>
              </a:rPr>
              <a:t>Construction Supervision</a:t>
            </a:r>
          </a:p>
          <a:p>
            <a:pPr marL="1498472" lvl="3" indent="-195452" defTabSz="434340">
              <a:spcBef>
                <a:spcPts val="600"/>
              </a:spcBef>
              <a:defRPr sz="1710"/>
            </a:pPr>
            <a:r>
              <a:rPr sz="1900" dirty="0">
                <a:solidFill>
                  <a:schemeClr val="tx1">
                    <a:lumMod val="65000"/>
                    <a:lumOff val="35000"/>
                  </a:schemeClr>
                </a:solidFill>
              </a:rPr>
              <a:t>Solar Energy Technology</a:t>
            </a:r>
          </a:p>
          <a:p>
            <a:pPr marL="1498472" lvl="3" indent="-195452" defTabSz="434340">
              <a:spcBef>
                <a:spcPts val="600"/>
              </a:spcBef>
              <a:defRPr sz="1710"/>
            </a:pPr>
            <a:r>
              <a:rPr sz="1900" dirty="0">
                <a:solidFill>
                  <a:schemeClr val="tx1">
                    <a:lumMod val="65000"/>
                    <a:lumOff val="35000"/>
                  </a:schemeClr>
                </a:solidFill>
              </a:rPr>
              <a:t>Architectural Engineering Technology</a:t>
            </a:r>
          </a:p>
        </p:txBody>
      </p:sp>
      <p:sp>
        <p:nvSpPr>
          <p:cNvPr id="201" name="Title 2"/>
          <p:cNvSpPr txBox="1">
            <a:spLocks noGrp="1"/>
          </p:cNvSpPr>
          <p:nvPr>
            <p:ph type="title"/>
          </p:nvPr>
        </p:nvSpPr>
        <p:spPr>
          <a:prstGeom prst="rect">
            <a:avLst/>
          </a:prstGeom>
        </p:spPr>
        <p:txBody>
          <a:bodyPr>
            <a:normAutofit/>
          </a:bodyPr>
          <a:lstStyle/>
          <a:p>
            <a:pPr defTabSz="420623">
              <a:defRPr sz="3680"/>
            </a:pPr>
            <a:r>
              <a:rPr dirty="0"/>
              <a:t>Types of Aid:</a:t>
            </a:r>
            <a:br>
              <a:rPr dirty="0"/>
            </a:br>
            <a:r>
              <a:rPr dirty="0"/>
              <a:t>State Grants &amp; Scholarships</a:t>
            </a:r>
          </a:p>
        </p:txBody>
      </p:sp>
      <p:sp>
        <p:nvSpPr>
          <p:cNvPr id="202"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Tree>
    <p:extLst>
      <p:ext uri="{BB962C8B-B14F-4D97-AF65-F5344CB8AC3E}">
        <p14:creationId xmlns:p14="http://schemas.microsoft.com/office/powerpoint/2010/main" val="154737383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Rectangle 3"/>
          <p:cNvSpPr txBox="1">
            <a:spLocks noGrp="1"/>
          </p:cNvSpPr>
          <p:nvPr>
            <p:ph type="body" sz="half" idx="4294967295"/>
          </p:nvPr>
        </p:nvSpPr>
        <p:spPr>
          <a:xfrm>
            <a:off x="4049486" y="1302514"/>
            <a:ext cx="6618514" cy="1732216"/>
          </a:xfrm>
          <a:prstGeom prst="rect">
            <a:avLst/>
          </a:prstGeom>
        </p:spPr>
        <p:txBody>
          <a:bodyPr>
            <a:normAutofit/>
          </a:bodyPr>
          <a:lstStyle/>
          <a:p>
            <a:pPr marL="0" lvl="1" indent="0">
              <a:spcBef>
                <a:spcPts val="1100"/>
              </a:spcBef>
              <a:buSzTx/>
              <a:buNone/>
              <a:defRPr sz="2400" b="1" u="sng"/>
            </a:pPr>
            <a:r>
              <a:rPr dirty="0">
                <a:solidFill>
                  <a:schemeClr val="tx1">
                    <a:lumMod val="65000"/>
                    <a:lumOff val="35000"/>
                  </a:schemeClr>
                </a:solidFill>
              </a:rPr>
              <a:t>Community College Opportunity Grant (CCOG)</a:t>
            </a:r>
          </a:p>
          <a:p>
            <a:pPr marL="0" lvl="1" indent="0">
              <a:spcBef>
                <a:spcPts val="800"/>
              </a:spcBef>
              <a:buSzTx/>
              <a:buNone/>
              <a:defRPr sz="1800" b="1"/>
            </a:pPr>
            <a:r>
              <a:rPr sz="1600" dirty="0">
                <a:solidFill>
                  <a:schemeClr val="tx1">
                    <a:lumMod val="65000"/>
                    <a:lumOff val="35000"/>
                  </a:schemeClr>
                </a:solidFill>
              </a:rPr>
              <a:t>Pays for all or part of the cost of Tuition and Approved fees</a:t>
            </a:r>
            <a:r>
              <a:rPr lang="en-US" sz="1600" dirty="0">
                <a:solidFill>
                  <a:schemeClr val="tx1">
                    <a:lumMod val="65000"/>
                    <a:lumOff val="35000"/>
                  </a:schemeClr>
                </a:solidFill>
              </a:rPr>
              <a:t> at a NJ county college</a:t>
            </a:r>
            <a:endParaRPr sz="1600" dirty="0">
              <a:solidFill>
                <a:schemeClr val="tx1">
                  <a:lumMod val="65000"/>
                  <a:lumOff val="35000"/>
                </a:schemeClr>
              </a:solidFill>
            </a:endParaRPr>
          </a:p>
          <a:p>
            <a:pPr marL="457200" lvl="1" indent="-228600">
              <a:spcBef>
                <a:spcPts val="800"/>
              </a:spcBef>
              <a:buFontTx/>
              <a:buChar char="•"/>
              <a:defRPr sz="1800"/>
            </a:pPr>
            <a:r>
              <a:rPr sz="1600" dirty="0">
                <a:solidFill>
                  <a:schemeClr val="tx1">
                    <a:lumMod val="65000"/>
                    <a:lumOff val="35000"/>
                  </a:schemeClr>
                </a:solidFill>
              </a:rPr>
              <a:t>Must take a minimum of six credits per semester</a:t>
            </a:r>
          </a:p>
          <a:p>
            <a:pPr marL="457200" lvl="1" indent="-228600">
              <a:spcBef>
                <a:spcPts val="800"/>
              </a:spcBef>
              <a:buFontTx/>
              <a:buChar char="•"/>
              <a:defRPr sz="1800"/>
            </a:pPr>
            <a:r>
              <a:rPr sz="1600" dirty="0">
                <a:solidFill>
                  <a:schemeClr val="tx1">
                    <a:lumMod val="65000"/>
                    <a:lumOff val="35000"/>
                  </a:schemeClr>
                </a:solidFill>
              </a:rPr>
              <a:t>Must make satisfactory academic progress</a:t>
            </a:r>
          </a:p>
        </p:txBody>
      </p:sp>
      <p:sp>
        <p:nvSpPr>
          <p:cNvPr id="20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9"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Types of Aid:</a:t>
            </a:r>
            <a:br>
              <a:rPr lang="en-US" dirty="0"/>
            </a:br>
            <a:r>
              <a:rPr lang="en-US" dirty="0"/>
              <a:t>State Grants &amp; Scholarships</a:t>
            </a:r>
            <a:endParaRPr lang="en-US" dirty="0">
              <a:solidFill>
                <a:schemeClr val="bg1"/>
              </a:solidFill>
            </a:endParaRPr>
          </a:p>
        </p:txBody>
      </p:sp>
      <p:cxnSp>
        <p:nvCxnSpPr>
          <p:cNvPr id="15" name="Straight Connector 14"/>
          <p:cNvCxnSpPr/>
          <p:nvPr/>
        </p:nvCxnSpPr>
        <p:spPr>
          <a:xfrm>
            <a:off x="11842574" y="3292178"/>
            <a:ext cx="2" cy="2756927"/>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pic>
        <p:nvPicPr>
          <p:cNvPr id="2" name="Picture 1"/>
          <p:cNvPicPr>
            <a:picLocks noChangeAspect="1"/>
          </p:cNvPicPr>
          <p:nvPr/>
        </p:nvPicPr>
        <p:blipFill rotWithShape="1">
          <a:blip r:embed="rId3"/>
          <a:srcRect l="21561" t="1974"/>
          <a:stretch/>
        </p:blipFill>
        <p:spPr>
          <a:xfrm>
            <a:off x="4662020" y="3689280"/>
            <a:ext cx="5393446" cy="1082314"/>
          </a:xfrm>
          <a:prstGeom prst="rect">
            <a:avLst/>
          </a:prstGeom>
        </p:spPr>
      </p:pic>
    </p:spTree>
    <p:extLst>
      <p:ext uri="{BB962C8B-B14F-4D97-AF65-F5344CB8AC3E}">
        <p14:creationId xmlns:p14="http://schemas.microsoft.com/office/powerpoint/2010/main" val="308839498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216"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218" name="Garden State Guarantee…"/>
          <p:cNvSpPr txBox="1"/>
          <p:nvPr/>
        </p:nvSpPr>
        <p:spPr>
          <a:xfrm>
            <a:off x="3765270" y="1293162"/>
            <a:ext cx="6597390" cy="22898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457200">
              <a:spcBef>
                <a:spcPts val="300"/>
              </a:spcBef>
              <a:buClr>
                <a:srgbClr val="000000"/>
              </a:buClr>
              <a:defRPr sz="1400"/>
            </a:pPr>
            <a:r>
              <a:rPr sz="2400" b="1" u="sng" dirty="0">
                <a:solidFill>
                  <a:schemeClr val="tx1">
                    <a:lumMod val="65000"/>
                    <a:lumOff val="35000"/>
                  </a:schemeClr>
                </a:solidFill>
              </a:rPr>
              <a:t>Garden State Guarantee</a:t>
            </a:r>
            <a:endParaRPr lang="en-US" sz="2400" b="1" u="sng" dirty="0">
              <a:solidFill>
                <a:schemeClr val="tx1">
                  <a:lumMod val="65000"/>
                  <a:lumOff val="35000"/>
                </a:schemeClr>
              </a:solidFill>
            </a:endParaRPr>
          </a:p>
          <a:p>
            <a:pPr lvl="1" indent="0" defTabSz="457200">
              <a:spcBef>
                <a:spcPts val="300"/>
              </a:spcBef>
              <a:buClr>
                <a:srgbClr val="000000"/>
              </a:buClr>
              <a:defRPr sz="1400"/>
            </a:pPr>
            <a:r>
              <a:rPr lang="en-US" sz="1600" b="1" dirty="0">
                <a:solidFill>
                  <a:schemeClr val="tx1">
                    <a:lumMod val="65000"/>
                    <a:lumOff val="35000"/>
                  </a:schemeClr>
                </a:solidFill>
              </a:rPr>
              <a:t>Pays for all or part of the cost of tuition and approved fees at a NJ state college</a:t>
            </a:r>
          </a:p>
          <a:p>
            <a:pPr marL="457200" indent="-228600" defTabSz="457200">
              <a:lnSpc>
                <a:spcPct val="120000"/>
              </a:lnSpc>
              <a:spcBef>
                <a:spcPts val="300"/>
              </a:spcBef>
              <a:buClr>
                <a:srgbClr val="000000"/>
              </a:buClr>
              <a:buSzPct val="100000"/>
              <a:buChar char="•"/>
              <a:defRPr sz="1800"/>
            </a:pPr>
            <a:r>
              <a:rPr sz="1600" dirty="0">
                <a:solidFill>
                  <a:schemeClr val="tx1">
                    <a:lumMod val="65000"/>
                    <a:lumOff val="35000"/>
                  </a:schemeClr>
                </a:solidFill>
              </a:rPr>
              <a:t>New Jersey State Colleges and Universities </a:t>
            </a:r>
          </a:p>
          <a:p>
            <a:pPr marL="457200" indent="-228600" defTabSz="457200">
              <a:lnSpc>
                <a:spcPct val="120000"/>
              </a:lnSpc>
              <a:spcBef>
                <a:spcPts val="300"/>
              </a:spcBef>
              <a:buClr>
                <a:srgbClr val="000000"/>
              </a:buClr>
              <a:buSzPct val="100000"/>
              <a:buChar char="•"/>
              <a:defRPr sz="1800"/>
            </a:pPr>
            <a:r>
              <a:rPr sz="1600" dirty="0">
                <a:solidFill>
                  <a:schemeClr val="tx1">
                    <a:lumMod val="65000"/>
                    <a:lumOff val="35000"/>
                  </a:schemeClr>
                </a:solidFill>
              </a:rPr>
              <a:t>Must make Satisfactory Academic Progress</a:t>
            </a:r>
          </a:p>
          <a:p>
            <a:pPr marL="457200" indent="-228600" defTabSz="457200">
              <a:lnSpc>
                <a:spcPct val="120000"/>
              </a:lnSpc>
              <a:spcBef>
                <a:spcPts val="300"/>
              </a:spcBef>
              <a:buClr>
                <a:srgbClr val="000000"/>
              </a:buClr>
              <a:buSzPct val="100000"/>
              <a:buChar char="•"/>
              <a:defRPr sz="1800"/>
            </a:pPr>
            <a:r>
              <a:rPr sz="1600" dirty="0">
                <a:solidFill>
                  <a:schemeClr val="tx1">
                    <a:lumMod val="65000"/>
                    <a:lumOff val="35000"/>
                  </a:schemeClr>
                </a:solidFill>
              </a:rPr>
              <a:t>Available for students in their third and fourth year of enrollment</a:t>
            </a:r>
            <a:r>
              <a:rPr lang="en-US" sz="1600" dirty="0">
                <a:solidFill>
                  <a:schemeClr val="tx1">
                    <a:lumMod val="65000"/>
                    <a:lumOff val="35000"/>
                  </a:schemeClr>
                </a:solidFill>
              </a:rPr>
              <a:t> at a public 4-year institution</a:t>
            </a:r>
            <a:endParaRPr sz="1600" dirty="0">
              <a:solidFill>
                <a:schemeClr val="tx1">
                  <a:lumMod val="65000"/>
                  <a:lumOff val="35000"/>
                </a:schemeClr>
              </a:solidFill>
            </a:endParaRPr>
          </a:p>
        </p:txBody>
      </p:sp>
      <p:sp>
        <p:nvSpPr>
          <p:cNvPr id="10"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Types of Aid:</a:t>
            </a:r>
            <a:br>
              <a:rPr lang="en-US" dirty="0"/>
            </a:br>
            <a:r>
              <a:rPr lang="en-US" dirty="0"/>
              <a:t>State Grants &amp; Scholarships</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4472013" y="3851607"/>
            <a:ext cx="5395428" cy="1085182"/>
          </a:xfrm>
          <a:prstGeom prst="rect">
            <a:avLst/>
          </a:prstGeom>
        </p:spPr>
      </p:pic>
    </p:spTree>
    <p:extLst>
      <p:ext uri="{BB962C8B-B14F-4D97-AF65-F5344CB8AC3E}">
        <p14:creationId xmlns:p14="http://schemas.microsoft.com/office/powerpoint/2010/main" val="152855403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29" name="Rectangle 2"/>
          <p:cNvSpPr txBox="1">
            <a:spLocks noGrp="1"/>
          </p:cNvSpPr>
          <p:nvPr>
            <p:ph type="title"/>
          </p:nvPr>
        </p:nvSpPr>
        <p:spPr>
          <a:prstGeom prst="rect">
            <a:avLst/>
          </a:prstGeom>
        </p:spPr>
        <p:txBody>
          <a:bodyPr lIns="46037" tIns="46037" rIns="46037" bIns="46037" anchor="ctr">
            <a:normAutofit/>
          </a:bodyPr>
          <a:lstStyle>
            <a:lvl1pPr defTabSz="420623">
              <a:defRPr sz="3680"/>
            </a:lvl1pPr>
          </a:lstStyle>
          <a:p>
            <a:r>
              <a:rPr dirty="0"/>
              <a:t>Loans</a:t>
            </a:r>
          </a:p>
        </p:txBody>
      </p:sp>
      <p:sp>
        <p:nvSpPr>
          <p:cNvPr id="231"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6" name="Content Placeholder 2"/>
          <p:cNvSpPr txBox="1">
            <a:spLocks/>
          </p:cNvSpPr>
          <p:nvPr/>
        </p:nvSpPr>
        <p:spPr>
          <a:xfrm>
            <a:off x="3772924" y="1268863"/>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a:lnSpc>
                <a:spcPct val="120000"/>
              </a:lnSpc>
              <a:spcBef>
                <a:spcPts val="900"/>
              </a:spcBef>
              <a:defRPr sz="2200"/>
            </a:pPr>
            <a:r>
              <a:rPr lang="en-US" sz="2400" b="1" dirty="0">
                <a:solidFill>
                  <a:schemeClr val="tx1">
                    <a:lumMod val="65000"/>
                    <a:lumOff val="35000"/>
                  </a:schemeClr>
                </a:solidFill>
              </a:rPr>
              <a:t>Federal Direct Loan Program </a:t>
            </a:r>
            <a:r>
              <a:rPr lang="en-US" dirty="0">
                <a:solidFill>
                  <a:schemeClr val="tx1">
                    <a:lumMod val="65000"/>
                    <a:lumOff val="35000"/>
                  </a:schemeClr>
                </a:solidFill>
              </a:rPr>
              <a:t>(1</a:t>
            </a:r>
            <a:r>
              <a:rPr lang="en-US" baseline="30000" dirty="0">
                <a:solidFill>
                  <a:schemeClr val="tx1">
                    <a:lumMod val="65000"/>
                    <a:lumOff val="35000"/>
                  </a:schemeClr>
                </a:solidFill>
              </a:rPr>
              <a:t>st</a:t>
            </a:r>
            <a:r>
              <a:rPr lang="en-US" dirty="0">
                <a:solidFill>
                  <a:schemeClr val="tx1">
                    <a:lumMod val="65000"/>
                    <a:lumOff val="35000"/>
                  </a:schemeClr>
                </a:solidFill>
              </a:rPr>
              <a:t> year dependent student)</a:t>
            </a:r>
          </a:p>
          <a:p>
            <a:pPr marL="742950" lvl="1" indent="-285750">
              <a:lnSpc>
                <a:spcPct val="120000"/>
              </a:lnSpc>
              <a:spcBef>
                <a:spcPts val="900"/>
              </a:spcBef>
              <a:defRPr sz="2200">
                <a:solidFill>
                  <a:srgbClr val="660066"/>
                </a:solidFill>
              </a:defRPr>
            </a:pPr>
            <a:r>
              <a:rPr lang="en-US" dirty="0">
                <a:solidFill>
                  <a:srgbClr val="7030A0"/>
                </a:solidFill>
              </a:rPr>
              <a:t>Subsidized Loan $3,500 need based</a:t>
            </a:r>
          </a:p>
          <a:p>
            <a:pPr marL="742950" lvl="1" indent="-285750">
              <a:lnSpc>
                <a:spcPct val="120000"/>
              </a:lnSpc>
              <a:spcBef>
                <a:spcPts val="900"/>
              </a:spcBef>
              <a:defRPr sz="2200">
                <a:solidFill>
                  <a:srgbClr val="660066"/>
                </a:solidFill>
              </a:defRPr>
            </a:pPr>
            <a:r>
              <a:rPr lang="en-US" dirty="0">
                <a:solidFill>
                  <a:srgbClr val="7030A0"/>
                </a:solidFill>
              </a:rPr>
              <a:t>Unsubsidized Loan $2,000 additional</a:t>
            </a:r>
            <a:endParaRPr lang="en-US" sz="2800" dirty="0">
              <a:solidFill>
                <a:srgbClr val="7030A0"/>
              </a:solidFill>
            </a:endParaRPr>
          </a:p>
          <a:p>
            <a:pPr>
              <a:lnSpc>
                <a:spcPct val="120000"/>
              </a:lnSpc>
              <a:spcBef>
                <a:spcPts val="900"/>
              </a:spcBef>
              <a:defRPr sz="2200"/>
            </a:pPr>
            <a:r>
              <a:rPr lang="en-US" dirty="0">
                <a:solidFill>
                  <a:schemeClr val="tx1">
                    <a:lumMod val="65000"/>
                    <a:lumOff val="35000"/>
                  </a:schemeClr>
                </a:solidFill>
              </a:rPr>
              <a:t>2025 - 2026 - Federal Undergraduate Direct Loan interest rates</a:t>
            </a:r>
            <a:br>
              <a:rPr lang="en-US" dirty="0">
                <a:solidFill>
                  <a:schemeClr val="tx1">
                    <a:lumMod val="65000"/>
                    <a:lumOff val="35000"/>
                  </a:schemeClr>
                </a:solidFill>
              </a:rPr>
            </a:br>
            <a:r>
              <a:rPr lang="en-US" dirty="0">
                <a:solidFill>
                  <a:schemeClr val="tx1">
                    <a:lumMod val="65000"/>
                    <a:lumOff val="35000"/>
                  </a:schemeClr>
                </a:solidFill>
              </a:rPr>
              <a:t>are 6.39%, plus a 1.057% origination fee</a:t>
            </a:r>
          </a:p>
          <a:p>
            <a:pPr>
              <a:lnSpc>
                <a:spcPct val="120000"/>
              </a:lnSpc>
              <a:spcBef>
                <a:spcPts val="900"/>
              </a:spcBef>
              <a:defRPr sz="2200"/>
            </a:pPr>
            <a:r>
              <a:rPr lang="en-US" dirty="0">
                <a:solidFill>
                  <a:schemeClr val="tx1">
                    <a:lumMod val="65000"/>
                    <a:lumOff val="35000"/>
                  </a:schemeClr>
                </a:solidFill>
              </a:rPr>
              <a:t>Annual loan amount increases as student progresses:</a:t>
            </a:r>
          </a:p>
          <a:p>
            <a:pPr lvl="1">
              <a:lnSpc>
                <a:spcPct val="120000"/>
              </a:lnSpc>
              <a:spcBef>
                <a:spcPts val="900"/>
              </a:spcBef>
              <a:defRPr sz="2200"/>
            </a:pPr>
            <a:r>
              <a:rPr lang="en-US" dirty="0">
                <a:solidFill>
                  <a:schemeClr val="tx1">
                    <a:lumMod val="65000"/>
                    <a:lumOff val="35000"/>
                  </a:schemeClr>
                </a:solidFill>
              </a:rPr>
              <a:t>Sophomores $4500 sub and $2000 </a:t>
            </a:r>
            <a:r>
              <a:rPr lang="en-US" dirty="0" err="1">
                <a:solidFill>
                  <a:schemeClr val="tx1">
                    <a:lumMod val="65000"/>
                    <a:lumOff val="35000"/>
                  </a:schemeClr>
                </a:solidFill>
              </a:rPr>
              <a:t>unsub</a:t>
            </a:r>
            <a:endParaRPr lang="en-US" dirty="0">
              <a:solidFill>
                <a:schemeClr val="tx1">
                  <a:lumMod val="65000"/>
                  <a:lumOff val="35000"/>
                </a:schemeClr>
              </a:solidFill>
            </a:endParaRPr>
          </a:p>
          <a:p>
            <a:pPr lvl="1">
              <a:lnSpc>
                <a:spcPct val="120000"/>
              </a:lnSpc>
              <a:spcBef>
                <a:spcPts val="900"/>
              </a:spcBef>
              <a:defRPr sz="2200"/>
            </a:pPr>
            <a:r>
              <a:rPr lang="en-US" dirty="0">
                <a:solidFill>
                  <a:schemeClr val="tx1">
                    <a:lumMod val="65000"/>
                    <a:lumOff val="35000"/>
                  </a:schemeClr>
                </a:solidFill>
              </a:rPr>
              <a:t>Juniors/Seniors $5500 sub and $2000 </a:t>
            </a:r>
            <a:r>
              <a:rPr lang="en-US" dirty="0" err="1">
                <a:solidFill>
                  <a:schemeClr val="tx1">
                    <a:lumMod val="65000"/>
                    <a:lumOff val="35000"/>
                  </a:schemeClr>
                </a:solidFill>
              </a:rPr>
              <a:t>unsub</a:t>
            </a:r>
            <a:endParaRPr lang="en-US" dirty="0">
              <a:solidFill>
                <a:schemeClr val="tx1">
                  <a:lumMod val="65000"/>
                  <a:lumOff val="35000"/>
                </a:schemeClr>
              </a:solidFill>
            </a:endParaRPr>
          </a:p>
          <a:p>
            <a:pPr marL="0" indent="0">
              <a:lnSpc>
                <a:spcPct val="120000"/>
              </a:lnSpc>
              <a:spcBef>
                <a:spcPts val="900"/>
              </a:spcBef>
              <a:buSzTx/>
              <a:buNone/>
              <a:defRPr sz="2200">
                <a:solidFill>
                  <a:srgbClr val="2A6CAA"/>
                </a:solidFill>
              </a:defRPr>
            </a:pPr>
            <a:r>
              <a:rPr lang="en-US" dirty="0">
                <a:solidFill>
                  <a:schemeClr val="tx1">
                    <a:lumMod val="65000"/>
                    <a:lumOff val="35000"/>
                  </a:schemeClr>
                </a:solidFill>
              </a:rPr>
              <a:t/>
            </a:r>
            <a:br>
              <a:rPr lang="en-US" dirty="0">
                <a:solidFill>
                  <a:schemeClr val="tx1">
                    <a:lumMod val="65000"/>
                    <a:lumOff val="35000"/>
                  </a:schemeClr>
                </a:solidFill>
              </a:rPr>
            </a:br>
            <a:r>
              <a:rPr lang="en-US" sz="1500" dirty="0">
                <a:solidFill>
                  <a:schemeClr val="tx1">
                    <a:lumMod val="65000"/>
                    <a:lumOff val="35000"/>
                  </a:schemeClr>
                </a:solidFill>
              </a:rPr>
              <a:t>2026 – 2027 federal rates and fees are subject to change</a:t>
            </a:r>
          </a:p>
        </p:txBody>
      </p:sp>
    </p:spTree>
    <p:extLst>
      <p:ext uri="{BB962C8B-B14F-4D97-AF65-F5344CB8AC3E}">
        <p14:creationId xmlns:p14="http://schemas.microsoft.com/office/powerpoint/2010/main" val="2982944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2" name="Rectangle 1"/>
          <p:cNvSpPr/>
          <p:nvPr/>
        </p:nvSpPr>
        <p:spPr>
          <a:xfrm>
            <a:off x="3420209" y="5478192"/>
            <a:ext cx="8634046" cy="319446"/>
          </a:xfrm>
          <a:prstGeom prst="rect">
            <a:avLst/>
          </a:prstGeom>
        </p:spPr>
        <p:txBody>
          <a:bodyPr wrap="square">
            <a:spAutoFit/>
          </a:bodyPr>
          <a:lstStyle/>
          <a:p>
            <a:pPr algn="ctr" hangingPunct="1">
              <a:lnSpc>
                <a:spcPct val="80000"/>
              </a:lnSpc>
              <a:defRPr sz="1800" i="1"/>
            </a:pPr>
            <a:r>
              <a:rPr lang="en-US" i="1" dirty="0">
                <a:solidFill>
                  <a:schemeClr val="tx1">
                    <a:lumMod val="65000"/>
                    <a:lumOff val="35000"/>
                  </a:schemeClr>
                </a:solidFill>
              </a:rPr>
              <a:t>2026 – 2027 interest rates will be determined in June 2026</a:t>
            </a:r>
          </a:p>
        </p:txBody>
      </p:sp>
      <p:sp>
        <p:nvSpPr>
          <p:cNvPr id="7"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Other Loan Options to Finance Shortfall</a:t>
            </a:r>
            <a:br>
              <a:rPr lang="en-US" dirty="0"/>
            </a:br>
            <a:r>
              <a:rPr lang="en-US" sz="3200" dirty="0"/>
              <a:t>Borrow up to cost of attendance less other aid</a:t>
            </a:r>
            <a:endParaRPr lang="en-US" dirty="0"/>
          </a:p>
        </p:txBody>
      </p:sp>
      <p:sp>
        <p:nvSpPr>
          <p:cNvPr id="11" name="TextBox 10"/>
          <p:cNvSpPr txBox="1"/>
          <p:nvPr/>
        </p:nvSpPr>
        <p:spPr>
          <a:xfrm>
            <a:off x="4901712" y="5428308"/>
            <a:ext cx="50116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tx1">
                    <a:lumMod val="65000"/>
                    <a:lumOff val="35000"/>
                  </a:schemeClr>
                </a:solidFill>
                <a:effectLst/>
                <a:uFillTx/>
                <a:latin typeface="Corbel"/>
                <a:ea typeface="Corbel"/>
                <a:cs typeface="Corbel"/>
                <a:sym typeface="Corbel"/>
              </a:rPr>
              <a:t>*</a:t>
            </a:r>
          </a:p>
        </p:txBody>
      </p:sp>
      <p:pic>
        <p:nvPicPr>
          <p:cNvPr id="9" name="Picture 8"/>
          <p:cNvPicPr>
            <a:picLocks noChangeAspect="1"/>
          </p:cNvPicPr>
          <p:nvPr/>
        </p:nvPicPr>
        <p:blipFill>
          <a:blip r:embed="rId3"/>
          <a:stretch>
            <a:fillRect/>
          </a:stretch>
        </p:blipFill>
        <p:spPr>
          <a:xfrm>
            <a:off x="3702083" y="962892"/>
            <a:ext cx="7898875" cy="4207405"/>
          </a:xfrm>
          <a:prstGeom prst="rect">
            <a:avLst/>
          </a:prstGeom>
        </p:spPr>
      </p:pic>
    </p:spTree>
    <p:extLst>
      <p:ext uri="{BB962C8B-B14F-4D97-AF65-F5344CB8AC3E}">
        <p14:creationId xmlns:p14="http://schemas.microsoft.com/office/powerpoint/2010/main" val="1427865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Shortfall options – Additional Private/</a:t>
            </a:r>
            <a:br>
              <a:rPr lang="en-US" dirty="0"/>
            </a:br>
            <a:r>
              <a:rPr lang="en-US" dirty="0"/>
              <a:t>Alternative Loans</a:t>
            </a:r>
            <a:br>
              <a:rPr lang="en-US" dirty="0"/>
            </a:br>
            <a:endParaRPr lang="en-US" dirty="0"/>
          </a:p>
        </p:txBody>
      </p:sp>
      <p:sp>
        <p:nvSpPr>
          <p:cNvPr id="3" name="TextBox 2"/>
          <p:cNvSpPr txBox="1"/>
          <p:nvPr/>
        </p:nvSpPr>
        <p:spPr>
          <a:xfrm>
            <a:off x="4550981" y="2270268"/>
            <a:ext cx="5504020"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Corbel"/>
                <a:ea typeface="Corbel"/>
                <a:cs typeface="Corbel"/>
                <a:sym typeface="Corbel"/>
              </a:rPr>
              <a:t>There are many lenders offering private/alternative loans.</a:t>
            </a:r>
          </a:p>
          <a:p>
            <a:pPr marR="0" algn="l" defTabSz="914400" rtl="0" fontAlgn="auto" latinLnBrk="0" hangingPunct="0">
              <a:lnSpc>
                <a:spcPct val="100000"/>
              </a:lnSpc>
              <a:spcBef>
                <a:spcPts val="0"/>
              </a:spcBef>
              <a:spcAft>
                <a:spcPts val="0"/>
              </a:spcAft>
              <a:buClrTx/>
              <a:buSzTx/>
              <a:tabLst/>
            </a:pPr>
            <a:endParaRPr lang="en-US" sz="2400" dirty="0"/>
          </a:p>
          <a:p>
            <a:pPr marR="0" algn="l" defTabSz="914400" rtl="0" fontAlgn="auto" latinLnBrk="0" hangingPunct="0">
              <a:lnSpc>
                <a:spcPct val="100000"/>
              </a:lnSpc>
              <a:spcBef>
                <a:spcPts val="0"/>
              </a:spcBef>
              <a:spcAft>
                <a:spcPts val="0"/>
              </a:spcAft>
              <a:buClrTx/>
              <a:buSzTx/>
              <a:tabLst/>
            </a:pPr>
            <a:endParaRPr kumimoji="0" lang="en-US" sz="2400" b="0" i="0" u="none" strike="noStrike" cap="none" spc="0" normalizeH="0" baseline="0" dirty="0">
              <a:ln>
                <a:noFill/>
              </a:ln>
              <a:solidFill>
                <a:srgbClr val="000000"/>
              </a:solidFill>
              <a:effectLst/>
              <a:uFillTx/>
              <a:latin typeface="Corbel"/>
              <a:ea typeface="Corbel"/>
              <a:cs typeface="Corbel"/>
              <a:sym typeface="Corbel"/>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400" dirty="0"/>
          </a:p>
          <a:p>
            <a:pPr marR="0" algn="l" defTabSz="914400" rtl="0" fontAlgn="auto" latinLnBrk="0" hangingPunct="0">
              <a:lnSpc>
                <a:spcPct val="100000"/>
              </a:lnSpc>
              <a:spcBef>
                <a:spcPts val="0"/>
              </a:spcBef>
              <a:spcAft>
                <a:spcPts val="0"/>
              </a:spcAft>
              <a:buClrTx/>
              <a:buSzTx/>
              <a:tabLst/>
            </a:pPr>
            <a:endParaRPr kumimoji="0" lang="en-US" sz="2400" b="0" i="0" u="none" strike="noStrike" cap="none" spc="0" normalizeH="0" baseline="0" dirty="0">
              <a:ln>
                <a:noFill/>
              </a:ln>
              <a:solidFill>
                <a:srgbClr val="000000"/>
              </a:solidFill>
              <a:effectLst/>
              <a:uFillTx/>
              <a:latin typeface="Corbel"/>
              <a:ea typeface="Corbel"/>
              <a:cs typeface="Corbel"/>
              <a:sym typeface="Corbel"/>
            </a:endParaRPr>
          </a:p>
        </p:txBody>
      </p:sp>
      <p:sp>
        <p:nvSpPr>
          <p:cNvPr id="4" name="TextBox 3"/>
          <p:cNvSpPr txBox="1"/>
          <p:nvPr/>
        </p:nvSpPr>
        <p:spPr>
          <a:xfrm>
            <a:off x="4226394" y="3848642"/>
            <a:ext cx="6705600"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sym typeface="Corbel"/>
              </a:rPr>
              <a:t>Interest rates and repayment</a:t>
            </a:r>
            <a:r>
              <a:rPr kumimoji="0" lang="en-US" sz="2000" b="0" i="0" u="none" strike="noStrike" cap="none" spc="0" normalizeH="0" dirty="0">
                <a:ln>
                  <a:noFill/>
                </a:ln>
                <a:solidFill>
                  <a:srgbClr val="000000"/>
                </a:solidFill>
                <a:effectLst/>
                <a:uFillTx/>
                <a:sym typeface="Corbel"/>
              </a:rPr>
              <a:t> terms vary by lender</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baseline="0" dirty="0"/>
              <a:t>Student</a:t>
            </a:r>
            <a:r>
              <a:rPr lang="en-US" sz="2000" dirty="0"/>
              <a:t> must have a FAFSA on file before certification by </a:t>
            </a:r>
            <a:r>
              <a:rPr lang="en-US" sz="2000" dirty="0" smtClean="0"/>
              <a:t>school</a:t>
            </a:r>
          </a:p>
        </p:txBody>
      </p:sp>
    </p:spTree>
    <p:extLst>
      <p:ext uri="{BB962C8B-B14F-4D97-AF65-F5344CB8AC3E}">
        <p14:creationId xmlns:p14="http://schemas.microsoft.com/office/powerpoint/2010/main" val="44961134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Applications</a:t>
            </a:r>
            <a:br>
              <a:rPr lang="en-US" dirty="0"/>
            </a:br>
            <a:endParaRPr lang="en-US" dirty="0"/>
          </a:p>
        </p:txBody>
      </p:sp>
      <p:sp>
        <p:nvSpPr>
          <p:cNvPr id="3" name="Text Placeholder 2"/>
          <p:cNvSpPr>
            <a:spLocks noGrp="1"/>
          </p:cNvSpPr>
          <p:nvPr>
            <p:ph type="body" sz="quarter" idx="1"/>
          </p:nvPr>
        </p:nvSpPr>
        <p:spPr>
          <a:xfrm>
            <a:off x="2942897" y="4670245"/>
            <a:ext cx="3216165" cy="914401"/>
          </a:xfrm>
        </p:spPr>
        <p:txBody>
          <a:bodyPr/>
          <a:lstStyle/>
          <a:p>
            <a:r>
              <a:rPr lang="en-US" dirty="0"/>
              <a:t>…</a:t>
            </a:r>
          </a:p>
          <a:p>
            <a:endParaRPr lang="en-US" dirty="0"/>
          </a:p>
        </p:txBody>
      </p:sp>
    </p:spTree>
    <p:extLst>
      <p:ext uri="{BB962C8B-B14F-4D97-AF65-F5344CB8AC3E}">
        <p14:creationId xmlns:p14="http://schemas.microsoft.com/office/powerpoint/2010/main" val="26691467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31" name="Slide Number Placeholder 5"/>
          <p:cNvSpPr txBox="1">
            <a:spLocks noGrp="1"/>
          </p:cNvSpPr>
          <p:nvPr>
            <p:ph type="sldNum" sz="quarter" idx="2"/>
          </p:nvPr>
        </p:nvSpPr>
        <p:spPr>
          <a:xfrm>
            <a:off x="1768315" y="6553761"/>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132" name="Title 1"/>
          <p:cNvSpPr txBox="1">
            <a:spLocks noGrp="1"/>
          </p:cNvSpPr>
          <p:nvPr>
            <p:ph type="title"/>
          </p:nvPr>
        </p:nvSpPr>
        <p:spPr>
          <a:prstGeom prst="rect">
            <a:avLst/>
          </a:prstGeom>
        </p:spPr>
        <p:txBody>
          <a:bodyPr/>
          <a:lstStyle/>
          <a:p>
            <a:r>
              <a:t>The Mission</a:t>
            </a:r>
          </a:p>
        </p:txBody>
      </p:sp>
      <p:sp>
        <p:nvSpPr>
          <p:cNvPr id="133" name="Slide Number Placeholder 5"/>
          <p:cNvSpPr txBox="1"/>
          <p:nvPr/>
        </p:nvSpPr>
        <p:spPr>
          <a:xfrm>
            <a:off x="7809128" y="6273935"/>
            <a:ext cx="2651761"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900">
                <a:solidFill>
                  <a:srgbClr val="FFFFFF"/>
                </a:solidFill>
                <a:latin typeface="+mj-lt"/>
                <a:ea typeface="+mj-ea"/>
                <a:cs typeface="+mj-cs"/>
                <a:sym typeface="Helvetica"/>
              </a:defRPr>
            </a:lvl1pPr>
          </a:lstStyle>
          <a:p>
            <a:r>
              <a:t>2</a:t>
            </a:r>
          </a:p>
        </p:txBody>
      </p:sp>
      <p:sp>
        <p:nvSpPr>
          <p:cNvPr id="7"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lnSpc>
                <a:spcPct val="115000"/>
              </a:lnSpc>
              <a:spcBef>
                <a:spcPts val="800"/>
              </a:spcBef>
              <a:buNone/>
              <a:defRPr sz="2800"/>
            </a:pPr>
            <a:r>
              <a:rPr lang="en-US" sz="2400" dirty="0">
                <a:solidFill>
                  <a:schemeClr val="tx1">
                    <a:lumMod val="65000"/>
                    <a:lumOff val="35000"/>
                  </a:schemeClr>
                </a:solidFill>
              </a:rPr>
              <a:t>Since 1959, the Higher Education Student Assistance Authority (HESAA) is the only State agency with the sole mission of providing students and families with the financial and informational resources to pursue their education beyond high school</a:t>
            </a:r>
            <a:r>
              <a:rPr lang="en-US" sz="2400" b="1" dirty="0">
                <a:solidFill>
                  <a:schemeClr val="tx1">
                    <a:lumMod val="65000"/>
                    <a:lumOff val="35000"/>
                  </a:schemeClr>
                </a:solidFill>
              </a:rPr>
              <a:t>.</a:t>
            </a:r>
          </a:p>
        </p:txBody>
      </p:sp>
    </p:spTree>
    <p:extLst>
      <p:ext uri="{BB962C8B-B14F-4D97-AF65-F5344CB8AC3E}">
        <p14:creationId xmlns:p14="http://schemas.microsoft.com/office/powerpoint/2010/main" val="147149073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Footer Placeholder 1"/>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244" name="TextBox 4"/>
          <p:cNvSpPr txBox="1"/>
          <p:nvPr/>
        </p:nvSpPr>
        <p:spPr>
          <a:xfrm>
            <a:off x="4039827" y="4879391"/>
            <a:ext cx="2918426"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defRPr sz="1800" b="1">
                <a:solidFill>
                  <a:schemeClr val="accent1">
                    <a:satOff val="-11942"/>
                    <a:lumOff val="-11098"/>
                  </a:schemeClr>
                </a:solidFill>
              </a:defRPr>
            </a:pPr>
            <a:r>
              <a:rPr dirty="0"/>
              <a:t>HESAA.org</a:t>
            </a:r>
          </a:p>
          <a:p>
            <a:pPr algn="r">
              <a:defRPr sz="1800" b="1"/>
            </a:pPr>
            <a:r>
              <a:rPr lang="en-US" dirty="0">
                <a:solidFill>
                  <a:schemeClr val="tx1">
                    <a:lumMod val="65000"/>
                    <a:lumOff val="35000"/>
                  </a:schemeClr>
                </a:solidFill>
              </a:rPr>
              <a:t>NJ Dreamer </a:t>
            </a:r>
          </a:p>
          <a:p>
            <a:pPr algn="r">
              <a:defRPr sz="1800" b="1"/>
            </a:pPr>
            <a:r>
              <a:rPr dirty="0">
                <a:solidFill>
                  <a:schemeClr val="tx1">
                    <a:lumMod val="65000"/>
                    <a:lumOff val="35000"/>
                  </a:schemeClr>
                </a:solidFill>
              </a:rPr>
              <a:t>Available </a:t>
            </a:r>
            <a:r>
              <a:rPr lang="en-US" dirty="0">
                <a:solidFill>
                  <a:schemeClr val="tx1">
                    <a:lumMod val="65000"/>
                    <a:lumOff val="35000"/>
                  </a:schemeClr>
                </a:solidFill>
              </a:rPr>
              <a:t>by October 1,</a:t>
            </a:r>
            <a:r>
              <a:rPr dirty="0">
                <a:solidFill>
                  <a:schemeClr val="tx1">
                    <a:lumMod val="65000"/>
                    <a:lumOff val="35000"/>
                  </a:schemeClr>
                </a:solidFill>
              </a:rPr>
              <a:t> 202</a:t>
            </a:r>
            <a:r>
              <a:rPr lang="en-US" dirty="0">
                <a:solidFill>
                  <a:schemeClr val="tx1">
                    <a:lumMod val="65000"/>
                    <a:lumOff val="35000"/>
                  </a:schemeClr>
                </a:solidFill>
              </a:rPr>
              <a:t>5</a:t>
            </a:r>
            <a:endParaRPr dirty="0">
              <a:solidFill>
                <a:schemeClr val="tx1">
                  <a:lumMod val="65000"/>
                  <a:lumOff val="35000"/>
                </a:schemeClr>
              </a:solidFill>
            </a:endParaRPr>
          </a:p>
        </p:txBody>
      </p:sp>
      <p:sp>
        <p:nvSpPr>
          <p:cNvPr id="245" name="TextBox 10"/>
          <p:cNvSpPr txBox="1"/>
          <p:nvPr/>
        </p:nvSpPr>
        <p:spPr>
          <a:xfrm>
            <a:off x="4054256" y="1689591"/>
            <a:ext cx="2903998"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defRPr sz="2000" b="1">
                <a:solidFill>
                  <a:schemeClr val="accent1">
                    <a:satOff val="-11942"/>
                    <a:lumOff val="-11098"/>
                  </a:schemeClr>
                </a:solidFill>
              </a:defRPr>
            </a:pPr>
            <a:r>
              <a:rPr sz="2000" dirty="0"/>
              <a:t>studentaid.gov</a:t>
            </a:r>
          </a:p>
          <a:p>
            <a:pPr algn="r">
              <a:defRPr sz="2000" b="1"/>
            </a:pPr>
            <a:r>
              <a:rPr lang="en-US" sz="2000" dirty="0">
                <a:solidFill>
                  <a:schemeClr val="tx1">
                    <a:lumMod val="65000"/>
                    <a:lumOff val="35000"/>
                  </a:schemeClr>
                </a:solidFill>
              </a:rPr>
              <a:t>FAFSA </a:t>
            </a:r>
          </a:p>
          <a:p>
            <a:pPr algn="r">
              <a:defRPr sz="2000" b="1"/>
            </a:pPr>
            <a:r>
              <a:rPr sz="2000" dirty="0">
                <a:solidFill>
                  <a:schemeClr val="tx1">
                    <a:lumMod val="65000"/>
                    <a:lumOff val="35000"/>
                  </a:schemeClr>
                </a:solidFill>
              </a:rPr>
              <a:t>Available</a:t>
            </a:r>
            <a:r>
              <a:rPr lang="en-US" sz="2000" dirty="0">
                <a:solidFill>
                  <a:schemeClr val="tx1">
                    <a:lumMod val="65000"/>
                    <a:lumOff val="35000"/>
                  </a:schemeClr>
                </a:solidFill>
              </a:rPr>
              <a:t> October 1, 2025</a:t>
            </a:r>
            <a:endParaRPr sz="2000" dirty="0">
              <a:solidFill>
                <a:schemeClr val="tx1">
                  <a:lumMod val="65000"/>
                  <a:lumOff val="35000"/>
                </a:schemeClr>
              </a:solidFill>
            </a:endParaRPr>
          </a:p>
        </p:txBody>
      </p:sp>
      <p:sp>
        <p:nvSpPr>
          <p:cNvPr id="246" name="TextBox 7"/>
          <p:cNvSpPr txBox="1"/>
          <p:nvPr/>
        </p:nvSpPr>
        <p:spPr>
          <a:xfrm>
            <a:off x="3618239" y="3384334"/>
            <a:ext cx="3340015"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defRPr sz="1800" b="1">
                <a:solidFill>
                  <a:schemeClr val="accent1">
                    <a:satOff val="-11942"/>
                    <a:lumOff val="-11098"/>
                  </a:schemeClr>
                </a:solidFill>
              </a:defRPr>
            </a:pPr>
            <a:r>
              <a:rPr dirty="0"/>
              <a:t>student.collegeboard.org/profile</a:t>
            </a:r>
          </a:p>
          <a:p>
            <a:pPr algn="r">
              <a:defRPr sz="1800" b="1"/>
            </a:pPr>
            <a:r>
              <a:rPr lang="en-US" dirty="0">
                <a:solidFill>
                  <a:schemeClr val="tx1">
                    <a:lumMod val="65000"/>
                    <a:lumOff val="35000"/>
                  </a:schemeClr>
                </a:solidFill>
              </a:rPr>
              <a:t>CSS Profile</a:t>
            </a:r>
          </a:p>
          <a:p>
            <a:pPr algn="r">
              <a:defRPr sz="1800" b="1"/>
            </a:pPr>
            <a:r>
              <a:rPr dirty="0">
                <a:solidFill>
                  <a:schemeClr val="tx1">
                    <a:lumMod val="65000"/>
                    <a:lumOff val="35000"/>
                  </a:schemeClr>
                </a:solidFill>
              </a:rPr>
              <a:t>Available October 1, 202</a:t>
            </a:r>
            <a:r>
              <a:rPr lang="en-US" dirty="0">
                <a:solidFill>
                  <a:schemeClr val="tx1">
                    <a:lumMod val="65000"/>
                    <a:lumOff val="35000"/>
                  </a:schemeClr>
                </a:solidFill>
              </a:rPr>
              <a:t>5</a:t>
            </a:r>
            <a:endParaRPr dirty="0">
              <a:solidFill>
                <a:schemeClr val="tx1">
                  <a:lumMod val="65000"/>
                  <a:lumOff val="35000"/>
                </a:schemeClr>
              </a:solidFill>
            </a:endParaRPr>
          </a:p>
        </p:txBody>
      </p:sp>
      <p:sp>
        <p:nvSpPr>
          <p:cNvPr id="247"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pic>
        <p:nvPicPr>
          <p:cNvPr id="249" name="Picture 5" descr="Picture 5"/>
          <p:cNvPicPr>
            <a:picLocks noChangeAspect="1"/>
          </p:cNvPicPr>
          <p:nvPr/>
        </p:nvPicPr>
        <p:blipFill>
          <a:blip r:embed="rId3"/>
          <a:srcRect r="1620" b="20802"/>
          <a:stretch>
            <a:fillRect/>
          </a:stretch>
        </p:blipFill>
        <p:spPr>
          <a:xfrm>
            <a:off x="7304663" y="1320987"/>
            <a:ext cx="3499599" cy="1404459"/>
          </a:xfrm>
          <a:prstGeom prst="rect">
            <a:avLst/>
          </a:prstGeom>
          <a:ln>
            <a:solidFill>
              <a:srgbClr val="000000"/>
            </a:solidFill>
          </a:ln>
          <a:effectLst>
            <a:outerShdw blurRad="190500" dist="12700" dir="5400000" rotWithShape="0">
              <a:srgbClr val="000000"/>
            </a:outerShdw>
          </a:effectLst>
        </p:spPr>
      </p:pic>
      <p:pic>
        <p:nvPicPr>
          <p:cNvPr id="250" name="Picture 8" descr="Picture 8"/>
          <p:cNvPicPr>
            <a:picLocks/>
          </p:cNvPicPr>
          <p:nvPr/>
        </p:nvPicPr>
        <p:blipFill>
          <a:blip r:embed="rId4"/>
          <a:srcRect l="6160" r="10047" b="18922"/>
          <a:stretch>
            <a:fillRect/>
          </a:stretch>
        </p:blipFill>
        <p:spPr>
          <a:xfrm>
            <a:off x="7278940" y="3004833"/>
            <a:ext cx="3599937" cy="1376550"/>
          </a:xfrm>
          <a:prstGeom prst="rect">
            <a:avLst/>
          </a:prstGeom>
          <a:ln>
            <a:solidFill>
              <a:srgbClr val="000000"/>
            </a:solidFill>
          </a:ln>
          <a:effectLst>
            <a:outerShdw blurRad="190500" dist="12700" dir="5400000" rotWithShape="0">
              <a:srgbClr val="000000"/>
            </a:outerShdw>
          </a:effectLst>
        </p:spPr>
      </p:pic>
      <p:pic>
        <p:nvPicPr>
          <p:cNvPr id="2" name="Picture 1"/>
          <p:cNvPicPr>
            <a:picLocks noChangeAspect="1"/>
          </p:cNvPicPr>
          <p:nvPr/>
        </p:nvPicPr>
        <p:blipFill>
          <a:blip r:embed="rId5"/>
          <a:stretch>
            <a:fillRect/>
          </a:stretch>
        </p:blipFill>
        <p:spPr>
          <a:xfrm rot="10800000" flipH="1" flipV="1">
            <a:off x="7207854" y="4747847"/>
            <a:ext cx="4374547" cy="799669"/>
          </a:xfrm>
          <a:prstGeom prst="rect">
            <a:avLst/>
          </a:prstGeom>
          <a:solidFill>
            <a:schemeClr val="accent2"/>
          </a:solidFill>
          <a:effectLst>
            <a:glow rad="139700">
              <a:schemeClr val="accent2">
                <a:satMod val="175000"/>
                <a:alpha val="40000"/>
              </a:schemeClr>
            </a:glow>
          </a:effectLst>
        </p:spPr>
      </p:pic>
      <p:sp>
        <p:nvSpPr>
          <p:cNvPr id="11"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Applications to Access Aid</a:t>
            </a:r>
          </a:p>
        </p:txBody>
      </p:sp>
    </p:spTree>
    <p:extLst>
      <p:ext uri="{BB962C8B-B14F-4D97-AF65-F5344CB8AC3E}">
        <p14:creationId xmlns:p14="http://schemas.microsoft.com/office/powerpoint/2010/main" val="366460958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56" name="Content Placeholder 7"/>
          <p:cNvSpPr txBox="1">
            <a:spLocks noGrp="1"/>
          </p:cNvSpPr>
          <p:nvPr>
            <p:ph type="body" idx="4294967295"/>
          </p:nvPr>
        </p:nvSpPr>
        <p:spPr>
          <a:xfrm>
            <a:off x="4023360" y="1370286"/>
            <a:ext cx="7145383" cy="4364874"/>
          </a:xfrm>
          <a:prstGeom prst="rect">
            <a:avLst/>
          </a:prstGeom>
        </p:spPr>
        <p:txBody>
          <a:bodyPr>
            <a:normAutofit lnSpcReduction="10000"/>
          </a:bodyPr>
          <a:lstStyle/>
          <a:p>
            <a:pPr>
              <a:spcBef>
                <a:spcPts val="500"/>
              </a:spcBef>
              <a:defRPr sz="2200"/>
            </a:pPr>
            <a:r>
              <a:rPr dirty="0">
                <a:solidFill>
                  <a:schemeClr val="tx1">
                    <a:lumMod val="65000"/>
                    <a:lumOff val="35000"/>
                  </a:schemeClr>
                </a:solidFill>
              </a:rPr>
              <a:t>Approximately 400 </a:t>
            </a:r>
            <a:r>
              <a:rPr lang="en-US" dirty="0">
                <a:solidFill>
                  <a:schemeClr val="tx1">
                    <a:lumMod val="65000"/>
                    <a:lumOff val="35000"/>
                  </a:schemeClr>
                </a:solidFill>
              </a:rPr>
              <a:t>c</a:t>
            </a:r>
            <a:r>
              <a:rPr dirty="0">
                <a:solidFill>
                  <a:schemeClr val="tx1">
                    <a:lumMod val="65000"/>
                    <a:lumOff val="35000"/>
                  </a:schemeClr>
                </a:solidFill>
              </a:rPr>
              <a:t>olleges and </a:t>
            </a:r>
            <a:r>
              <a:rPr lang="en-US" dirty="0">
                <a:solidFill>
                  <a:schemeClr val="tx1">
                    <a:lumMod val="65000"/>
                    <a:lumOff val="35000"/>
                  </a:schemeClr>
                </a:solidFill>
              </a:rPr>
              <a:t>o</a:t>
            </a:r>
            <a:r>
              <a:rPr dirty="0">
                <a:solidFill>
                  <a:schemeClr val="tx1">
                    <a:lumMod val="65000"/>
                    <a:lumOff val="35000"/>
                  </a:schemeClr>
                </a:solidFill>
              </a:rPr>
              <a:t>rganizations use the CSS profile to determine how they will award institutional </a:t>
            </a:r>
            <a:r>
              <a:rPr lang="en-US" dirty="0">
                <a:solidFill>
                  <a:schemeClr val="tx1">
                    <a:lumMod val="65000"/>
                    <a:lumOff val="35000"/>
                  </a:schemeClr>
                </a:solidFill>
              </a:rPr>
              <a:t>(school-funded) aid</a:t>
            </a:r>
            <a:endParaRPr dirty="0">
              <a:solidFill>
                <a:schemeClr val="tx1">
                  <a:lumMod val="65000"/>
                  <a:lumOff val="35000"/>
                </a:schemeClr>
              </a:solidFill>
            </a:endParaRPr>
          </a:p>
          <a:p>
            <a:pPr>
              <a:spcBef>
                <a:spcPts val="500"/>
              </a:spcBef>
              <a:defRPr sz="2200"/>
            </a:pPr>
            <a:r>
              <a:rPr dirty="0">
                <a:solidFill>
                  <a:schemeClr val="tx1">
                    <a:lumMod val="65000"/>
                    <a:lumOff val="35000"/>
                  </a:schemeClr>
                </a:solidFill>
              </a:rPr>
              <a:t>Available 10/1 each year and collects more comprehensive income, asset, and household information than the FAFSA</a:t>
            </a:r>
          </a:p>
          <a:p>
            <a:pPr>
              <a:spcBef>
                <a:spcPts val="500"/>
              </a:spcBef>
              <a:defRPr sz="2200"/>
            </a:pPr>
            <a:r>
              <a:rPr dirty="0">
                <a:solidFill>
                  <a:schemeClr val="tx1">
                    <a:lumMod val="65000"/>
                    <a:lumOff val="35000"/>
                  </a:schemeClr>
                </a:solidFill>
              </a:rPr>
              <a:t>Uses prior-prior year income (202</a:t>
            </a:r>
            <a:r>
              <a:rPr lang="en-US" dirty="0">
                <a:solidFill>
                  <a:schemeClr val="tx1">
                    <a:lumMod val="65000"/>
                    <a:lumOff val="35000"/>
                  </a:schemeClr>
                </a:solidFill>
              </a:rPr>
              <a:t>4</a:t>
            </a:r>
            <a:r>
              <a:rPr dirty="0">
                <a:solidFill>
                  <a:schemeClr val="tx1">
                    <a:lumMod val="65000"/>
                    <a:lumOff val="35000"/>
                  </a:schemeClr>
                </a:solidFill>
              </a:rPr>
              <a:t> for 202</a:t>
            </a:r>
            <a:r>
              <a:rPr lang="en-US" dirty="0">
                <a:solidFill>
                  <a:schemeClr val="tx1">
                    <a:lumMod val="65000"/>
                    <a:lumOff val="35000"/>
                  </a:schemeClr>
                </a:solidFill>
              </a:rPr>
              <a:t>6</a:t>
            </a:r>
            <a:r>
              <a:rPr dirty="0">
                <a:solidFill>
                  <a:schemeClr val="tx1">
                    <a:lumMod val="65000"/>
                    <a:lumOff val="35000"/>
                  </a:schemeClr>
                </a:solidFill>
              </a:rPr>
              <a:t>-202</a:t>
            </a:r>
            <a:r>
              <a:rPr lang="en-US" dirty="0">
                <a:solidFill>
                  <a:schemeClr val="tx1">
                    <a:lumMod val="65000"/>
                    <a:lumOff val="35000"/>
                  </a:schemeClr>
                </a:solidFill>
              </a:rPr>
              <a:t>7</a:t>
            </a:r>
            <a:r>
              <a:rPr dirty="0">
                <a:solidFill>
                  <a:schemeClr val="tx1">
                    <a:lumMod val="65000"/>
                    <a:lumOff val="35000"/>
                  </a:schemeClr>
                </a:solidFill>
              </a:rPr>
              <a:t>)</a:t>
            </a:r>
            <a:endParaRPr lang="en-US" dirty="0">
              <a:solidFill>
                <a:schemeClr val="tx1">
                  <a:lumMod val="65000"/>
                  <a:lumOff val="35000"/>
                </a:schemeClr>
              </a:solidFill>
            </a:endParaRPr>
          </a:p>
          <a:p>
            <a:pPr>
              <a:spcBef>
                <a:spcPts val="500"/>
              </a:spcBef>
              <a:defRPr sz="2200"/>
            </a:pPr>
            <a:r>
              <a:rPr lang="en-US" sz="2200" dirty="0">
                <a:solidFill>
                  <a:schemeClr val="tx1">
                    <a:lumMod val="65000"/>
                    <a:lumOff val="35000"/>
                  </a:schemeClr>
                </a:solidFill>
              </a:rPr>
              <a:t>Mostly used by independent (private) colleges and universities</a:t>
            </a:r>
            <a:endParaRPr sz="2200" dirty="0">
              <a:solidFill>
                <a:schemeClr val="tx1">
                  <a:lumMod val="65000"/>
                  <a:lumOff val="35000"/>
                </a:schemeClr>
              </a:solidFill>
            </a:endParaRPr>
          </a:p>
          <a:p>
            <a:pPr marL="0" indent="0">
              <a:spcBef>
                <a:spcPts val="500"/>
              </a:spcBef>
              <a:buSzTx/>
              <a:buNone/>
              <a:defRPr sz="2200"/>
            </a:pPr>
            <a:endParaRPr dirty="0">
              <a:solidFill>
                <a:schemeClr val="tx1">
                  <a:lumMod val="65000"/>
                  <a:lumOff val="35000"/>
                </a:schemeClr>
              </a:solidFill>
            </a:endParaRPr>
          </a:p>
          <a:p>
            <a:pPr marL="0" indent="0">
              <a:spcBef>
                <a:spcPts val="500"/>
              </a:spcBef>
              <a:buSzTx/>
              <a:buNone/>
              <a:defRPr sz="2200"/>
            </a:pPr>
            <a:r>
              <a:rPr dirty="0">
                <a:solidFill>
                  <a:schemeClr val="tx1">
                    <a:lumMod val="65000"/>
                    <a:lumOff val="35000"/>
                  </a:schemeClr>
                </a:solidFill>
              </a:rPr>
              <a:t>Register – Complete Application – Make payment – Submit</a:t>
            </a:r>
          </a:p>
          <a:p>
            <a:pPr marL="457200" indent="-228600">
              <a:spcBef>
                <a:spcPts val="500"/>
              </a:spcBef>
              <a:buFontTx/>
              <a:buChar char="✓"/>
              <a:defRPr sz="2200"/>
            </a:pPr>
            <a:r>
              <a:rPr dirty="0">
                <a:solidFill>
                  <a:schemeClr val="tx1">
                    <a:lumMod val="65000"/>
                    <a:lumOff val="35000"/>
                  </a:schemeClr>
                </a:solidFill>
              </a:rPr>
              <a:t>No </a:t>
            </a:r>
            <a:r>
              <a:rPr lang="en-US" dirty="0">
                <a:solidFill>
                  <a:schemeClr val="tx1">
                    <a:lumMod val="65000"/>
                    <a:lumOff val="35000"/>
                  </a:schemeClr>
                </a:solidFill>
              </a:rPr>
              <a:t>application fee</a:t>
            </a:r>
            <a:r>
              <a:rPr dirty="0">
                <a:solidFill>
                  <a:schemeClr val="tx1">
                    <a:lumMod val="65000"/>
                    <a:lumOff val="35000"/>
                  </a:schemeClr>
                </a:solidFill>
              </a:rPr>
              <a:t> for income under $100,000 </a:t>
            </a:r>
          </a:p>
          <a:p>
            <a:pPr marL="457200" indent="-228600">
              <a:spcBef>
                <a:spcPts val="500"/>
              </a:spcBef>
              <a:buFontTx/>
              <a:buChar char="✓"/>
              <a:defRPr sz="2200"/>
            </a:pPr>
            <a:r>
              <a:rPr dirty="0">
                <a:solidFill>
                  <a:schemeClr val="tx1">
                    <a:lumMod val="65000"/>
                    <a:lumOff val="35000"/>
                  </a:schemeClr>
                </a:solidFill>
              </a:rPr>
              <a:t>All others, $25 for first application and $16 for each additional</a:t>
            </a:r>
          </a:p>
        </p:txBody>
      </p:sp>
      <p:sp>
        <p:nvSpPr>
          <p:cNvPr id="257"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Application: CSS Profile</a:t>
            </a:r>
          </a:p>
        </p:txBody>
      </p:sp>
    </p:spTree>
    <p:extLst>
      <p:ext uri="{BB962C8B-B14F-4D97-AF65-F5344CB8AC3E}">
        <p14:creationId xmlns:p14="http://schemas.microsoft.com/office/powerpoint/2010/main" val="39588128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Footer Placeholder 4"/>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63" name="Content Placeholder 2"/>
          <p:cNvSpPr txBox="1">
            <a:spLocks noGrp="1"/>
          </p:cNvSpPr>
          <p:nvPr>
            <p:ph type="body" sz="half" idx="4294967295"/>
          </p:nvPr>
        </p:nvSpPr>
        <p:spPr>
          <a:xfrm>
            <a:off x="3598314" y="1252191"/>
            <a:ext cx="8104247" cy="2612893"/>
          </a:xfrm>
          <a:prstGeom prst="rect">
            <a:avLst/>
          </a:prstGeom>
        </p:spPr>
        <p:txBody>
          <a:bodyPr>
            <a:normAutofit fontScale="92500" lnSpcReduction="10000"/>
          </a:bodyPr>
          <a:lstStyle/>
          <a:p>
            <a:pPr marL="0" indent="0">
              <a:lnSpc>
                <a:spcPct val="80000"/>
              </a:lnSpc>
              <a:spcBef>
                <a:spcPts val="500"/>
              </a:spcBef>
              <a:buSzTx/>
              <a:buNone/>
              <a:defRPr sz="2200"/>
            </a:pPr>
            <a:r>
              <a:rPr dirty="0">
                <a:solidFill>
                  <a:schemeClr val="tx1">
                    <a:lumMod val="65000"/>
                    <a:lumOff val="35000"/>
                  </a:schemeClr>
                </a:solidFill>
              </a:rPr>
              <a:t>Website to apply for profile</a:t>
            </a:r>
          </a:p>
          <a:p>
            <a:pPr>
              <a:lnSpc>
                <a:spcPct val="80000"/>
              </a:lnSpc>
              <a:spcBef>
                <a:spcPts val="500"/>
              </a:spcBef>
              <a:buSzTx/>
              <a:buNone/>
              <a:defRPr sz="2200"/>
            </a:pPr>
            <a:r>
              <a:rPr u="sng" dirty="0">
                <a:solidFill>
                  <a:srgbClr val="8BC814"/>
                </a:solidFill>
                <a:uFill>
                  <a:solidFill>
                    <a:srgbClr val="8BC814"/>
                  </a:solidFill>
                </a:uFill>
                <a:hlinkClick r:id="rId3"/>
              </a:rPr>
              <a:t>https://cssprofile.collegeboard.org/</a:t>
            </a:r>
          </a:p>
          <a:p>
            <a:pPr marL="0" indent="0">
              <a:lnSpc>
                <a:spcPct val="80000"/>
              </a:lnSpc>
              <a:spcBef>
                <a:spcPts val="600"/>
              </a:spcBef>
              <a:buSzTx/>
              <a:buNone/>
              <a:defRPr sz="2200"/>
            </a:pPr>
            <a:r>
              <a:rPr dirty="0"/>
              <a:t/>
            </a:r>
            <a:br>
              <a:rPr dirty="0"/>
            </a:br>
            <a:endParaRPr dirty="0"/>
          </a:p>
          <a:p>
            <a:pPr marL="0" indent="0">
              <a:lnSpc>
                <a:spcPct val="80000"/>
              </a:lnSpc>
              <a:spcBef>
                <a:spcPts val="600"/>
              </a:spcBef>
              <a:buSzTx/>
              <a:buNone/>
              <a:defRPr sz="2200"/>
            </a:pPr>
            <a:r>
              <a:rPr dirty="0">
                <a:solidFill>
                  <a:schemeClr val="tx1">
                    <a:lumMod val="65000"/>
                    <a:lumOff val="35000"/>
                  </a:schemeClr>
                </a:solidFill>
              </a:rPr>
              <a:t>Website to apply for Noncustodial Profile:</a:t>
            </a:r>
            <a:endParaRPr lang="en-US" dirty="0">
              <a:solidFill>
                <a:schemeClr val="tx1">
                  <a:lumMod val="65000"/>
                  <a:lumOff val="35000"/>
                </a:schemeClr>
              </a:solidFill>
            </a:endParaRPr>
          </a:p>
          <a:p>
            <a:pPr marL="0" indent="0">
              <a:lnSpc>
                <a:spcPct val="80000"/>
              </a:lnSpc>
              <a:spcBef>
                <a:spcPts val="600"/>
              </a:spcBef>
              <a:buSzTx/>
              <a:buNone/>
              <a:defRPr sz="2200"/>
            </a:pPr>
            <a:r>
              <a:rPr lang="en-US" dirty="0">
                <a:solidFill>
                  <a:srgbClr val="0070C0"/>
                </a:solidFill>
                <a:hlinkClick r:id="rId4"/>
              </a:rPr>
              <a:t>https://cssprofile.collegeboard.org/profile-for-parents</a:t>
            </a:r>
            <a:endParaRPr lang="en-US" dirty="0">
              <a:solidFill>
                <a:srgbClr val="0070C0"/>
              </a:solidFill>
            </a:endParaRPr>
          </a:p>
          <a:p>
            <a:pPr marL="0" indent="0">
              <a:lnSpc>
                <a:spcPct val="80000"/>
              </a:lnSpc>
              <a:spcBef>
                <a:spcPts val="600"/>
              </a:spcBef>
              <a:buSzTx/>
              <a:buNone/>
              <a:defRPr sz="2200"/>
            </a:pPr>
            <a:endParaRPr lang="en-US" dirty="0">
              <a:solidFill>
                <a:srgbClr val="0070C0"/>
              </a:solidFill>
            </a:endParaRPr>
          </a:p>
          <a:p>
            <a:pPr marL="0" indent="0">
              <a:lnSpc>
                <a:spcPct val="80000"/>
              </a:lnSpc>
              <a:spcBef>
                <a:spcPts val="600"/>
              </a:spcBef>
              <a:buSzTx/>
              <a:buNone/>
              <a:defRPr sz="2200"/>
            </a:pPr>
            <a:r>
              <a:rPr lang="en-US" dirty="0">
                <a:solidFill>
                  <a:schemeClr val="tx1">
                    <a:lumMod val="65000"/>
                    <a:lumOff val="35000"/>
                  </a:schemeClr>
                </a:solidFill>
              </a:rPr>
              <a:t>Participating CSS Institutions:</a:t>
            </a:r>
          </a:p>
          <a:p>
            <a:pPr marL="0" indent="0">
              <a:lnSpc>
                <a:spcPct val="80000"/>
              </a:lnSpc>
              <a:spcBef>
                <a:spcPts val="600"/>
              </a:spcBef>
              <a:buSzTx/>
              <a:buNone/>
              <a:defRPr sz="2200"/>
            </a:pPr>
            <a:r>
              <a:rPr lang="en-US" dirty="0">
                <a:solidFill>
                  <a:srgbClr val="0070C0"/>
                </a:solidFill>
                <a:hlinkClick r:id="rId5"/>
              </a:rPr>
              <a:t>https://cssprofile.collegeboard.org/profile/ppi/participatingInstitutions.aspx</a:t>
            </a:r>
            <a:endParaRPr lang="en-US" dirty="0">
              <a:solidFill>
                <a:srgbClr val="0070C0"/>
              </a:solidFill>
            </a:endParaRPr>
          </a:p>
          <a:p>
            <a:pPr marL="0" indent="0">
              <a:lnSpc>
                <a:spcPct val="80000"/>
              </a:lnSpc>
              <a:spcBef>
                <a:spcPts val="600"/>
              </a:spcBef>
              <a:buSzTx/>
              <a:buNone/>
              <a:defRPr sz="2200"/>
            </a:pPr>
            <a:endParaRPr lang="en-US" dirty="0">
              <a:solidFill>
                <a:srgbClr val="0070C0"/>
              </a:solidFill>
            </a:endParaRPr>
          </a:p>
          <a:p>
            <a:pPr marL="0" indent="0">
              <a:lnSpc>
                <a:spcPct val="80000"/>
              </a:lnSpc>
              <a:spcBef>
                <a:spcPts val="600"/>
              </a:spcBef>
              <a:buSzTx/>
              <a:buNone/>
              <a:defRPr sz="2200"/>
            </a:pPr>
            <a:endParaRPr lang="en-US" dirty="0">
              <a:solidFill>
                <a:srgbClr val="0070C0"/>
              </a:solidFill>
            </a:endParaRPr>
          </a:p>
        </p:txBody>
      </p:sp>
      <p:sp>
        <p:nvSpPr>
          <p:cNvPr id="264" name="Slide Number Placeholder 5"/>
          <p:cNvSpPr txBox="1"/>
          <p:nvPr/>
        </p:nvSpPr>
        <p:spPr>
          <a:xfrm>
            <a:off x="7809128" y="6273935"/>
            <a:ext cx="2651761"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900">
                <a:solidFill>
                  <a:srgbClr val="FFFFFF"/>
                </a:solidFill>
                <a:latin typeface="+mj-lt"/>
                <a:ea typeface="+mj-ea"/>
                <a:cs typeface="+mj-cs"/>
                <a:sym typeface="Helvetica"/>
              </a:defRPr>
            </a:lvl1pPr>
          </a:lstStyle>
          <a:p>
            <a:r>
              <a:t>20</a:t>
            </a:r>
          </a:p>
        </p:txBody>
      </p:sp>
      <p:sp>
        <p:nvSpPr>
          <p:cNvPr id="265" name="Customer Support - 844-202-0524 | Live Chat Available"/>
          <p:cNvSpPr txBox="1"/>
          <p:nvPr/>
        </p:nvSpPr>
        <p:spPr>
          <a:xfrm>
            <a:off x="2530749" y="5518069"/>
            <a:ext cx="7351765" cy="3194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342900" indent="-342900" algn="ctr" defTabSz="457200">
              <a:lnSpc>
                <a:spcPct val="80000"/>
              </a:lnSpc>
              <a:spcBef>
                <a:spcPts val="600"/>
              </a:spcBef>
              <a:defRPr sz="1800"/>
            </a:lvl1pPr>
          </a:lstStyle>
          <a:p>
            <a:r>
              <a:rPr dirty="0">
                <a:solidFill>
                  <a:schemeClr val="tx1">
                    <a:lumMod val="65000"/>
                    <a:lumOff val="35000"/>
                  </a:schemeClr>
                </a:solidFill>
              </a:rPr>
              <a:t>Customer Support - 844-202-0524 | Live Chat Available</a:t>
            </a:r>
          </a:p>
        </p:txBody>
      </p:sp>
      <p:pic>
        <p:nvPicPr>
          <p:cNvPr id="266" name="Screen Shot 2023-08-29 at 3.25.19 PM.png" descr="Screen Shot 2023-08-29 at 3.25.19 PM.png"/>
          <p:cNvPicPr>
            <a:picLocks noChangeAspect="1"/>
          </p:cNvPicPr>
          <p:nvPr/>
        </p:nvPicPr>
        <p:blipFill>
          <a:blip r:embed="rId6"/>
          <a:stretch>
            <a:fillRect/>
          </a:stretch>
        </p:blipFill>
        <p:spPr>
          <a:xfrm>
            <a:off x="4202814" y="3947577"/>
            <a:ext cx="3786372" cy="1405506"/>
          </a:xfrm>
          <a:prstGeom prst="rect">
            <a:avLst/>
          </a:prstGeom>
          <a:ln w="12700">
            <a:miter lim="400000"/>
          </a:ln>
          <a:effectLst>
            <a:outerShdw blurRad="190500" dist="12700" dir="5400000" rotWithShape="0">
              <a:srgbClr val="000000"/>
            </a:outerShdw>
          </a:effectLst>
        </p:spPr>
      </p:pic>
      <p:sp>
        <p:nvSpPr>
          <p:cNvPr id="8"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CSS Profile</a:t>
            </a:r>
          </a:p>
        </p:txBody>
      </p:sp>
    </p:spTree>
    <p:extLst>
      <p:ext uri="{BB962C8B-B14F-4D97-AF65-F5344CB8AC3E}">
        <p14:creationId xmlns:p14="http://schemas.microsoft.com/office/powerpoint/2010/main" val="22972783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73" name="Rectangle 5"/>
          <p:cNvSpPr txBox="1">
            <a:spLocks noGrp="1"/>
          </p:cNvSpPr>
          <p:nvPr>
            <p:ph type="body" idx="4294967295"/>
          </p:nvPr>
        </p:nvSpPr>
        <p:spPr>
          <a:xfrm>
            <a:off x="4027128" y="940777"/>
            <a:ext cx="7249886" cy="5045460"/>
          </a:xfrm>
          <a:prstGeom prst="rect">
            <a:avLst/>
          </a:prstGeom>
        </p:spPr>
        <p:txBody>
          <a:bodyPr lIns="44450" tIns="44450" rIns="44450" bIns="44450" anchor="ctr">
            <a:normAutofit/>
          </a:bodyPr>
          <a:lstStyle/>
          <a:p>
            <a:pPr marL="280988" indent="-280988">
              <a:spcBef>
                <a:spcPts val="500"/>
              </a:spcBef>
              <a:defRPr sz="2100"/>
            </a:pPr>
            <a:r>
              <a:rPr lang="en-US" dirty="0">
                <a:solidFill>
                  <a:schemeClr val="tx1">
                    <a:lumMod val="65000"/>
                    <a:lumOff val="35000"/>
                  </a:schemeClr>
                </a:solidFill>
              </a:rPr>
              <a:t>The </a:t>
            </a:r>
            <a:r>
              <a:rPr dirty="0">
                <a:solidFill>
                  <a:schemeClr val="tx1">
                    <a:lumMod val="65000"/>
                    <a:lumOff val="35000"/>
                  </a:schemeClr>
                </a:solidFill>
              </a:rPr>
              <a:t>202</a:t>
            </a:r>
            <a:r>
              <a:rPr lang="en-US" dirty="0">
                <a:solidFill>
                  <a:schemeClr val="tx1">
                    <a:lumMod val="65000"/>
                    <a:lumOff val="35000"/>
                  </a:schemeClr>
                </a:solidFill>
              </a:rPr>
              <a:t>6</a:t>
            </a:r>
            <a:r>
              <a:rPr dirty="0">
                <a:solidFill>
                  <a:schemeClr val="tx1">
                    <a:lumMod val="65000"/>
                    <a:lumOff val="35000"/>
                  </a:schemeClr>
                </a:solidFill>
              </a:rPr>
              <a:t>-202</a:t>
            </a:r>
            <a:r>
              <a:rPr lang="en-US" dirty="0">
                <a:solidFill>
                  <a:schemeClr val="tx1">
                    <a:lumMod val="65000"/>
                    <a:lumOff val="35000"/>
                  </a:schemeClr>
                </a:solidFill>
              </a:rPr>
              <a:t>7 </a:t>
            </a:r>
            <a:r>
              <a:rPr dirty="0">
                <a:solidFill>
                  <a:schemeClr val="tx1">
                    <a:lumMod val="65000"/>
                    <a:lumOff val="35000"/>
                  </a:schemeClr>
                </a:solidFill>
              </a:rPr>
              <a:t>FAFSA is available</a:t>
            </a:r>
            <a:r>
              <a:rPr lang="en-US" dirty="0">
                <a:solidFill>
                  <a:schemeClr val="tx1">
                    <a:lumMod val="65000"/>
                    <a:lumOff val="35000"/>
                  </a:schemeClr>
                </a:solidFill>
              </a:rPr>
              <a:t> by</a:t>
            </a:r>
            <a:r>
              <a:rPr dirty="0">
                <a:solidFill>
                  <a:schemeClr val="tx1">
                    <a:lumMod val="65000"/>
                    <a:lumOff val="35000"/>
                  </a:schemeClr>
                </a:solidFill>
              </a:rPr>
              <a:t> </a:t>
            </a:r>
            <a:r>
              <a:rPr lang="en-US" dirty="0">
                <a:solidFill>
                  <a:schemeClr val="tx1">
                    <a:lumMod val="65000"/>
                    <a:lumOff val="35000"/>
                  </a:schemeClr>
                </a:solidFill>
              </a:rPr>
              <a:t>October 1, 2025</a:t>
            </a:r>
            <a:endParaRPr dirty="0">
              <a:solidFill>
                <a:schemeClr val="tx1">
                  <a:lumMod val="65000"/>
                  <a:lumOff val="35000"/>
                </a:schemeClr>
              </a:solidFill>
            </a:endParaRPr>
          </a:p>
          <a:p>
            <a:pPr marL="280988" indent="-280988">
              <a:spcBef>
                <a:spcPts val="500"/>
              </a:spcBef>
              <a:defRPr sz="2100"/>
            </a:pPr>
            <a:r>
              <a:rPr dirty="0">
                <a:solidFill>
                  <a:schemeClr val="tx1">
                    <a:lumMod val="65000"/>
                    <a:lumOff val="35000"/>
                  </a:schemeClr>
                </a:solidFill>
              </a:rPr>
              <a:t>Collects family’s personal and financial information used to calculate the student’s Student Aid Index (SAI)</a:t>
            </a:r>
            <a:r>
              <a:rPr lang="en-US" dirty="0">
                <a:solidFill>
                  <a:schemeClr val="tx1">
                    <a:lumMod val="65000"/>
                    <a:lumOff val="35000"/>
                  </a:schemeClr>
                </a:solidFill>
              </a:rPr>
              <a:t>. The SAI determines eligibility for federal student aid</a:t>
            </a:r>
            <a:endParaRPr dirty="0">
              <a:solidFill>
                <a:schemeClr val="tx1">
                  <a:lumMod val="65000"/>
                  <a:lumOff val="35000"/>
                </a:schemeClr>
              </a:solidFill>
            </a:endParaRPr>
          </a:p>
          <a:p>
            <a:pPr marL="280988" indent="-280988">
              <a:spcBef>
                <a:spcPts val="1600"/>
              </a:spcBef>
              <a:defRPr sz="2100"/>
            </a:pPr>
            <a:r>
              <a:rPr dirty="0">
                <a:solidFill>
                  <a:schemeClr val="tx1">
                    <a:lumMod val="65000"/>
                    <a:lumOff val="35000"/>
                  </a:schemeClr>
                </a:solidFill>
              </a:rPr>
              <a:t>File the FAFSA electronically via FAFSA on the Web at </a:t>
            </a:r>
            <a:r>
              <a:rPr u="sng" dirty="0">
                <a:solidFill>
                  <a:schemeClr val="tx1">
                    <a:lumMod val="65000"/>
                    <a:lumOff val="35000"/>
                  </a:schemeClr>
                </a:solidFill>
                <a:uFill>
                  <a:solidFill>
                    <a:srgbClr val="8BC814"/>
                  </a:solidFill>
                </a:uFill>
                <a:hlinkClick r:id="rId3"/>
              </a:rPr>
              <a:t>www.studentaid.gov</a:t>
            </a:r>
            <a:endParaRPr dirty="0">
              <a:solidFill>
                <a:schemeClr val="tx1">
                  <a:lumMod val="65000"/>
                  <a:lumOff val="35000"/>
                </a:schemeClr>
              </a:solidFill>
            </a:endParaRPr>
          </a:p>
          <a:p>
            <a:pPr marL="404813">
              <a:spcBef>
                <a:spcPts val="1600"/>
              </a:spcBef>
              <a:defRPr sz="2100"/>
            </a:pPr>
            <a:r>
              <a:rPr dirty="0">
                <a:solidFill>
                  <a:schemeClr val="tx1">
                    <a:lumMod val="65000"/>
                    <a:lumOff val="35000"/>
                  </a:schemeClr>
                </a:solidFill>
              </a:rPr>
              <a:t>FAFSA </a:t>
            </a:r>
            <a:r>
              <a:rPr lang="en-US" dirty="0">
                <a:solidFill>
                  <a:schemeClr val="tx1">
                    <a:lumMod val="65000"/>
                    <a:lumOff val="35000"/>
                  </a:schemeClr>
                </a:solidFill>
              </a:rPr>
              <a:t>u</a:t>
            </a:r>
            <a:r>
              <a:rPr dirty="0">
                <a:solidFill>
                  <a:schemeClr val="tx1">
                    <a:lumMod val="65000"/>
                    <a:lumOff val="35000"/>
                  </a:schemeClr>
                </a:solidFill>
              </a:rPr>
              <a:t>ses prior-prior year income information (202</a:t>
            </a:r>
            <a:r>
              <a:rPr lang="en-US" dirty="0">
                <a:solidFill>
                  <a:schemeClr val="tx1">
                    <a:lumMod val="65000"/>
                    <a:lumOff val="35000"/>
                  </a:schemeClr>
                </a:solidFill>
              </a:rPr>
              <a:t>4 for award year 2026-27</a:t>
            </a:r>
            <a:r>
              <a:rPr dirty="0">
                <a:solidFill>
                  <a:schemeClr val="tx1">
                    <a:lumMod val="65000"/>
                    <a:lumOff val="35000"/>
                  </a:schemeClr>
                </a:solidFill>
              </a:rPr>
              <a:t>) </a:t>
            </a:r>
          </a:p>
          <a:p>
            <a:pPr marL="404813">
              <a:spcBef>
                <a:spcPts val="1600"/>
              </a:spcBef>
              <a:defRPr sz="2100"/>
            </a:pPr>
            <a:r>
              <a:rPr dirty="0">
                <a:solidFill>
                  <a:schemeClr val="tx1">
                    <a:lumMod val="65000"/>
                    <a:lumOff val="35000"/>
                  </a:schemeClr>
                </a:solidFill>
              </a:rPr>
              <a:t>All contributors on the application </a:t>
            </a:r>
            <a:r>
              <a:rPr lang="en-US" dirty="0">
                <a:solidFill>
                  <a:schemeClr val="tx1">
                    <a:lumMod val="65000"/>
                    <a:lumOff val="35000"/>
                  </a:schemeClr>
                </a:solidFill>
              </a:rPr>
              <a:t>(student and parent(s)) </a:t>
            </a:r>
            <a:r>
              <a:rPr dirty="0">
                <a:solidFill>
                  <a:schemeClr val="tx1">
                    <a:lumMod val="65000"/>
                    <a:lumOff val="35000"/>
                  </a:schemeClr>
                </a:solidFill>
              </a:rPr>
              <a:t>must provide consent to the IRS to obtain Federal Tax Information (FTI) to populate income </a:t>
            </a:r>
            <a:r>
              <a:rPr lang="en-US" dirty="0">
                <a:solidFill>
                  <a:schemeClr val="tx1">
                    <a:lumMod val="65000"/>
                    <a:lumOff val="35000"/>
                  </a:schemeClr>
                </a:solidFill>
              </a:rPr>
              <a:t>and</a:t>
            </a:r>
            <a:r>
              <a:rPr dirty="0">
                <a:solidFill>
                  <a:schemeClr val="tx1">
                    <a:lumMod val="65000"/>
                    <a:lumOff val="35000"/>
                  </a:schemeClr>
                </a:solidFill>
              </a:rPr>
              <a:t> tax information with actual prior-prior year tax information    </a:t>
            </a:r>
          </a:p>
          <a:p>
            <a:pPr marL="804862" lvl="1" indent="-285750">
              <a:spcBef>
                <a:spcPts val="900"/>
              </a:spcBef>
              <a:defRPr sz="1200"/>
            </a:pPr>
            <a:r>
              <a:rPr dirty="0">
                <a:solidFill>
                  <a:schemeClr val="tx1">
                    <a:lumMod val="65000"/>
                    <a:lumOff val="35000"/>
                  </a:schemeClr>
                </a:solidFill>
              </a:rPr>
              <a:t>All prior-prior year tax information (202</a:t>
            </a:r>
            <a:r>
              <a:rPr lang="en-US" dirty="0">
                <a:solidFill>
                  <a:schemeClr val="tx1">
                    <a:lumMod val="65000"/>
                    <a:lumOff val="35000"/>
                  </a:schemeClr>
                </a:solidFill>
              </a:rPr>
              <a:t>4</a:t>
            </a:r>
            <a:r>
              <a:rPr dirty="0">
                <a:solidFill>
                  <a:schemeClr val="tx1">
                    <a:lumMod val="65000"/>
                    <a:lumOff val="35000"/>
                  </a:schemeClr>
                </a:solidFill>
              </a:rPr>
              <a:t>) is already filed, allowing immediate retrieval.</a:t>
            </a:r>
          </a:p>
        </p:txBody>
      </p:sp>
      <p:sp>
        <p:nvSpPr>
          <p:cNvPr id="274"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Free Application for Federal </a:t>
            </a:r>
            <a:br>
              <a:rPr lang="en-US" dirty="0"/>
            </a:br>
            <a:r>
              <a:rPr lang="en-US" dirty="0"/>
              <a:t>Student Aid (FAFSA)</a:t>
            </a:r>
          </a:p>
        </p:txBody>
      </p:sp>
    </p:spTree>
    <p:extLst>
      <p:ext uri="{BB962C8B-B14F-4D97-AF65-F5344CB8AC3E}">
        <p14:creationId xmlns:p14="http://schemas.microsoft.com/office/powerpoint/2010/main" val="395136013"/>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Footer Placeholder 6"/>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280"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
        <p:nvSpPr>
          <p:cNvPr id="281" name="Used to provide consent to obtain Federal Tax Information and sign the FAFSA.…"/>
          <p:cNvSpPr txBox="1">
            <a:spLocks noGrp="1"/>
          </p:cNvSpPr>
          <p:nvPr>
            <p:ph type="body" idx="4294967295"/>
          </p:nvPr>
        </p:nvSpPr>
        <p:spPr>
          <a:xfrm>
            <a:off x="3762103" y="1231901"/>
            <a:ext cx="7615646" cy="4632987"/>
          </a:xfrm>
          <a:prstGeom prst="rect">
            <a:avLst/>
          </a:prstGeom>
        </p:spPr>
        <p:txBody>
          <a:bodyPr>
            <a:noAutofit/>
          </a:bodyPr>
          <a:lstStyle/>
          <a:p>
            <a:pPr marL="0" indent="0">
              <a:spcBef>
                <a:spcPts val="0"/>
              </a:spcBef>
              <a:buSzTx/>
              <a:buNone/>
              <a:defRPr sz="1800"/>
            </a:pPr>
            <a:r>
              <a:rPr dirty="0">
                <a:solidFill>
                  <a:schemeClr val="tx1">
                    <a:lumMod val="65000"/>
                    <a:lumOff val="35000"/>
                  </a:schemeClr>
                </a:solidFill>
              </a:rPr>
              <a:t>Used to provide consent to obtain Federal Tax Information and </a:t>
            </a:r>
            <a:r>
              <a:rPr lang="en-US" dirty="0">
                <a:solidFill>
                  <a:schemeClr val="tx1">
                    <a:lumMod val="65000"/>
                    <a:lumOff val="35000"/>
                  </a:schemeClr>
                </a:solidFill>
              </a:rPr>
              <a:t>digitally </a:t>
            </a:r>
            <a:r>
              <a:rPr dirty="0">
                <a:solidFill>
                  <a:schemeClr val="tx1">
                    <a:lumMod val="65000"/>
                    <a:lumOff val="35000"/>
                  </a:schemeClr>
                </a:solidFill>
              </a:rPr>
              <a:t>sign the FAFSA </a:t>
            </a:r>
          </a:p>
          <a:p>
            <a:pPr marL="0" indent="0">
              <a:spcBef>
                <a:spcPts val="0"/>
              </a:spcBef>
              <a:buSzTx/>
              <a:buNone/>
              <a:defRPr sz="1800"/>
            </a:pPr>
            <a:endParaRPr dirty="0">
              <a:solidFill>
                <a:schemeClr val="tx1">
                  <a:lumMod val="65000"/>
                  <a:lumOff val="35000"/>
                </a:schemeClr>
              </a:solidFill>
            </a:endParaRPr>
          </a:p>
          <a:p>
            <a:pPr marL="0" indent="0">
              <a:spcBef>
                <a:spcPts val="0"/>
              </a:spcBef>
              <a:buSzTx/>
              <a:buNone/>
              <a:defRPr sz="1800"/>
            </a:pPr>
            <a:r>
              <a:rPr dirty="0">
                <a:solidFill>
                  <a:schemeClr val="tx1">
                    <a:lumMod val="65000"/>
                    <a:lumOff val="35000"/>
                  </a:schemeClr>
                </a:solidFill>
              </a:rPr>
              <a:t>Student and all </a:t>
            </a:r>
            <a:r>
              <a:rPr lang="en-US" dirty="0">
                <a:solidFill>
                  <a:schemeClr val="tx1">
                    <a:lumMod val="65000"/>
                    <a:lumOff val="35000"/>
                  </a:schemeClr>
                </a:solidFill>
              </a:rPr>
              <a:t>C</a:t>
            </a:r>
            <a:r>
              <a:rPr dirty="0">
                <a:solidFill>
                  <a:schemeClr val="tx1">
                    <a:lumMod val="65000"/>
                    <a:lumOff val="35000"/>
                  </a:schemeClr>
                </a:solidFill>
              </a:rPr>
              <a:t>ontributors must create a Federal Student Aid ID </a:t>
            </a:r>
            <a:br>
              <a:rPr dirty="0">
                <a:solidFill>
                  <a:schemeClr val="tx1">
                    <a:lumMod val="65000"/>
                    <a:lumOff val="35000"/>
                  </a:schemeClr>
                </a:solidFill>
              </a:rPr>
            </a:br>
            <a:r>
              <a:rPr dirty="0">
                <a:solidFill>
                  <a:schemeClr val="tx1">
                    <a:lumMod val="65000"/>
                    <a:lumOff val="35000"/>
                  </a:schemeClr>
                </a:solidFill>
              </a:rPr>
              <a:t>(FSA ID) at </a:t>
            </a:r>
            <a:r>
              <a:rPr u="sng" dirty="0">
                <a:solidFill>
                  <a:schemeClr val="tx1">
                    <a:lumMod val="65000"/>
                    <a:lumOff val="35000"/>
                  </a:schemeClr>
                </a:solidFill>
                <a:uFill>
                  <a:solidFill>
                    <a:srgbClr val="8BC814"/>
                  </a:solidFill>
                </a:uFill>
                <a:hlinkClick r:id="rId3"/>
              </a:rPr>
              <a:t>www.studentaid.gov</a:t>
            </a:r>
            <a:r>
              <a:rPr dirty="0">
                <a:solidFill>
                  <a:schemeClr val="tx1">
                    <a:lumMod val="65000"/>
                    <a:lumOff val="35000"/>
                  </a:schemeClr>
                </a:solidFill>
              </a:rPr>
              <a:t> by clicking on “create account”</a:t>
            </a:r>
          </a:p>
          <a:p>
            <a:pPr marL="0" indent="0">
              <a:spcBef>
                <a:spcPts val="0"/>
              </a:spcBef>
              <a:buSzTx/>
              <a:buNone/>
              <a:defRPr sz="1800"/>
            </a:pPr>
            <a:endParaRPr dirty="0">
              <a:solidFill>
                <a:schemeClr val="tx1">
                  <a:lumMod val="65000"/>
                  <a:lumOff val="35000"/>
                </a:schemeClr>
              </a:solidFill>
            </a:endParaRPr>
          </a:p>
          <a:p>
            <a:pPr marL="0" indent="0">
              <a:spcBef>
                <a:spcPts val="0"/>
              </a:spcBef>
              <a:buSzTx/>
              <a:buNone/>
              <a:defRPr sz="1800"/>
            </a:pPr>
            <a:r>
              <a:rPr dirty="0">
                <a:solidFill>
                  <a:schemeClr val="tx1">
                    <a:lumMod val="65000"/>
                    <a:lumOff val="35000"/>
                  </a:schemeClr>
                </a:solidFill>
              </a:rPr>
              <a:t>Student </a:t>
            </a:r>
            <a:r>
              <a:rPr lang="en-US" dirty="0">
                <a:solidFill>
                  <a:schemeClr val="tx1">
                    <a:lumMod val="65000"/>
                    <a:lumOff val="35000"/>
                  </a:schemeClr>
                </a:solidFill>
              </a:rPr>
              <a:t>i</a:t>
            </a:r>
            <a:r>
              <a:rPr dirty="0">
                <a:solidFill>
                  <a:schemeClr val="tx1">
                    <a:lumMod val="65000"/>
                    <a:lumOff val="35000"/>
                  </a:schemeClr>
                </a:solidFill>
              </a:rPr>
              <a:t>dentifies who the </a:t>
            </a:r>
            <a:r>
              <a:rPr lang="en-US" dirty="0">
                <a:solidFill>
                  <a:schemeClr val="tx1">
                    <a:lumMod val="65000"/>
                    <a:lumOff val="35000"/>
                  </a:schemeClr>
                </a:solidFill>
              </a:rPr>
              <a:t>C</a:t>
            </a:r>
            <a:r>
              <a:rPr dirty="0">
                <a:solidFill>
                  <a:schemeClr val="tx1">
                    <a:lumMod val="65000"/>
                    <a:lumOff val="35000"/>
                  </a:schemeClr>
                </a:solidFill>
              </a:rPr>
              <a:t>ontributor(s) are and invites them</a:t>
            </a:r>
            <a:r>
              <a:rPr lang="en-US" dirty="0">
                <a:solidFill>
                  <a:schemeClr val="tx1">
                    <a:lumMod val="65000"/>
                    <a:lumOff val="35000"/>
                  </a:schemeClr>
                </a:solidFill>
              </a:rPr>
              <a:t> via email</a:t>
            </a:r>
            <a:r>
              <a:rPr dirty="0">
                <a:solidFill>
                  <a:schemeClr val="tx1">
                    <a:lumMod val="65000"/>
                    <a:lumOff val="35000"/>
                  </a:schemeClr>
                </a:solidFill>
              </a:rPr>
              <a:t> to contribute to the FAFSA</a:t>
            </a:r>
            <a:r>
              <a:rPr lang="en-US" dirty="0">
                <a:solidFill>
                  <a:schemeClr val="tx1">
                    <a:lumMod val="65000"/>
                    <a:lumOff val="35000"/>
                  </a:schemeClr>
                </a:solidFill>
              </a:rPr>
              <a:t> with an “</a:t>
            </a:r>
            <a:r>
              <a:rPr lang="en-US" b="1" dirty="0">
                <a:solidFill>
                  <a:schemeClr val="tx1">
                    <a:lumMod val="65000"/>
                    <a:lumOff val="35000"/>
                  </a:schemeClr>
                </a:solidFill>
              </a:rPr>
              <a:t>Invite Code</a:t>
            </a:r>
            <a:r>
              <a:rPr lang="en-US" dirty="0">
                <a:solidFill>
                  <a:schemeClr val="tx1">
                    <a:lumMod val="65000"/>
                    <a:lumOff val="35000"/>
                  </a:schemeClr>
                </a:solidFill>
              </a:rPr>
              <a:t>.” </a:t>
            </a:r>
            <a:r>
              <a:rPr dirty="0">
                <a:solidFill>
                  <a:schemeClr val="tx1">
                    <a:lumMod val="65000"/>
                    <a:lumOff val="35000"/>
                  </a:schemeClr>
                </a:solidFill>
              </a:rPr>
              <a:t> Each contributor must have </a:t>
            </a:r>
            <a:r>
              <a:rPr lang="en-US" dirty="0">
                <a:solidFill>
                  <a:schemeClr val="tx1">
                    <a:lumMod val="65000"/>
                    <a:lumOff val="35000"/>
                  </a:schemeClr>
                </a:solidFill>
              </a:rPr>
              <a:t>their own separate </a:t>
            </a:r>
            <a:r>
              <a:rPr dirty="0">
                <a:solidFill>
                  <a:schemeClr val="tx1">
                    <a:lumMod val="65000"/>
                    <a:lumOff val="35000"/>
                  </a:schemeClr>
                </a:solidFill>
              </a:rPr>
              <a:t>FSA ID and password</a:t>
            </a:r>
            <a:r>
              <a:rPr lang="en-US" dirty="0">
                <a:solidFill>
                  <a:schemeClr val="tx1">
                    <a:lumMod val="65000"/>
                    <a:lumOff val="35000"/>
                  </a:schemeClr>
                </a:solidFill>
              </a:rPr>
              <a:t> and will log in and provide the “</a:t>
            </a:r>
            <a:r>
              <a:rPr lang="en-US" b="1" dirty="0">
                <a:solidFill>
                  <a:schemeClr val="tx1">
                    <a:lumMod val="65000"/>
                    <a:lumOff val="35000"/>
                  </a:schemeClr>
                </a:solidFill>
              </a:rPr>
              <a:t>Invite Code</a:t>
            </a:r>
            <a:r>
              <a:rPr lang="en-US" dirty="0">
                <a:solidFill>
                  <a:schemeClr val="tx1">
                    <a:lumMod val="65000"/>
                    <a:lumOff val="35000"/>
                  </a:schemeClr>
                </a:solidFill>
              </a:rPr>
              <a:t>’ to begin.</a:t>
            </a:r>
            <a:endParaRPr dirty="0">
              <a:solidFill>
                <a:schemeClr val="tx1">
                  <a:lumMod val="65000"/>
                  <a:lumOff val="35000"/>
                </a:schemeClr>
              </a:solidFill>
            </a:endParaRPr>
          </a:p>
          <a:p>
            <a:pPr marL="0" indent="0">
              <a:spcBef>
                <a:spcPts val="0"/>
              </a:spcBef>
              <a:buSzTx/>
              <a:buNone/>
              <a:defRPr sz="1800"/>
            </a:pPr>
            <a:endParaRPr dirty="0">
              <a:solidFill>
                <a:schemeClr val="tx1">
                  <a:lumMod val="65000"/>
                  <a:lumOff val="35000"/>
                </a:schemeClr>
              </a:solidFill>
            </a:endParaRPr>
          </a:p>
          <a:p>
            <a:pPr marL="0" indent="0">
              <a:spcBef>
                <a:spcPts val="0"/>
              </a:spcBef>
              <a:buSzTx/>
              <a:buNone/>
              <a:defRPr sz="1800"/>
            </a:pPr>
            <a:r>
              <a:rPr lang="en-US" dirty="0">
                <a:solidFill>
                  <a:schemeClr val="tx1">
                    <a:lumMod val="65000"/>
                    <a:lumOff val="35000"/>
                  </a:schemeClr>
                </a:solidFill>
              </a:rPr>
              <a:t>C</a:t>
            </a:r>
            <a:r>
              <a:rPr dirty="0">
                <a:solidFill>
                  <a:schemeClr val="tx1">
                    <a:lumMod val="65000"/>
                    <a:lumOff val="35000"/>
                  </a:schemeClr>
                </a:solidFill>
              </a:rPr>
              <a:t>ontributors </a:t>
            </a:r>
            <a:r>
              <a:rPr lang="en-US" dirty="0">
                <a:solidFill>
                  <a:schemeClr val="tx1">
                    <a:lumMod val="65000"/>
                    <a:lumOff val="35000"/>
                  </a:schemeClr>
                </a:solidFill>
              </a:rPr>
              <a:t>i</a:t>
            </a:r>
            <a:r>
              <a:rPr dirty="0">
                <a:solidFill>
                  <a:schemeClr val="tx1">
                    <a:lumMod val="65000"/>
                    <a:lumOff val="35000"/>
                  </a:schemeClr>
                </a:solidFill>
              </a:rPr>
              <a:t>nclude: </a:t>
            </a:r>
            <a:r>
              <a:rPr u="sng" dirty="0">
                <a:solidFill>
                  <a:schemeClr val="tx1">
                    <a:lumMod val="65000"/>
                    <a:lumOff val="35000"/>
                  </a:schemeClr>
                </a:solidFill>
              </a:rPr>
              <a:t>Biological Parent, Stepparent, and Adoptive Parent</a:t>
            </a:r>
            <a:endParaRPr lang="en-US" u="sng" dirty="0">
              <a:solidFill>
                <a:schemeClr val="tx1">
                  <a:lumMod val="65000"/>
                  <a:lumOff val="35000"/>
                </a:schemeClr>
              </a:solidFill>
            </a:endParaRPr>
          </a:p>
          <a:p>
            <a:pPr marL="0" indent="0">
              <a:spcBef>
                <a:spcPts val="0"/>
              </a:spcBef>
              <a:buSzTx/>
              <a:buNone/>
              <a:defRPr sz="1800"/>
            </a:pPr>
            <a:endParaRPr b="1" dirty="0">
              <a:solidFill>
                <a:schemeClr val="tx1">
                  <a:lumMod val="65000"/>
                  <a:lumOff val="35000"/>
                </a:schemeClr>
              </a:solidFill>
            </a:endParaRPr>
          </a:p>
          <a:p>
            <a:pPr marL="0" indent="0" algn="ctr">
              <a:spcBef>
                <a:spcPts val="0"/>
              </a:spcBef>
              <a:buSzTx/>
              <a:buNone/>
              <a:defRPr sz="1800"/>
            </a:pPr>
            <a:r>
              <a:rPr lang="en-US" b="1" dirty="0">
                <a:solidFill>
                  <a:schemeClr val="tx1">
                    <a:lumMod val="65000"/>
                    <a:lumOff val="35000"/>
                  </a:schemeClr>
                </a:solidFill>
              </a:rPr>
              <a:t>Who Needs an FSA ID?</a:t>
            </a:r>
            <a:endParaRPr b="1" dirty="0">
              <a:solidFill>
                <a:schemeClr val="tx1">
                  <a:lumMod val="65000"/>
                  <a:lumOff val="35000"/>
                </a:schemeClr>
              </a:solidFill>
            </a:endParaRPr>
          </a:p>
          <a:p>
            <a:pPr marL="457200" lvl="2">
              <a:lnSpc>
                <a:spcPct val="120000"/>
              </a:lnSpc>
              <a:spcBef>
                <a:spcPts val="0"/>
              </a:spcBef>
              <a:defRPr sz="1800"/>
            </a:pPr>
            <a:r>
              <a:rPr lang="en-US" dirty="0">
                <a:solidFill>
                  <a:schemeClr val="tx1">
                    <a:lumMod val="65000"/>
                    <a:lumOff val="35000"/>
                  </a:schemeClr>
                </a:solidFill>
              </a:rPr>
              <a:t>If there are two parents who </a:t>
            </a:r>
            <a:r>
              <a:rPr dirty="0">
                <a:solidFill>
                  <a:schemeClr val="tx1">
                    <a:lumMod val="65000"/>
                    <a:lumOff val="35000"/>
                  </a:schemeClr>
                </a:solidFill>
              </a:rPr>
              <a:t>filed </a:t>
            </a:r>
            <a:r>
              <a:rPr lang="en-US" dirty="0">
                <a:solidFill>
                  <a:schemeClr val="tx1">
                    <a:lumMod val="65000"/>
                    <a:lumOff val="35000"/>
                  </a:schemeClr>
                </a:solidFill>
              </a:rPr>
              <a:t>taxes </a:t>
            </a:r>
            <a:r>
              <a:rPr dirty="0">
                <a:solidFill>
                  <a:schemeClr val="tx1">
                    <a:lumMod val="65000"/>
                    <a:lumOff val="35000"/>
                  </a:schemeClr>
                </a:solidFill>
              </a:rPr>
              <a:t>jointly</a:t>
            </a:r>
            <a:r>
              <a:rPr lang="en-US" dirty="0">
                <a:solidFill>
                  <a:schemeClr val="tx1">
                    <a:lumMod val="65000"/>
                    <a:lumOff val="35000"/>
                  </a:schemeClr>
                </a:solidFill>
              </a:rPr>
              <a:t>, only one parent </a:t>
            </a:r>
            <a:endParaRPr dirty="0">
              <a:solidFill>
                <a:schemeClr val="tx1">
                  <a:lumMod val="65000"/>
                  <a:lumOff val="35000"/>
                </a:schemeClr>
              </a:solidFill>
            </a:endParaRPr>
          </a:p>
          <a:p>
            <a:pPr marL="457200" lvl="2">
              <a:lnSpc>
                <a:spcPct val="120000"/>
              </a:lnSpc>
              <a:spcBef>
                <a:spcPts val="0"/>
              </a:spcBef>
              <a:defRPr sz="1800"/>
            </a:pPr>
            <a:r>
              <a:rPr lang="en-US" dirty="0">
                <a:solidFill>
                  <a:schemeClr val="tx1">
                    <a:lumMod val="65000"/>
                    <a:lumOff val="35000"/>
                  </a:schemeClr>
                </a:solidFill>
              </a:rPr>
              <a:t>If the parents are divorced/separated, the p</a:t>
            </a:r>
            <a:r>
              <a:rPr dirty="0">
                <a:solidFill>
                  <a:schemeClr val="tx1">
                    <a:lumMod val="65000"/>
                    <a:lumOff val="35000"/>
                  </a:schemeClr>
                </a:solidFill>
              </a:rPr>
              <a:t>arent who provided more financial support in the last 12 months</a:t>
            </a:r>
          </a:p>
          <a:p>
            <a:pPr marL="457200" lvl="2">
              <a:lnSpc>
                <a:spcPct val="120000"/>
              </a:lnSpc>
              <a:spcBef>
                <a:spcPts val="0"/>
              </a:spcBef>
              <a:defRPr sz="1800"/>
            </a:pPr>
            <a:r>
              <a:rPr dirty="0">
                <a:solidFill>
                  <a:schemeClr val="tx1">
                    <a:lumMod val="65000"/>
                    <a:lumOff val="35000"/>
                  </a:schemeClr>
                </a:solidFill>
              </a:rPr>
              <a:t>If married or unmarried/living together but did not file taxes jointly, then</a:t>
            </a:r>
            <a:r>
              <a:rPr lang="en-US" dirty="0">
                <a:solidFill>
                  <a:schemeClr val="tx1">
                    <a:lumMod val="65000"/>
                    <a:lumOff val="35000"/>
                  </a:schemeClr>
                </a:solidFill>
              </a:rPr>
              <a:t> each parent </a:t>
            </a:r>
            <a:r>
              <a:rPr dirty="0">
                <a:solidFill>
                  <a:schemeClr val="tx1">
                    <a:lumMod val="65000"/>
                    <a:lumOff val="35000"/>
                  </a:schemeClr>
                </a:solidFill>
              </a:rPr>
              <a:t>will need an FSA ID</a:t>
            </a:r>
          </a:p>
          <a:p>
            <a:pPr marL="0" indent="0">
              <a:spcBef>
                <a:spcPts val="0"/>
              </a:spcBef>
              <a:buSzTx/>
              <a:buNone/>
              <a:defRPr sz="1800"/>
            </a:pPr>
            <a:endParaRPr dirty="0">
              <a:solidFill>
                <a:schemeClr val="tx1">
                  <a:lumMod val="65000"/>
                  <a:lumOff val="35000"/>
                </a:schemeClr>
              </a:solidFill>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2026-2027 Federal Student Aid ID</a:t>
            </a:r>
          </a:p>
        </p:txBody>
      </p:sp>
    </p:spTree>
    <p:extLst>
      <p:ext uri="{BB962C8B-B14F-4D97-AF65-F5344CB8AC3E}">
        <p14:creationId xmlns:p14="http://schemas.microsoft.com/office/powerpoint/2010/main" val="2491940785"/>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Footer Placeholder 6"/>
          <p:cNvSpPr txBox="1"/>
          <p:nvPr/>
        </p:nvSpPr>
        <p:spPr>
          <a:xfrm>
            <a:off x="3081079" y="6261486"/>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87"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
        <p:nvSpPr>
          <p:cNvPr id="288" name="Information Contributors with an ITIN number must use the ITIN number to create their FSA ID and will have to verify identity.…"/>
          <p:cNvSpPr txBox="1">
            <a:spLocks noGrp="1"/>
          </p:cNvSpPr>
          <p:nvPr>
            <p:ph type="body" idx="4294967295"/>
          </p:nvPr>
        </p:nvSpPr>
        <p:spPr>
          <a:xfrm>
            <a:off x="3992712" y="1123837"/>
            <a:ext cx="7106194" cy="4459595"/>
          </a:xfrm>
          <a:prstGeom prst="rect">
            <a:avLst/>
          </a:prstGeom>
        </p:spPr>
        <p:txBody>
          <a:bodyPr>
            <a:normAutofit fontScale="85000" lnSpcReduction="10000"/>
          </a:bodyPr>
          <a:lstStyle/>
          <a:p>
            <a:pPr marL="0" indent="0">
              <a:lnSpc>
                <a:spcPct val="120000"/>
              </a:lnSpc>
              <a:spcBef>
                <a:spcPts val="0"/>
              </a:spcBef>
              <a:buNone/>
              <a:defRPr sz="1800"/>
            </a:pPr>
            <a:endParaRPr lang="en-US" dirty="0"/>
          </a:p>
          <a:p>
            <a:pPr marL="180473" indent="-180473">
              <a:lnSpc>
                <a:spcPct val="120000"/>
              </a:lnSpc>
              <a:spcBef>
                <a:spcPts val="0"/>
              </a:spcBef>
              <a:defRPr sz="1800"/>
            </a:pPr>
            <a:r>
              <a:rPr lang="en-US" sz="2200" dirty="0">
                <a:solidFill>
                  <a:schemeClr val="tx1">
                    <a:lumMod val="65000"/>
                    <a:lumOff val="35000"/>
                  </a:schemeClr>
                </a:solidFill>
              </a:rPr>
              <a:t>Contributors who do not have an SSN will register with their name, date of birth, permanent address, email address and will have to verify identity through a knowledge-based verification process</a:t>
            </a:r>
          </a:p>
          <a:p>
            <a:pPr marL="180473" indent="-180473">
              <a:lnSpc>
                <a:spcPct val="120000"/>
              </a:lnSpc>
              <a:spcBef>
                <a:spcPts val="0"/>
              </a:spcBef>
              <a:defRPr sz="1800"/>
            </a:pPr>
            <a:endParaRPr lang="en-US" sz="2200" dirty="0">
              <a:solidFill>
                <a:schemeClr val="tx1">
                  <a:lumMod val="65000"/>
                  <a:lumOff val="35000"/>
                </a:schemeClr>
              </a:solidFill>
            </a:endParaRPr>
          </a:p>
          <a:p>
            <a:pPr marL="180473" indent="-180473">
              <a:lnSpc>
                <a:spcPct val="120000"/>
              </a:lnSpc>
              <a:spcBef>
                <a:spcPts val="0"/>
              </a:spcBef>
              <a:defRPr sz="1800"/>
            </a:pPr>
            <a:r>
              <a:rPr lang="en-US" sz="2200" dirty="0">
                <a:solidFill>
                  <a:schemeClr val="tx1">
                    <a:lumMod val="65000"/>
                    <a:lumOff val="35000"/>
                  </a:schemeClr>
                </a:solidFill>
              </a:rPr>
              <a:t>All contributors must be verified by individual email when creating the FSA ID</a:t>
            </a:r>
          </a:p>
          <a:p>
            <a:pPr marL="200526" indent="-200526">
              <a:lnSpc>
                <a:spcPct val="120000"/>
              </a:lnSpc>
              <a:spcBef>
                <a:spcPts val="0"/>
              </a:spcBef>
              <a:defRPr sz="1800"/>
            </a:pPr>
            <a:endParaRPr lang="en-US" sz="2200" dirty="0">
              <a:solidFill>
                <a:schemeClr val="tx1">
                  <a:lumMod val="65000"/>
                  <a:lumOff val="35000"/>
                </a:schemeClr>
              </a:solidFill>
            </a:endParaRPr>
          </a:p>
          <a:p>
            <a:pPr marL="180473" indent="-180473">
              <a:lnSpc>
                <a:spcPct val="120000"/>
              </a:lnSpc>
              <a:spcBef>
                <a:spcPts val="0"/>
              </a:spcBef>
              <a:defRPr sz="1800"/>
            </a:pPr>
            <a:r>
              <a:rPr lang="en-US" sz="2200" dirty="0">
                <a:solidFill>
                  <a:schemeClr val="tx1">
                    <a:lumMod val="65000"/>
                    <a:lumOff val="35000"/>
                  </a:schemeClr>
                </a:solidFill>
              </a:rPr>
              <a:t>Contributors who cannot verify identity will be able to complete the process of creating their FSA ID account and complete the FAFSA</a:t>
            </a:r>
          </a:p>
          <a:p>
            <a:pPr marL="0" indent="0">
              <a:lnSpc>
                <a:spcPct val="120000"/>
              </a:lnSpc>
              <a:spcBef>
                <a:spcPts val="0"/>
              </a:spcBef>
              <a:buNone/>
              <a:defRPr sz="1800"/>
            </a:pPr>
            <a:endParaRPr lang="en-US" sz="2200" dirty="0">
              <a:solidFill>
                <a:schemeClr val="tx1">
                  <a:lumMod val="65000"/>
                  <a:lumOff val="35000"/>
                </a:schemeClr>
              </a:solidFill>
            </a:endParaRPr>
          </a:p>
          <a:p>
            <a:pPr marL="180473" indent="-180473">
              <a:lnSpc>
                <a:spcPct val="120000"/>
              </a:lnSpc>
              <a:spcBef>
                <a:spcPts val="0"/>
              </a:spcBef>
              <a:defRPr sz="1800"/>
            </a:pPr>
            <a:r>
              <a:rPr lang="en-US" sz="2200" dirty="0">
                <a:solidFill>
                  <a:schemeClr val="tx1">
                    <a:lumMod val="65000"/>
                    <a:lumOff val="35000"/>
                  </a:schemeClr>
                </a:solidFill>
              </a:rPr>
              <a:t>FSA will send a case number with information to submit documentation to verify identity via email</a:t>
            </a:r>
          </a:p>
        </p:txBody>
      </p:sp>
      <p:sp>
        <p:nvSpPr>
          <p:cNvPr id="6" name="Rectangle 2"/>
          <p:cNvSpPr txBox="1">
            <a:spLocks/>
          </p:cNvSpPr>
          <p:nvPr/>
        </p:nvSpPr>
        <p:spPr>
          <a:xfrm>
            <a:off x="252919" y="1123837"/>
            <a:ext cx="3096950"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2026-2027 Federal Student Aid ID for Undocumented Contributors</a:t>
            </a:r>
            <a:br>
              <a:rPr lang="en-US" dirty="0"/>
            </a:br>
            <a:endParaRPr lang="en-US" dirty="0"/>
          </a:p>
        </p:txBody>
      </p:sp>
    </p:spTree>
    <p:extLst>
      <p:ext uri="{BB962C8B-B14F-4D97-AF65-F5344CB8AC3E}">
        <p14:creationId xmlns:p14="http://schemas.microsoft.com/office/powerpoint/2010/main" val="3226832704"/>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Footer Placeholder 1"/>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299" name="Rectangle 6"/>
          <p:cNvSpPr/>
          <p:nvPr/>
        </p:nvSpPr>
        <p:spPr>
          <a:xfrm>
            <a:off x="6460066" y="3439583"/>
            <a:ext cx="283634" cy="6561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00" name="Rectangle 7"/>
          <p:cNvSpPr/>
          <p:nvPr/>
        </p:nvSpPr>
        <p:spPr>
          <a:xfrm>
            <a:off x="3761750" y="4038567"/>
            <a:ext cx="249768" cy="8043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01" name="Rectangle 11"/>
          <p:cNvSpPr/>
          <p:nvPr/>
        </p:nvSpPr>
        <p:spPr>
          <a:xfrm>
            <a:off x="7177641" y="3630613"/>
            <a:ext cx="291907" cy="125937"/>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2"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
        <p:nvSpPr>
          <p:cNvPr id="303" name="Rectangle 17"/>
          <p:cNvSpPr/>
          <p:nvPr/>
        </p:nvSpPr>
        <p:spPr>
          <a:xfrm>
            <a:off x="6157796" y="4711854"/>
            <a:ext cx="291907" cy="125937"/>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4" name="Rectangle 18"/>
          <p:cNvSpPr/>
          <p:nvPr/>
        </p:nvSpPr>
        <p:spPr>
          <a:xfrm>
            <a:off x="3750079" y="4369676"/>
            <a:ext cx="273112" cy="147753"/>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5" name="Rectangle 2"/>
          <p:cNvSpPr/>
          <p:nvPr/>
        </p:nvSpPr>
        <p:spPr>
          <a:xfrm>
            <a:off x="7306207" y="3896945"/>
            <a:ext cx="241222" cy="222056"/>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6" name="TextBox 4"/>
          <p:cNvSpPr txBox="1"/>
          <p:nvPr/>
        </p:nvSpPr>
        <p:spPr>
          <a:xfrm>
            <a:off x="7265736" y="3865422"/>
            <a:ext cx="369519" cy="215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b="1">
                <a:solidFill>
                  <a:srgbClr val="808080"/>
                </a:solidFill>
              </a:defRPr>
            </a:lvl1pPr>
          </a:lstStyle>
          <a:p>
            <a:r>
              <a:t>2022</a:t>
            </a:r>
          </a:p>
        </p:txBody>
      </p:sp>
      <p:pic>
        <p:nvPicPr>
          <p:cNvPr id="309" name="Picture 9" descr="Picture 9"/>
          <p:cNvPicPr>
            <a:picLocks noChangeAspect="1"/>
          </p:cNvPicPr>
          <p:nvPr/>
        </p:nvPicPr>
        <p:blipFill>
          <a:blip r:embed="rId3"/>
          <a:stretch>
            <a:fillRect/>
          </a:stretch>
        </p:blipFill>
        <p:spPr>
          <a:xfrm>
            <a:off x="3936744" y="2432019"/>
            <a:ext cx="7065607" cy="3373964"/>
          </a:xfrm>
          <a:prstGeom prst="rect">
            <a:avLst/>
          </a:prstGeom>
          <a:ln>
            <a:solidFill>
              <a:srgbClr val="000000"/>
            </a:solidFill>
          </a:ln>
          <a:effectLst>
            <a:outerShdw blurRad="190500" dist="12700" dir="5400000" rotWithShape="0">
              <a:srgbClr val="000000"/>
            </a:outerShdw>
          </a:effectLst>
        </p:spPr>
      </p:pic>
      <p:sp>
        <p:nvSpPr>
          <p:cNvPr id="310" name="Information Contributors will be instructed to provide Federal Tax   Information from their 2022 tax return to be used to determine…"/>
          <p:cNvSpPr txBox="1">
            <a:spLocks noGrp="1"/>
          </p:cNvSpPr>
          <p:nvPr>
            <p:ph type="body" sz="quarter" idx="4294967295"/>
          </p:nvPr>
        </p:nvSpPr>
        <p:spPr>
          <a:xfrm>
            <a:off x="3725633" y="536096"/>
            <a:ext cx="7402370" cy="1671635"/>
          </a:xfrm>
          <a:prstGeom prst="rect">
            <a:avLst/>
          </a:prstGeom>
        </p:spPr>
        <p:txBody>
          <a:bodyPr>
            <a:noAutofit/>
          </a:bodyPr>
          <a:lstStyle/>
          <a:p>
            <a:pPr marL="0" indent="0">
              <a:lnSpc>
                <a:spcPct val="120000"/>
              </a:lnSpc>
              <a:spcBef>
                <a:spcPts val="0"/>
              </a:spcBef>
              <a:buSzTx/>
              <a:buNone/>
              <a:defRPr sz="2000"/>
            </a:pPr>
            <a:r>
              <a:rPr dirty="0">
                <a:solidFill>
                  <a:schemeClr val="tx1">
                    <a:lumMod val="65000"/>
                    <a:lumOff val="35000"/>
                  </a:schemeClr>
                </a:solidFill>
              </a:rPr>
              <a:t>Contributors will be instructed to provide Federal Tax  </a:t>
            </a:r>
            <a:br>
              <a:rPr dirty="0">
                <a:solidFill>
                  <a:schemeClr val="tx1">
                    <a:lumMod val="65000"/>
                    <a:lumOff val="35000"/>
                  </a:schemeClr>
                </a:solidFill>
              </a:rPr>
            </a:br>
            <a:r>
              <a:rPr dirty="0">
                <a:solidFill>
                  <a:schemeClr val="tx1">
                    <a:lumMod val="65000"/>
                    <a:lumOff val="35000"/>
                  </a:schemeClr>
                </a:solidFill>
              </a:rPr>
              <a:t>Information from their 202</a:t>
            </a:r>
            <a:r>
              <a:rPr lang="en-US" dirty="0">
                <a:solidFill>
                  <a:schemeClr val="tx1">
                    <a:lumMod val="65000"/>
                    <a:lumOff val="35000"/>
                  </a:schemeClr>
                </a:solidFill>
              </a:rPr>
              <a:t>4</a:t>
            </a:r>
            <a:r>
              <a:rPr dirty="0">
                <a:solidFill>
                  <a:schemeClr val="tx1">
                    <a:lumMod val="65000"/>
                    <a:lumOff val="35000"/>
                  </a:schemeClr>
                </a:solidFill>
              </a:rPr>
              <a:t> tax return to be used to determine</a:t>
            </a:r>
          </a:p>
          <a:p>
            <a:pPr marL="0" indent="0">
              <a:lnSpc>
                <a:spcPct val="120000"/>
              </a:lnSpc>
              <a:spcBef>
                <a:spcPts val="0"/>
              </a:spcBef>
              <a:buSzTx/>
              <a:buNone/>
              <a:defRPr sz="2000"/>
            </a:pPr>
            <a:r>
              <a:rPr dirty="0">
                <a:solidFill>
                  <a:schemeClr val="tx1">
                    <a:lumMod val="65000"/>
                    <a:lumOff val="35000"/>
                  </a:schemeClr>
                </a:solidFill>
              </a:rPr>
              <a:t>the student</a:t>
            </a:r>
            <a:r>
              <a:rPr lang="en-US" dirty="0">
                <a:solidFill>
                  <a:schemeClr val="tx1">
                    <a:lumMod val="65000"/>
                    <a:lumOff val="35000"/>
                  </a:schemeClr>
                </a:solidFill>
              </a:rPr>
              <a:t>'</a:t>
            </a:r>
            <a:r>
              <a:rPr dirty="0">
                <a:solidFill>
                  <a:schemeClr val="tx1">
                    <a:lumMod val="65000"/>
                    <a:lumOff val="35000"/>
                  </a:schemeClr>
                </a:solidFill>
              </a:rPr>
              <a:t>s eligibility for federal student aid</a:t>
            </a:r>
            <a:r>
              <a:rPr lang="en-US" dirty="0">
                <a:solidFill>
                  <a:schemeClr val="tx1">
                    <a:lumMod val="65000"/>
                    <a:lumOff val="35000"/>
                  </a:schemeClr>
                </a:solidFill>
              </a:rPr>
              <a:t> for Award Year 2026-27</a:t>
            </a:r>
            <a:endParaRPr dirty="0">
              <a:solidFill>
                <a:schemeClr val="tx1">
                  <a:lumMod val="65000"/>
                  <a:lumOff val="35000"/>
                </a:schemeClr>
              </a:solidFill>
            </a:endParaRPr>
          </a:p>
        </p:txBody>
      </p:sp>
      <p:sp>
        <p:nvSpPr>
          <p:cNvPr id="2" name="Rectangle 1"/>
          <p:cNvSpPr/>
          <p:nvPr/>
        </p:nvSpPr>
        <p:spPr>
          <a:xfrm>
            <a:off x="4427551" y="4624212"/>
            <a:ext cx="2617403" cy="457200"/>
          </a:xfrm>
          <a:prstGeom prst="rect">
            <a:avLst/>
          </a:prstGeom>
          <a:solidFill>
            <a:srgbClr val="F4FDF1"/>
          </a:solidFill>
          <a:ln w="25400" cap="flat">
            <a:solidFill>
              <a:srgbClr val="F4FDF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sz="2400">
              <a:latin typeface="+mn-lt"/>
              <a:ea typeface="+mn-ea"/>
              <a:cs typeface="+mn-cs"/>
              <a:sym typeface="Arial"/>
            </a:endParaRPr>
          </a:p>
        </p:txBody>
      </p:sp>
      <p:sp>
        <p:nvSpPr>
          <p:cNvPr id="16" name="TextBox 15"/>
          <p:cNvSpPr txBox="1"/>
          <p:nvPr/>
        </p:nvSpPr>
        <p:spPr>
          <a:xfrm>
            <a:off x="4401175" y="4630043"/>
            <a:ext cx="2713241"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050" dirty="0">
                <a:solidFill>
                  <a:schemeClr val="tx1">
                    <a:lumMod val="65000"/>
                    <a:lumOff val="35000"/>
                  </a:schemeClr>
                </a:solidFill>
                <a:latin typeface="Arial" panose="020B0604020202020204" pitchFamily="34" charset="0"/>
                <a:cs typeface="Arial" panose="020B0604020202020204" pitchFamily="34" charset="0"/>
                <a:sym typeface="Arial"/>
              </a:rPr>
              <a:t>Get your 2024 tax return information for the </a:t>
            </a:r>
          </a:p>
          <a:p>
            <a:r>
              <a:rPr lang="en-US" sz="1050" dirty="0">
                <a:solidFill>
                  <a:schemeClr val="tx1">
                    <a:lumMod val="65000"/>
                    <a:lumOff val="35000"/>
                  </a:schemeClr>
                </a:solidFill>
                <a:latin typeface="Arial" panose="020B0604020202020204" pitchFamily="34" charset="0"/>
                <a:cs typeface="Arial" panose="020B0604020202020204" pitchFamily="34" charset="0"/>
              </a:rPr>
              <a:t>2026-27 form</a:t>
            </a:r>
            <a:r>
              <a:rPr lang="en-US" sz="1050" dirty="0">
                <a:solidFill>
                  <a:schemeClr val="tx1">
                    <a:lumMod val="75000"/>
                    <a:lumOff val="25000"/>
                  </a:schemeClr>
                </a:solidFill>
                <a:latin typeface="Arial" panose="020B0604020202020204" pitchFamily="34" charset="0"/>
                <a:cs typeface="Arial" panose="020B0604020202020204" pitchFamily="34" charset="0"/>
              </a:rPr>
              <a:t>.</a:t>
            </a:r>
            <a:endParaRPr lang="en-US" sz="1050" dirty="0">
              <a:solidFill>
                <a:schemeClr val="tx1">
                  <a:lumMod val="75000"/>
                  <a:lumOff val="25000"/>
                </a:schemeClr>
              </a:solidFill>
              <a:latin typeface="Arial" panose="020B0604020202020204" pitchFamily="34" charset="0"/>
              <a:cs typeface="Arial" panose="020B0604020202020204" pitchFamily="34" charset="0"/>
              <a:sym typeface="Arial"/>
            </a:endParaRPr>
          </a:p>
        </p:txBody>
      </p:sp>
      <p:sp>
        <p:nvSpPr>
          <p:cNvPr id="18" name="Title 3"/>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Federal Tax Information Consent</a:t>
            </a:r>
          </a:p>
        </p:txBody>
      </p:sp>
    </p:spTree>
    <p:extLst>
      <p:ext uri="{BB962C8B-B14F-4D97-AF65-F5344CB8AC3E}">
        <p14:creationId xmlns:p14="http://schemas.microsoft.com/office/powerpoint/2010/main" val="114747865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Footer Placeholder 10"/>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16" name="Rectangle 3"/>
          <p:cNvSpPr txBox="1">
            <a:spLocks noGrp="1"/>
          </p:cNvSpPr>
          <p:nvPr>
            <p:ph type="body" idx="4294967295"/>
          </p:nvPr>
        </p:nvSpPr>
        <p:spPr>
          <a:xfrm>
            <a:off x="3827416" y="1764701"/>
            <a:ext cx="7537269" cy="3856629"/>
          </a:xfrm>
          <a:prstGeom prst="rect">
            <a:avLst/>
          </a:prstGeom>
        </p:spPr>
        <p:txBody>
          <a:bodyPr>
            <a:normAutofit/>
          </a:bodyPr>
          <a:lstStyle/>
          <a:p>
            <a:pPr>
              <a:lnSpc>
                <a:spcPct val="120000"/>
              </a:lnSpc>
              <a:defRPr sz="2000"/>
            </a:pPr>
            <a:r>
              <a:rPr dirty="0">
                <a:solidFill>
                  <a:schemeClr val="tx1">
                    <a:lumMod val="65000"/>
                    <a:lumOff val="35000"/>
                  </a:schemeClr>
                </a:solidFill>
              </a:rPr>
              <a:t>The student must have a valid Social Security Number</a:t>
            </a:r>
          </a:p>
          <a:p>
            <a:pPr>
              <a:lnSpc>
                <a:spcPct val="120000"/>
              </a:lnSpc>
              <a:defRPr sz="2000"/>
            </a:pPr>
            <a:r>
              <a:rPr dirty="0">
                <a:solidFill>
                  <a:schemeClr val="tx1">
                    <a:lumMod val="65000"/>
                    <a:lumOff val="35000"/>
                  </a:schemeClr>
                </a:solidFill>
              </a:rPr>
              <a:t>Must be pursuing a degree, certificate, or other recognized</a:t>
            </a:r>
            <a:r>
              <a:rPr lang="en-US" dirty="0">
                <a:solidFill>
                  <a:schemeClr val="tx1">
                    <a:lumMod val="65000"/>
                    <a:lumOff val="35000"/>
                  </a:schemeClr>
                </a:solidFill>
              </a:rPr>
              <a:t> postsecondary</a:t>
            </a:r>
            <a:r>
              <a:rPr dirty="0">
                <a:solidFill>
                  <a:schemeClr val="tx1">
                    <a:lumMod val="65000"/>
                    <a:lumOff val="35000"/>
                  </a:schemeClr>
                </a:solidFill>
              </a:rPr>
              <a:t> credential</a:t>
            </a:r>
            <a:r>
              <a:rPr lang="en-US" dirty="0">
                <a:solidFill>
                  <a:schemeClr val="tx1">
                    <a:lumMod val="65000"/>
                    <a:lumOff val="35000"/>
                  </a:schemeClr>
                </a:solidFill>
              </a:rPr>
              <a:t> (matriculated)</a:t>
            </a:r>
            <a:endParaRPr dirty="0">
              <a:solidFill>
                <a:schemeClr val="tx1">
                  <a:lumMod val="65000"/>
                  <a:lumOff val="35000"/>
                </a:schemeClr>
              </a:solidFill>
            </a:endParaRPr>
          </a:p>
          <a:p>
            <a:pPr>
              <a:lnSpc>
                <a:spcPct val="120000"/>
              </a:lnSpc>
              <a:defRPr sz="2000"/>
            </a:pPr>
            <a:r>
              <a:rPr dirty="0">
                <a:solidFill>
                  <a:schemeClr val="tx1">
                    <a:lumMod val="65000"/>
                    <a:lumOff val="35000"/>
                  </a:schemeClr>
                </a:solidFill>
              </a:rPr>
              <a:t>Must be a U.S. citizen or eligible noncitizen</a:t>
            </a:r>
          </a:p>
          <a:p>
            <a:pPr>
              <a:lnSpc>
                <a:spcPct val="120000"/>
              </a:lnSpc>
              <a:defRPr sz="2000"/>
            </a:pPr>
            <a:r>
              <a:rPr dirty="0">
                <a:solidFill>
                  <a:schemeClr val="tx1">
                    <a:lumMod val="65000"/>
                    <a:lumOff val="35000"/>
                  </a:schemeClr>
                </a:solidFill>
              </a:rPr>
              <a:t>New Jersey students who are </a:t>
            </a:r>
            <a:r>
              <a:rPr lang="en-US" dirty="0">
                <a:solidFill>
                  <a:schemeClr val="tx1">
                    <a:lumMod val="65000"/>
                    <a:lumOff val="35000"/>
                  </a:schemeClr>
                </a:solidFill>
              </a:rPr>
              <a:t>undocumented and meet the NJ Dreamer qualifications </a:t>
            </a:r>
            <a:r>
              <a:rPr dirty="0">
                <a:solidFill>
                  <a:schemeClr val="tx1">
                    <a:lumMod val="65000"/>
                    <a:lumOff val="35000"/>
                  </a:schemeClr>
                </a:solidFill>
              </a:rPr>
              <a:t>should complete the </a:t>
            </a:r>
            <a:r>
              <a:rPr lang="en-US" dirty="0">
                <a:solidFill>
                  <a:schemeClr val="tx1">
                    <a:lumMod val="65000"/>
                    <a:lumOff val="35000"/>
                  </a:schemeClr>
                </a:solidFill>
              </a:rPr>
              <a:t>NJ Alternative</a:t>
            </a:r>
            <a:r>
              <a:rPr dirty="0">
                <a:solidFill>
                  <a:schemeClr val="tx1">
                    <a:lumMod val="65000"/>
                    <a:lumOff val="35000"/>
                  </a:schemeClr>
                </a:solidFill>
              </a:rPr>
              <a:t> </a:t>
            </a:r>
            <a:r>
              <a:rPr lang="en-US" dirty="0">
                <a:solidFill>
                  <a:schemeClr val="tx1">
                    <a:lumMod val="65000"/>
                    <a:lumOff val="35000"/>
                  </a:schemeClr>
                </a:solidFill>
              </a:rPr>
              <a:t>Financial Aid A</a:t>
            </a:r>
            <a:r>
              <a:rPr dirty="0">
                <a:solidFill>
                  <a:schemeClr val="tx1">
                    <a:lumMod val="65000"/>
                    <a:lumOff val="35000"/>
                  </a:schemeClr>
                </a:solidFill>
              </a:rPr>
              <a:t>pplication</a:t>
            </a:r>
            <a:r>
              <a:rPr lang="en-US" dirty="0">
                <a:solidFill>
                  <a:schemeClr val="tx1">
                    <a:lumMod val="65000"/>
                    <a:lumOff val="35000"/>
                  </a:schemeClr>
                </a:solidFill>
              </a:rPr>
              <a:t> for state-funded financial aid</a:t>
            </a:r>
            <a:endParaRPr dirty="0">
              <a:solidFill>
                <a:schemeClr val="tx1">
                  <a:lumMod val="65000"/>
                  <a:lumOff val="35000"/>
                </a:schemeClr>
              </a:solidFill>
            </a:endParaRPr>
          </a:p>
        </p:txBody>
      </p:sp>
      <p:sp>
        <p:nvSpPr>
          <p:cNvPr id="317"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
        <p:nvSpPr>
          <p:cNvPr id="6" name="Title 3"/>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Key Eligibility </a:t>
            </a:r>
            <a:br>
              <a:rPr lang="en-US" dirty="0"/>
            </a:br>
            <a:r>
              <a:rPr lang="en-US" dirty="0"/>
              <a:t>Requirements for FAFSA</a:t>
            </a:r>
          </a:p>
        </p:txBody>
      </p:sp>
    </p:spTree>
    <p:extLst>
      <p:ext uri="{BB962C8B-B14F-4D97-AF65-F5344CB8AC3E}">
        <p14:creationId xmlns:p14="http://schemas.microsoft.com/office/powerpoint/2010/main" val="1360928330"/>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23" name="Rectangle 5"/>
          <p:cNvSpPr txBox="1">
            <a:spLocks noGrp="1"/>
          </p:cNvSpPr>
          <p:nvPr>
            <p:ph type="body" sz="half" idx="4294967295"/>
          </p:nvPr>
        </p:nvSpPr>
        <p:spPr>
          <a:xfrm>
            <a:off x="3763978" y="1355742"/>
            <a:ext cx="8228901" cy="4693367"/>
          </a:xfrm>
          <a:prstGeom prst="rect">
            <a:avLst/>
          </a:prstGeom>
        </p:spPr>
        <p:txBody>
          <a:bodyPr lIns="44450" tIns="44450" rIns="44450" bIns="44450" numCol="2" spcCol="411444" anchor="ctr">
            <a:normAutofit/>
          </a:bodyPr>
          <a:lstStyle/>
          <a:p>
            <a:pPr marL="288035" indent="-288035" defTabSz="384047">
              <a:lnSpc>
                <a:spcPct val="120000"/>
              </a:lnSpc>
              <a:spcBef>
                <a:spcPts val="0"/>
              </a:spcBef>
              <a:defRPr sz="1512"/>
            </a:pPr>
            <a:r>
              <a:rPr b="1" dirty="0">
                <a:solidFill>
                  <a:schemeClr val="tx1">
                    <a:lumMod val="65000"/>
                    <a:lumOff val="35000"/>
                  </a:schemeClr>
                </a:solidFill>
              </a:rPr>
              <a:t>Student Contributor Section</a:t>
            </a:r>
          </a:p>
          <a:p>
            <a:pPr marL="384047" indent="-192023" defTabSz="384047">
              <a:lnSpc>
                <a:spcPct val="120000"/>
              </a:lnSpc>
              <a:spcBef>
                <a:spcPts val="0"/>
              </a:spcBef>
              <a:buChar char="✓"/>
              <a:defRPr sz="1512"/>
            </a:pPr>
            <a:r>
              <a:rPr dirty="0">
                <a:solidFill>
                  <a:schemeClr val="tx1">
                    <a:lumMod val="65000"/>
                    <a:lumOff val="35000"/>
                  </a:schemeClr>
                </a:solidFill>
              </a:rPr>
              <a:t>Full Name and address</a:t>
            </a:r>
          </a:p>
          <a:p>
            <a:pPr marL="384047" indent="-192023" defTabSz="384047">
              <a:lnSpc>
                <a:spcPct val="120000"/>
              </a:lnSpc>
              <a:spcBef>
                <a:spcPts val="0"/>
              </a:spcBef>
              <a:buChar char="✓"/>
              <a:defRPr sz="1512"/>
            </a:pPr>
            <a:r>
              <a:rPr dirty="0">
                <a:solidFill>
                  <a:schemeClr val="tx1">
                    <a:lumMod val="65000"/>
                    <a:lumOff val="35000"/>
                  </a:schemeClr>
                </a:solidFill>
              </a:rPr>
              <a:t>Social Security Number or ITIN Number </a:t>
            </a:r>
          </a:p>
          <a:p>
            <a:pPr marL="384047" indent="-192023" defTabSz="384047">
              <a:lnSpc>
                <a:spcPct val="120000"/>
              </a:lnSpc>
              <a:spcBef>
                <a:spcPts val="0"/>
              </a:spcBef>
              <a:buChar char="✓"/>
              <a:defRPr sz="1512"/>
            </a:pPr>
            <a:r>
              <a:rPr dirty="0">
                <a:solidFill>
                  <a:schemeClr val="tx1">
                    <a:lumMod val="65000"/>
                    <a:lumOff val="35000"/>
                  </a:schemeClr>
                </a:solidFill>
              </a:rPr>
              <a:t>Date of Birth</a:t>
            </a:r>
          </a:p>
          <a:p>
            <a:pPr marL="384047" indent="-192023" defTabSz="384047">
              <a:lnSpc>
                <a:spcPct val="120000"/>
              </a:lnSpc>
              <a:spcBef>
                <a:spcPts val="0"/>
              </a:spcBef>
              <a:buChar char="✓"/>
              <a:defRPr sz="1512"/>
            </a:pPr>
            <a:r>
              <a:rPr dirty="0">
                <a:solidFill>
                  <a:schemeClr val="tx1">
                    <a:lumMod val="65000"/>
                    <a:lumOff val="35000"/>
                  </a:schemeClr>
                </a:solidFill>
              </a:rPr>
              <a:t>Mobile phone number (optional)</a:t>
            </a:r>
          </a:p>
          <a:p>
            <a:pPr marL="384047" indent="-192023" defTabSz="384047">
              <a:lnSpc>
                <a:spcPct val="120000"/>
              </a:lnSpc>
              <a:spcBef>
                <a:spcPts val="0"/>
              </a:spcBef>
              <a:buChar char="✓"/>
              <a:defRPr sz="1512"/>
            </a:pPr>
            <a:r>
              <a:rPr dirty="0">
                <a:solidFill>
                  <a:schemeClr val="tx1">
                    <a:lumMod val="65000"/>
                    <a:lumOff val="35000"/>
                  </a:schemeClr>
                </a:solidFill>
              </a:rPr>
              <a:t>Email address</a:t>
            </a:r>
          </a:p>
          <a:p>
            <a:pPr marL="384047" indent="-192023" defTabSz="384047">
              <a:lnSpc>
                <a:spcPct val="120000"/>
              </a:lnSpc>
              <a:spcBef>
                <a:spcPts val="0"/>
              </a:spcBef>
              <a:buChar char="✓"/>
              <a:defRPr sz="1512"/>
            </a:pPr>
            <a:r>
              <a:rPr dirty="0">
                <a:solidFill>
                  <a:schemeClr val="tx1">
                    <a:lumMod val="65000"/>
                    <a:lumOff val="35000"/>
                  </a:schemeClr>
                </a:solidFill>
              </a:rPr>
              <a:t>College/Career plans</a:t>
            </a:r>
            <a:r>
              <a:rPr lang="en-US" dirty="0">
                <a:solidFill>
                  <a:schemeClr val="tx1">
                    <a:lumMod val="65000"/>
                    <a:lumOff val="35000"/>
                  </a:schemeClr>
                </a:solidFill>
              </a:rPr>
              <a:t> – 20 Colleges</a:t>
            </a:r>
            <a:endParaRPr dirty="0">
              <a:solidFill>
                <a:schemeClr val="tx1">
                  <a:lumMod val="65000"/>
                  <a:lumOff val="35000"/>
                </a:schemeClr>
              </a:solidFill>
            </a:endParaRPr>
          </a:p>
          <a:p>
            <a:pPr marL="240029" indent="-240029" defTabSz="384047">
              <a:lnSpc>
                <a:spcPct val="120000"/>
              </a:lnSpc>
              <a:spcBef>
                <a:spcPts val="0"/>
              </a:spcBef>
              <a:buChar char="–"/>
              <a:defRPr sz="1512"/>
            </a:pPr>
            <a:endParaRPr dirty="0">
              <a:solidFill>
                <a:schemeClr val="tx1">
                  <a:lumMod val="65000"/>
                  <a:lumOff val="35000"/>
                </a:schemeClr>
              </a:solidFill>
            </a:endParaRPr>
          </a:p>
          <a:p>
            <a:pPr marL="288035" indent="-288035" defTabSz="384047">
              <a:lnSpc>
                <a:spcPct val="120000"/>
              </a:lnSpc>
              <a:spcBef>
                <a:spcPts val="0"/>
              </a:spcBef>
              <a:defRPr sz="1512"/>
            </a:pPr>
            <a:r>
              <a:rPr dirty="0">
                <a:solidFill>
                  <a:schemeClr val="tx1">
                    <a:lumMod val="65000"/>
                    <a:lumOff val="35000"/>
                  </a:schemeClr>
                </a:solidFill>
              </a:rPr>
              <a:t>Student Consent and Assets</a:t>
            </a:r>
          </a:p>
          <a:p>
            <a:pPr marL="384047" indent="-192023" defTabSz="384047">
              <a:lnSpc>
                <a:spcPct val="120000"/>
              </a:lnSpc>
              <a:spcBef>
                <a:spcPts val="0"/>
              </a:spcBef>
              <a:buChar char="✓"/>
              <a:defRPr sz="1512"/>
            </a:pPr>
            <a:r>
              <a:rPr dirty="0">
                <a:solidFill>
                  <a:schemeClr val="tx1">
                    <a:lumMod val="65000"/>
                    <a:lumOff val="35000"/>
                  </a:schemeClr>
                </a:solidFill>
              </a:rPr>
              <a:t>FTI</a:t>
            </a:r>
            <a:r>
              <a:rPr lang="en-US" dirty="0">
                <a:solidFill>
                  <a:schemeClr val="tx1">
                    <a:lumMod val="65000"/>
                    <a:lumOff val="35000"/>
                  </a:schemeClr>
                </a:solidFill>
              </a:rPr>
              <a:t> (Federal Tax Information)</a:t>
            </a:r>
            <a:endParaRPr dirty="0">
              <a:solidFill>
                <a:schemeClr val="tx1">
                  <a:lumMod val="65000"/>
                  <a:lumOff val="35000"/>
                </a:schemeClr>
              </a:solidFill>
            </a:endParaRPr>
          </a:p>
          <a:p>
            <a:pPr marL="0" indent="126015" defTabSz="384047">
              <a:lnSpc>
                <a:spcPct val="120000"/>
              </a:lnSpc>
              <a:spcBef>
                <a:spcPts val="0"/>
              </a:spcBef>
              <a:buSzTx/>
              <a:buNone/>
              <a:defRPr sz="1512"/>
            </a:pPr>
            <a:endParaRPr dirty="0">
              <a:solidFill>
                <a:schemeClr val="tx1">
                  <a:lumMod val="65000"/>
                  <a:lumOff val="35000"/>
                </a:schemeClr>
              </a:solidFill>
            </a:endParaRPr>
          </a:p>
          <a:p>
            <a:pPr marL="288035" indent="-288035" defTabSz="384047">
              <a:lnSpc>
                <a:spcPct val="120000"/>
              </a:lnSpc>
              <a:spcBef>
                <a:spcPts val="0"/>
              </a:spcBef>
              <a:defRPr sz="1512"/>
            </a:pPr>
            <a:r>
              <a:rPr dirty="0">
                <a:solidFill>
                  <a:schemeClr val="tx1">
                    <a:lumMod val="65000"/>
                    <a:lumOff val="35000"/>
                  </a:schemeClr>
                </a:solidFill>
              </a:rPr>
              <a:t>Student Status: Personal Circumstances </a:t>
            </a:r>
          </a:p>
          <a:p>
            <a:pPr marL="384047" indent="-192023" defTabSz="384047">
              <a:lnSpc>
                <a:spcPct val="120000"/>
              </a:lnSpc>
              <a:spcBef>
                <a:spcPts val="0"/>
              </a:spcBef>
              <a:buChar char="✓"/>
              <a:defRPr sz="1512"/>
            </a:pPr>
            <a:r>
              <a:rPr dirty="0">
                <a:solidFill>
                  <a:schemeClr val="tx1">
                    <a:lumMod val="65000"/>
                    <a:lumOff val="35000"/>
                  </a:schemeClr>
                </a:solidFill>
              </a:rPr>
              <a:t>Dependent or Independent Determination</a:t>
            </a:r>
          </a:p>
          <a:p>
            <a:pPr marL="384047" indent="-192023" defTabSz="384047">
              <a:lnSpc>
                <a:spcPct val="120000"/>
              </a:lnSpc>
              <a:spcBef>
                <a:spcPts val="0"/>
              </a:spcBef>
              <a:buChar char="✓"/>
              <a:defRPr sz="1512"/>
            </a:pPr>
            <a:r>
              <a:rPr dirty="0">
                <a:solidFill>
                  <a:schemeClr val="tx1">
                    <a:lumMod val="65000"/>
                    <a:lumOff val="35000"/>
                  </a:schemeClr>
                </a:solidFill>
              </a:rPr>
              <a:t>Student Special Circumstances</a:t>
            </a:r>
          </a:p>
          <a:p>
            <a:pPr marL="384047" indent="-192023" defTabSz="384047">
              <a:lnSpc>
                <a:spcPct val="120000"/>
              </a:lnSpc>
              <a:spcBef>
                <a:spcPts val="0"/>
              </a:spcBef>
              <a:buChar char="✓"/>
              <a:defRPr sz="1512"/>
            </a:pPr>
            <a:r>
              <a:rPr dirty="0">
                <a:solidFill>
                  <a:schemeClr val="tx1">
                    <a:lumMod val="65000"/>
                    <a:lumOff val="35000"/>
                  </a:schemeClr>
                </a:solidFill>
              </a:rPr>
              <a:t>Student Unusual Circumstances</a:t>
            </a:r>
          </a:p>
          <a:p>
            <a:pPr marL="384047" indent="-192023" defTabSz="384047">
              <a:lnSpc>
                <a:spcPct val="120000"/>
              </a:lnSpc>
              <a:spcBef>
                <a:spcPts val="0"/>
              </a:spcBef>
              <a:buChar char="✓"/>
              <a:defRPr sz="1512"/>
            </a:pPr>
            <a:r>
              <a:rPr dirty="0">
                <a:solidFill>
                  <a:schemeClr val="tx1">
                    <a:lumMod val="65000"/>
                    <a:lumOff val="35000"/>
                  </a:schemeClr>
                </a:solidFill>
              </a:rPr>
              <a:t>Social Security Number</a:t>
            </a:r>
          </a:p>
          <a:p>
            <a:pPr marL="477774" indent="-285750" defTabSz="384047">
              <a:lnSpc>
                <a:spcPct val="120000"/>
              </a:lnSpc>
              <a:spcBef>
                <a:spcPts val="0"/>
              </a:spcBef>
              <a:defRPr sz="1512"/>
            </a:pPr>
            <a:r>
              <a:rPr lang="en-US" b="1" dirty="0">
                <a:solidFill>
                  <a:schemeClr val="tx1">
                    <a:lumMod val="65000"/>
                    <a:lumOff val="35000"/>
                  </a:schemeClr>
                </a:solidFill>
              </a:rPr>
              <a:t>Parent Contributor Section</a:t>
            </a:r>
          </a:p>
          <a:p>
            <a:pPr marL="384047" indent="-192023" defTabSz="384047">
              <a:lnSpc>
                <a:spcPct val="120000"/>
              </a:lnSpc>
              <a:spcBef>
                <a:spcPts val="0"/>
              </a:spcBef>
              <a:buChar char="✓"/>
              <a:defRPr sz="1512"/>
            </a:pPr>
            <a:r>
              <a:rPr dirty="0">
                <a:solidFill>
                  <a:schemeClr val="tx1">
                    <a:lumMod val="65000"/>
                    <a:lumOff val="35000"/>
                  </a:schemeClr>
                </a:solidFill>
              </a:rPr>
              <a:t>Last Name</a:t>
            </a:r>
          </a:p>
          <a:p>
            <a:pPr marL="384047" indent="-192023" defTabSz="384047">
              <a:lnSpc>
                <a:spcPct val="120000"/>
              </a:lnSpc>
              <a:spcBef>
                <a:spcPts val="0"/>
              </a:spcBef>
              <a:buChar char="✓"/>
              <a:defRPr sz="1512"/>
            </a:pPr>
            <a:r>
              <a:rPr dirty="0">
                <a:solidFill>
                  <a:schemeClr val="tx1">
                    <a:lumMod val="65000"/>
                    <a:lumOff val="35000"/>
                  </a:schemeClr>
                </a:solidFill>
              </a:rPr>
              <a:t>Date of Birth</a:t>
            </a:r>
          </a:p>
          <a:p>
            <a:pPr marL="384047" indent="-192023" defTabSz="384047">
              <a:lnSpc>
                <a:spcPct val="120000"/>
              </a:lnSpc>
              <a:spcBef>
                <a:spcPts val="0"/>
              </a:spcBef>
              <a:buChar char="✓"/>
              <a:defRPr sz="1512"/>
            </a:pPr>
            <a:r>
              <a:rPr dirty="0">
                <a:solidFill>
                  <a:schemeClr val="tx1">
                    <a:lumMod val="65000"/>
                    <a:lumOff val="35000"/>
                  </a:schemeClr>
                </a:solidFill>
              </a:rPr>
              <a:t>Email address</a:t>
            </a:r>
            <a:endParaRPr lang="en-US" dirty="0">
              <a:solidFill>
                <a:schemeClr val="tx1">
                  <a:lumMod val="65000"/>
                  <a:lumOff val="35000"/>
                </a:schemeClr>
              </a:solidFill>
            </a:endParaRPr>
          </a:p>
          <a:p>
            <a:pPr marL="384047" indent="-192023" defTabSz="384047">
              <a:lnSpc>
                <a:spcPct val="120000"/>
              </a:lnSpc>
              <a:spcBef>
                <a:spcPts val="0"/>
              </a:spcBef>
              <a:buChar char="✓"/>
              <a:defRPr sz="1512"/>
            </a:pPr>
            <a:r>
              <a:rPr lang="en-US" dirty="0">
                <a:solidFill>
                  <a:schemeClr val="tx1">
                    <a:lumMod val="65000"/>
                    <a:lumOff val="35000"/>
                  </a:schemeClr>
                </a:solidFill>
              </a:rPr>
              <a:t>Family size – FTI</a:t>
            </a:r>
          </a:p>
          <a:p>
            <a:pPr marL="384047" indent="-192023" defTabSz="384047">
              <a:lnSpc>
                <a:spcPct val="120000"/>
              </a:lnSpc>
              <a:spcBef>
                <a:spcPts val="0"/>
              </a:spcBef>
              <a:buChar char="✓"/>
              <a:defRPr sz="1512"/>
            </a:pPr>
            <a:r>
              <a:rPr lang="en-US" dirty="0">
                <a:solidFill>
                  <a:schemeClr val="tx1">
                    <a:lumMod val="65000"/>
                    <a:lumOff val="35000"/>
                  </a:schemeClr>
                </a:solidFill>
              </a:rPr>
              <a:t>Income and Assets</a:t>
            </a:r>
          </a:p>
          <a:p>
            <a:pPr marL="384047" indent="-192023" defTabSz="384047">
              <a:lnSpc>
                <a:spcPct val="120000"/>
              </a:lnSpc>
              <a:spcBef>
                <a:spcPts val="0"/>
              </a:spcBef>
              <a:buChar char="✓"/>
              <a:defRPr sz="1512"/>
            </a:pPr>
            <a:r>
              <a:rPr lang="en-US" dirty="0">
                <a:solidFill>
                  <a:schemeClr val="tx1">
                    <a:lumMod val="65000"/>
                    <a:lumOff val="35000"/>
                  </a:schemeClr>
                </a:solidFill>
              </a:rPr>
              <a:t>Federal Means-tested benefits</a:t>
            </a:r>
          </a:p>
          <a:p>
            <a:pPr marL="824918" lvl="1" indent="-192023" defTabSz="384047">
              <a:lnSpc>
                <a:spcPct val="120000"/>
              </a:lnSpc>
              <a:spcBef>
                <a:spcPts val="0"/>
              </a:spcBef>
              <a:buChar char="✓"/>
              <a:defRPr sz="1512"/>
            </a:pPr>
            <a:r>
              <a:rPr lang="en-US" dirty="0">
                <a:solidFill>
                  <a:schemeClr val="tx1">
                    <a:lumMod val="65000"/>
                    <a:lumOff val="35000"/>
                  </a:schemeClr>
                </a:solidFill>
              </a:rPr>
              <a:t>Medicaid, SSI, SNAP,</a:t>
            </a:r>
          </a:p>
          <a:p>
            <a:pPr marL="824918" lvl="1" indent="-192023" defTabSz="384047">
              <a:lnSpc>
                <a:spcPct val="120000"/>
              </a:lnSpc>
              <a:spcBef>
                <a:spcPts val="0"/>
              </a:spcBef>
              <a:buChar char="✓"/>
              <a:defRPr sz="1512"/>
            </a:pPr>
            <a:r>
              <a:rPr lang="en-US" dirty="0">
                <a:solidFill>
                  <a:schemeClr val="tx1">
                    <a:lumMod val="65000"/>
                    <a:lumOff val="35000"/>
                  </a:schemeClr>
                </a:solidFill>
              </a:rPr>
              <a:t>Free or Reduced Lunch</a:t>
            </a:r>
          </a:p>
          <a:p>
            <a:pPr marL="824918" lvl="1" indent="-192023" defTabSz="384047">
              <a:lnSpc>
                <a:spcPct val="120000"/>
              </a:lnSpc>
              <a:spcBef>
                <a:spcPts val="0"/>
              </a:spcBef>
              <a:buChar char="✓"/>
              <a:defRPr sz="1512"/>
            </a:pPr>
            <a:r>
              <a:rPr lang="en-US" dirty="0">
                <a:solidFill>
                  <a:schemeClr val="tx1">
                    <a:lumMod val="65000"/>
                    <a:lumOff val="35000"/>
                  </a:schemeClr>
                </a:solidFill>
              </a:rPr>
              <a:t>TANF, WIC, WITC QHP</a:t>
            </a:r>
          </a:p>
          <a:p>
            <a:pPr marL="824918" lvl="1" indent="-192023" defTabSz="384047">
              <a:lnSpc>
                <a:spcPct val="120000"/>
              </a:lnSpc>
              <a:spcBef>
                <a:spcPts val="0"/>
              </a:spcBef>
              <a:buChar char="✓"/>
              <a:defRPr sz="1512"/>
            </a:pPr>
            <a:endParaRPr lang="en-US" dirty="0">
              <a:solidFill>
                <a:schemeClr val="tx1">
                  <a:lumMod val="65000"/>
                  <a:lumOff val="35000"/>
                </a:schemeClr>
              </a:solidFill>
            </a:endParaRPr>
          </a:p>
          <a:p>
            <a:pPr marL="477774" indent="-285750" defTabSz="384047">
              <a:lnSpc>
                <a:spcPct val="120000"/>
              </a:lnSpc>
              <a:spcBef>
                <a:spcPts val="0"/>
              </a:spcBef>
              <a:defRPr sz="1512"/>
            </a:pPr>
            <a:r>
              <a:rPr lang="en-US" dirty="0">
                <a:solidFill>
                  <a:schemeClr val="tx1">
                    <a:lumMod val="65000"/>
                    <a:lumOff val="35000"/>
                  </a:schemeClr>
                </a:solidFill>
              </a:rPr>
              <a:t>Business and Farm will be considered as assets in the calculation of the SAI</a:t>
            </a:r>
          </a:p>
          <a:p>
            <a:pPr marL="477774" indent="-285750" defTabSz="384047">
              <a:lnSpc>
                <a:spcPct val="120000"/>
              </a:lnSpc>
              <a:spcBef>
                <a:spcPts val="0"/>
              </a:spcBef>
              <a:defRPr sz="1512"/>
            </a:pPr>
            <a:r>
              <a:rPr lang="en-US" dirty="0">
                <a:solidFill>
                  <a:schemeClr val="tx1">
                    <a:lumMod val="65000"/>
                    <a:lumOff val="35000"/>
                  </a:schemeClr>
                </a:solidFill>
              </a:rPr>
              <a:t>Child Support received is an asset </a:t>
            </a:r>
            <a:endParaRPr dirty="0">
              <a:solidFill>
                <a:schemeClr val="tx1">
                  <a:lumMod val="65000"/>
                  <a:lumOff val="35000"/>
                </a:schemeClr>
              </a:solidFill>
            </a:endParaRPr>
          </a:p>
        </p:txBody>
      </p:sp>
      <p:sp>
        <p:nvSpPr>
          <p:cNvPr id="324"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
        <p:nvSpPr>
          <p:cNvPr id="6" name="Title 3"/>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endParaRPr lang="en-US" dirty="0"/>
          </a:p>
        </p:txBody>
      </p:sp>
      <p:sp>
        <p:nvSpPr>
          <p:cNvPr id="2" name="Title 1"/>
          <p:cNvSpPr>
            <a:spLocks noGrp="1"/>
          </p:cNvSpPr>
          <p:nvPr>
            <p:ph type="title"/>
          </p:nvPr>
        </p:nvSpPr>
        <p:spPr>
          <a:xfrm>
            <a:off x="252919" y="1123837"/>
            <a:ext cx="2947482" cy="4601184"/>
          </a:xfrm>
        </p:spPr>
        <p:txBody>
          <a:bodyPr/>
          <a:lstStyle/>
          <a:p>
            <a:r>
              <a:rPr lang="en-US" dirty="0"/>
              <a:t>Key Components of the FAFSA </a:t>
            </a:r>
            <a:br>
              <a:rPr lang="en-US" dirty="0"/>
            </a:br>
            <a:endParaRPr lang="en-US" dirty="0"/>
          </a:p>
        </p:txBody>
      </p:sp>
    </p:spTree>
    <p:extLst>
      <p:ext uri="{BB962C8B-B14F-4D97-AF65-F5344CB8AC3E}">
        <p14:creationId xmlns:p14="http://schemas.microsoft.com/office/powerpoint/2010/main" val="1820213721"/>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37" name="Rectangle 9"/>
          <p:cNvSpPr txBox="1"/>
          <p:nvPr/>
        </p:nvSpPr>
        <p:spPr>
          <a:xfrm>
            <a:off x="3569087" y="3604127"/>
            <a:ext cx="7623551" cy="9387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500"/>
            </a:pPr>
            <a:endParaRPr sz="1500" dirty="0"/>
          </a:p>
          <a:p>
            <a:pPr lvl="1" algn="ctr">
              <a:defRPr sz="1500"/>
            </a:pPr>
            <a:r>
              <a:rPr sz="2000" dirty="0">
                <a:solidFill>
                  <a:schemeClr val="tx1">
                    <a:lumMod val="65000"/>
                    <a:lumOff val="35000"/>
                  </a:schemeClr>
                </a:solidFill>
              </a:rPr>
              <a:t>Please note, all notifications will be sent to the student email address listed on the FAFSA.</a:t>
            </a:r>
          </a:p>
        </p:txBody>
      </p:sp>
      <p:sp>
        <p:nvSpPr>
          <p:cNvPr id="34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
        <p:nvSpPr>
          <p:cNvPr id="8"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FAFSA Submission Summary</a:t>
            </a:r>
          </a:p>
        </p:txBody>
      </p:sp>
      <p:sp>
        <p:nvSpPr>
          <p:cNvPr id="9" name="Rectangle 8"/>
          <p:cNvSpPr/>
          <p:nvPr/>
        </p:nvSpPr>
        <p:spPr>
          <a:xfrm>
            <a:off x="2779769" y="1253531"/>
            <a:ext cx="9202188" cy="1200329"/>
          </a:xfrm>
          <a:prstGeom prst="rect">
            <a:avLst/>
          </a:prstGeom>
        </p:spPr>
        <p:txBody>
          <a:bodyPr wrap="square">
            <a:spAutoFit/>
          </a:bodyPr>
          <a:lstStyle/>
          <a:p>
            <a:pPr lvl="1" algn="ctr">
              <a:defRPr sz="1500"/>
            </a:pPr>
            <a:r>
              <a:rPr lang="en-US" sz="2400" dirty="0">
                <a:solidFill>
                  <a:schemeClr val="tx1">
                    <a:lumMod val="65000"/>
                    <a:lumOff val="35000"/>
                  </a:schemeClr>
                </a:solidFill>
              </a:rPr>
              <a:t>All Contributors will receive an individual </a:t>
            </a:r>
          </a:p>
          <a:p>
            <a:pPr lvl="1" algn="ctr">
              <a:defRPr sz="1500"/>
            </a:pPr>
            <a:r>
              <a:rPr lang="en-US" sz="2400" dirty="0">
                <a:solidFill>
                  <a:schemeClr val="tx1">
                    <a:lumMod val="65000"/>
                    <a:lumOff val="35000"/>
                  </a:schemeClr>
                </a:solidFill>
              </a:rPr>
              <a:t>FAFSA Submission Summary  </a:t>
            </a:r>
          </a:p>
          <a:p>
            <a:pPr lvl="1" algn="ctr">
              <a:defRPr sz="1500"/>
            </a:pPr>
            <a:endParaRPr lang="en-US" sz="2400" dirty="0"/>
          </a:p>
        </p:txBody>
      </p:sp>
      <p:pic>
        <p:nvPicPr>
          <p:cNvPr id="10" name="Picture 9"/>
          <p:cNvPicPr>
            <a:picLocks noChangeAspect="1"/>
          </p:cNvPicPr>
          <p:nvPr/>
        </p:nvPicPr>
        <p:blipFill>
          <a:blip r:embed="rId3"/>
          <a:stretch>
            <a:fillRect/>
          </a:stretch>
        </p:blipFill>
        <p:spPr>
          <a:xfrm>
            <a:off x="4314875" y="2110334"/>
            <a:ext cx="6552608" cy="1431993"/>
          </a:xfrm>
          <a:prstGeom prst="rect">
            <a:avLst/>
          </a:prstGeom>
          <a:ln>
            <a:solidFill>
              <a:schemeClr val="tx1"/>
            </a:solidFill>
          </a:ln>
        </p:spPr>
      </p:pic>
    </p:spTree>
    <p:extLst>
      <p:ext uri="{BB962C8B-B14F-4D97-AF65-F5344CB8AC3E}">
        <p14:creationId xmlns:p14="http://schemas.microsoft.com/office/powerpoint/2010/main" val="352980178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p>
        </p:txBody>
      </p:sp>
      <p:sp>
        <p:nvSpPr>
          <p:cNvPr id="3" name="TextBox 2"/>
          <p:cNvSpPr txBox="1"/>
          <p:nvPr/>
        </p:nvSpPr>
        <p:spPr>
          <a:xfrm>
            <a:off x="3520965" y="1758435"/>
            <a:ext cx="6863254" cy="29546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lang="en-US" dirty="0"/>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sym typeface="Corbel"/>
              </a:rPr>
              <a:t>Sources and Types of Aid</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400" dirty="0"/>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t>How to Apply</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000000"/>
              </a:solidFill>
              <a:effectLst/>
              <a:uFillTx/>
              <a:sym typeface="Corbel"/>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t>How Need is Determined/Award Notifications</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000000"/>
              </a:solidFill>
              <a:effectLst/>
              <a:uFillTx/>
              <a:sym typeface="Corbel"/>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t>Other Useful Information</a:t>
            </a:r>
            <a:endParaRPr kumimoji="0" lang="en-US" sz="2400" b="0" i="0" u="none" strike="noStrike" cap="none" spc="0" normalizeH="0" baseline="0" dirty="0">
              <a:ln>
                <a:noFill/>
              </a:ln>
              <a:solidFill>
                <a:srgbClr val="000000"/>
              </a:solidFill>
              <a:effectLst/>
              <a:uFillTx/>
              <a:sym typeface="Corbel"/>
            </a:endParaRPr>
          </a:p>
        </p:txBody>
      </p:sp>
    </p:spTree>
    <p:extLst>
      <p:ext uri="{BB962C8B-B14F-4D97-AF65-F5344CB8AC3E}">
        <p14:creationId xmlns:p14="http://schemas.microsoft.com/office/powerpoint/2010/main" val="14992098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Footer Placeholder 1"/>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60" name="TextBox 8"/>
          <p:cNvSpPr txBox="1"/>
          <p:nvPr/>
        </p:nvSpPr>
        <p:spPr>
          <a:xfrm>
            <a:off x="3958045" y="3725162"/>
            <a:ext cx="7550331" cy="2554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42900" indent="-342900">
              <a:buSzPct val="100000"/>
              <a:buFont typeface="Arial"/>
              <a:buChar char="•"/>
              <a:defRPr sz="2000"/>
            </a:pPr>
            <a:r>
              <a:rPr lang="en-US" dirty="0">
                <a:solidFill>
                  <a:schemeClr val="tx1">
                    <a:lumMod val="65000"/>
                    <a:lumOff val="35000"/>
                  </a:schemeClr>
                </a:solidFill>
              </a:rPr>
              <a:t>Certain students with undocumented immigration status who attended at least 3 years and graduated from a NJ high school and meet other requirements may be eligible for State aid</a:t>
            </a:r>
          </a:p>
          <a:p>
            <a:pPr marL="342900" indent="-342900">
              <a:buSzPct val="100000"/>
              <a:buFont typeface="Arial"/>
              <a:buChar char="•"/>
              <a:defRPr sz="2000"/>
            </a:pPr>
            <a:r>
              <a:rPr lang="en-US" dirty="0">
                <a:solidFill>
                  <a:schemeClr val="tx1">
                    <a:lumMod val="65000"/>
                    <a:lumOff val="35000"/>
                  </a:schemeClr>
                </a:solidFill>
              </a:rPr>
              <a:t>Application is part of NJFAMS, at </a:t>
            </a:r>
            <a:r>
              <a:rPr u="sng" dirty="0">
                <a:solidFill>
                  <a:schemeClr val="tx1">
                    <a:lumMod val="65000"/>
                    <a:lumOff val="35000"/>
                  </a:schemeClr>
                </a:solidFill>
                <a:uFill>
                  <a:solidFill>
                    <a:srgbClr val="8BC814"/>
                  </a:solidFill>
                </a:uFill>
                <a:hlinkClick r:id="rId3"/>
              </a:rPr>
              <a:t>https://njfams.hesaa.org</a:t>
            </a:r>
          </a:p>
          <a:p>
            <a:pPr marL="342900" indent="-342900">
              <a:buSzPct val="100000"/>
              <a:buFont typeface="Arial"/>
              <a:buChar char="•"/>
              <a:defRPr sz="2000"/>
            </a:pPr>
            <a:r>
              <a:rPr dirty="0">
                <a:solidFill>
                  <a:schemeClr val="tx1">
                    <a:lumMod val="65000"/>
                    <a:lumOff val="35000"/>
                  </a:schemeClr>
                </a:solidFill>
              </a:rPr>
              <a:t>Register for your account by creating a User ID and Password </a:t>
            </a:r>
          </a:p>
          <a:p>
            <a:pPr marL="342900" indent="-342900">
              <a:buSzPct val="100000"/>
              <a:buFont typeface="Arial"/>
              <a:buChar char="•"/>
              <a:defRPr sz="2000"/>
            </a:pPr>
            <a:r>
              <a:rPr dirty="0">
                <a:solidFill>
                  <a:schemeClr val="tx1">
                    <a:lumMod val="65000"/>
                    <a:lumOff val="35000"/>
                  </a:schemeClr>
                </a:solidFill>
              </a:rPr>
              <a:t>Login to complete the application by established deadlines</a:t>
            </a:r>
            <a:endParaRPr lang="en-US" dirty="0">
              <a:solidFill>
                <a:schemeClr val="tx1">
                  <a:lumMod val="65000"/>
                  <a:lumOff val="35000"/>
                </a:schemeClr>
              </a:solidFill>
            </a:endParaRPr>
          </a:p>
          <a:p>
            <a:pPr marL="342900" indent="-342900">
              <a:buSzPct val="100000"/>
              <a:buFont typeface="Arial"/>
              <a:buChar char="•"/>
              <a:defRPr sz="2000"/>
            </a:pPr>
            <a:r>
              <a:rPr lang="en-US" dirty="0">
                <a:solidFill>
                  <a:schemeClr val="tx1">
                    <a:lumMod val="65000"/>
                    <a:lumOff val="35000"/>
                  </a:schemeClr>
                </a:solidFill>
              </a:rPr>
              <a:t>Must meet all other need and/or merit-based eligibility criteria for State student aid</a:t>
            </a:r>
            <a:endParaRPr dirty="0">
              <a:solidFill>
                <a:schemeClr val="tx1">
                  <a:lumMod val="65000"/>
                  <a:lumOff val="35000"/>
                </a:schemeClr>
              </a:solidFill>
            </a:endParaRPr>
          </a:p>
        </p:txBody>
      </p:sp>
      <p:sp>
        <p:nvSpPr>
          <p:cNvPr id="361"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pic>
        <p:nvPicPr>
          <p:cNvPr id="2" name="Picture 1"/>
          <p:cNvPicPr>
            <a:picLocks noChangeAspect="1"/>
          </p:cNvPicPr>
          <p:nvPr/>
        </p:nvPicPr>
        <p:blipFill>
          <a:blip r:embed="rId4"/>
          <a:stretch>
            <a:fillRect/>
          </a:stretch>
        </p:blipFill>
        <p:spPr>
          <a:xfrm>
            <a:off x="5347409" y="580815"/>
            <a:ext cx="4064537" cy="2753870"/>
          </a:xfrm>
          <a:prstGeom prst="rect">
            <a:avLst/>
          </a:prstGeom>
        </p:spPr>
      </p:pic>
      <p:sp>
        <p:nvSpPr>
          <p:cNvPr id="362" name="Right Arrow 7"/>
          <p:cNvSpPr/>
          <p:nvPr/>
        </p:nvSpPr>
        <p:spPr>
          <a:xfrm rot="10800000">
            <a:off x="8169375" y="2812270"/>
            <a:ext cx="725049" cy="341446"/>
          </a:xfrm>
          <a:prstGeom prst="rightArrow">
            <a:avLst>
              <a:gd name="adj1" fmla="val 50000"/>
              <a:gd name="adj2" fmla="val 50000"/>
            </a:avLst>
          </a:prstGeom>
          <a:solidFill>
            <a:srgbClr val="FF0000"/>
          </a:solidFill>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9"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New Jersey Dreamers</a:t>
            </a:r>
          </a:p>
        </p:txBody>
      </p:sp>
    </p:spTree>
    <p:extLst>
      <p:ext uri="{BB962C8B-B14F-4D97-AF65-F5344CB8AC3E}">
        <p14:creationId xmlns:p14="http://schemas.microsoft.com/office/powerpoint/2010/main" val="259526256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1E61-2B9C-4F9E-902E-335705D801F6}"/>
              </a:ext>
            </a:extLst>
          </p:cNvPr>
          <p:cNvSpPr>
            <a:spLocks noGrp="1"/>
          </p:cNvSpPr>
          <p:nvPr>
            <p:ph type="title"/>
          </p:nvPr>
        </p:nvSpPr>
        <p:spPr/>
        <p:txBody>
          <a:bodyPr/>
          <a:lstStyle/>
          <a:p>
            <a:r>
              <a:rPr lang="en-US" dirty="0"/>
              <a:t>Create NJFAMS user id and password</a:t>
            </a:r>
          </a:p>
        </p:txBody>
      </p:sp>
      <p:sp>
        <p:nvSpPr>
          <p:cNvPr id="4" name="TextBox 3">
            <a:extLst>
              <a:ext uri="{FF2B5EF4-FFF2-40B4-BE49-F238E27FC236}">
                <a16:creationId xmlns:a16="http://schemas.microsoft.com/office/drawing/2014/main" id="{BB8A6A9C-D196-4FE6-9A76-852926B75C2B}"/>
              </a:ext>
            </a:extLst>
          </p:cNvPr>
          <p:cNvSpPr txBox="1"/>
          <p:nvPr/>
        </p:nvSpPr>
        <p:spPr>
          <a:xfrm>
            <a:off x="4434953" y="2245659"/>
            <a:ext cx="5809129"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algn="ctr">
              <a:defRPr sz="1500"/>
            </a:pPr>
            <a:r>
              <a:rPr lang="en-US" sz="2000" dirty="0">
                <a:solidFill>
                  <a:schemeClr val="tx1">
                    <a:lumMod val="65000"/>
                    <a:lumOff val="35000"/>
                  </a:schemeClr>
                </a:solidFill>
              </a:rPr>
              <a:t>Applicants are instructed to log into </a:t>
            </a:r>
            <a:endParaRPr lang="en-US" sz="2000" dirty="0" smtClean="0">
              <a:solidFill>
                <a:schemeClr val="tx1">
                  <a:lumMod val="65000"/>
                  <a:lumOff val="35000"/>
                </a:schemeClr>
              </a:solidFill>
            </a:endParaRPr>
          </a:p>
          <a:p>
            <a:pPr lvl="1" algn="ctr">
              <a:defRPr sz="1500"/>
            </a:pPr>
            <a:r>
              <a:rPr lang="en-US" sz="2000" dirty="0" smtClean="0">
                <a:solidFill>
                  <a:schemeClr val="tx1">
                    <a:lumMod val="65000"/>
                    <a:lumOff val="35000"/>
                  </a:schemeClr>
                </a:solidFill>
              </a:rPr>
              <a:t>“</a:t>
            </a:r>
            <a:r>
              <a:rPr lang="en-US" sz="2000" b="1" dirty="0" smtClean="0">
                <a:solidFill>
                  <a:schemeClr val="tx1">
                    <a:lumMod val="65000"/>
                    <a:lumOff val="35000"/>
                  </a:schemeClr>
                </a:solidFill>
              </a:rPr>
              <a:t>HESAA.org</a:t>
            </a:r>
            <a:r>
              <a:rPr lang="en-US" sz="2000" dirty="0">
                <a:solidFill>
                  <a:schemeClr val="tx1">
                    <a:lumMod val="65000"/>
                    <a:lumOff val="35000"/>
                  </a:schemeClr>
                </a:solidFill>
              </a:rPr>
              <a:t>” </a:t>
            </a:r>
            <a:endParaRPr lang="en-US" sz="2000" dirty="0" smtClean="0">
              <a:solidFill>
                <a:schemeClr val="tx1">
                  <a:lumMod val="65000"/>
                  <a:lumOff val="35000"/>
                </a:schemeClr>
              </a:solidFill>
            </a:endParaRPr>
          </a:p>
          <a:p>
            <a:pPr lvl="1" algn="ctr">
              <a:defRPr sz="1500"/>
            </a:pPr>
            <a:r>
              <a:rPr lang="en-US" sz="2000" dirty="0" smtClean="0">
                <a:solidFill>
                  <a:schemeClr val="tx1">
                    <a:lumMod val="65000"/>
                    <a:lumOff val="35000"/>
                  </a:schemeClr>
                </a:solidFill>
              </a:rPr>
              <a:t>to </a:t>
            </a:r>
            <a:r>
              <a:rPr lang="en-US" sz="2000" dirty="0">
                <a:solidFill>
                  <a:schemeClr val="tx1">
                    <a:lumMod val="65000"/>
                    <a:lumOff val="35000"/>
                  </a:schemeClr>
                </a:solidFill>
              </a:rPr>
              <a:t>create a user ID and password.</a:t>
            </a:r>
          </a:p>
          <a:p>
            <a:pPr lvl="1" algn="ctr">
              <a:defRPr sz="1500"/>
            </a:pPr>
            <a:endParaRPr lang="en-US" sz="2000" dirty="0">
              <a:solidFill>
                <a:schemeClr val="tx1">
                  <a:lumMod val="65000"/>
                  <a:lumOff val="35000"/>
                </a:schemeClr>
              </a:solidFill>
            </a:endParaRPr>
          </a:p>
          <a:p>
            <a:pPr lvl="1" algn="ctr">
              <a:defRPr sz="1500"/>
            </a:pPr>
            <a:r>
              <a:rPr lang="en-US" sz="2000" dirty="0">
                <a:solidFill>
                  <a:schemeClr val="tx1">
                    <a:lumMod val="65000"/>
                    <a:lumOff val="35000"/>
                  </a:schemeClr>
                </a:solidFill>
              </a:rPr>
              <a:t> In 3-5 business days, students can their check awards and eligibility status and complete any outstanding items on their “To Do” list</a:t>
            </a:r>
          </a:p>
        </p:txBody>
      </p:sp>
    </p:spTree>
    <p:extLst>
      <p:ext uri="{BB962C8B-B14F-4D97-AF65-F5344CB8AC3E}">
        <p14:creationId xmlns:p14="http://schemas.microsoft.com/office/powerpoint/2010/main" val="264782438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Footer Placeholder 1"/>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pic>
        <p:nvPicPr>
          <p:cNvPr id="370" name="Picture 4" descr="Picture 4"/>
          <p:cNvPicPr>
            <a:picLocks noChangeAspect="1"/>
          </p:cNvPicPr>
          <p:nvPr/>
        </p:nvPicPr>
        <p:blipFill>
          <a:blip r:embed="rId3"/>
          <a:srcRect l="406" t="3915" r="2215" b="2979"/>
          <a:stretch>
            <a:fillRect/>
          </a:stretch>
        </p:blipFill>
        <p:spPr>
          <a:xfrm>
            <a:off x="3631227" y="2823824"/>
            <a:ext cx="8185635" cy="1678508"/>
          </a:xfrm>
          <a:prstGeom prst="rect">
            <a:avLst/>
          </a:prstGeom>
          <a:ln>
            <a:solidFill>
              <a:srgbClr val="000000"/>
            </a:solidFill>
          </a:ln>
          <a:effectLst>
            <a:outerShdw blurRad="190500" dist="12700" dir="5400000" rotWithShape="0">
              <a:srgbClr val="000000"/>
            </a:outerShdw>
          </a:effectLst>
        </p:spPr>
      </p:pic>
      <p:sp>
        <p:nvSpPr>
          <p:cNvPr id="372" name="TextBox 8"/>
          <p:cNvSpPr txBox="1"/>
          <p:nvPr/>
        </p:nvSpPr>
        <p:spPr>
          <a:xfrm>
            <a:off x="3684883" y="4683402"/>
            <a:ext cx="8229601"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buSzPct val="100000"/>
              <a:buFont typeface="Arial"/>
              <a:buChar char="•"/>
              <a:defRPr sz="2000"/>
            </a:pPr>
            <a:r>
              <a:rPr sz="2000" dirty="0">
                <a:solidFill>
                  <a:schemeClr val="tx1">
                    <a:lumMod val="65000"/>
                    <a:lumOff val="35000"/>
                  </a:schemeClr>
                </a:solidFill>
              </a:rPr>
              <a:t>All students must go to </a:t>
            </a:r>
            <a:r>
              <a:rPr sz="2000" dirty="0" smtClean="0">
                <a:solidFill>
                  <a:schemeClr val="tx1">
                    <a:lumMod val="65000"/>
                    <a:lumOff val="35000"/>
                  </a:schemeClr>
                </a:solidFill>
              </a:rPr>
              <a:t>“</a:t>
            </a:r>
            <a:r>
              <a:rPr lang="en-US" sz="2000" dirty="0" smtClean="0">
                <a:solidFill>
                  <a:schemeClr val="tx1">
                    <a:lumMod val="65000"/>
                    <a:lumOff val="35000"/>
                  </a:schemeClr>
                </a:solidFill>
              </a:rPr>
              <a:t>HESAA</a:t>
            </a:r>
            <a:r>
              <a:rPr sz="2000" dirty="0" smtClean="0">
                <a:solidFill>
                  <a:schemeClr val="tx1">
                    <a:lumMod val="65000"/>
                    <a:lumOff val="35000"/>
                  </a:schemeClr>
                </a:solidFill>
              </a:rPr>
              <a:t>.org</a:t>
            </a:r>
            <a:r>
              <a:rPr sz="2000" dirty="0">
                <a:solidFill>
                  <a:schemeClr val="tx1">
                    <a:lumMod val="65000"/>
                    <a:lumOff val="35000"/>
                  </a:schemeClr>
                </a:solidFill>
              </a:rPr>
              <a:t>” </a:t>
            </a:r>
          </a:p>
          <a:p>
            <a:pPr marL="342900" indent="-342900">
              <a:buSzPct val="100000"/>
              <a:buFont typeface="Arial"/>
              <a:buChar char="•"/>
              <a:defRPr sz="2000"/>
            </a:pPr>
            <a:r>
              <a:rPr sz="2000" dirty="0">
                <a:solidFill>
                  <a:schemeClr val="tx1">
                    <a:lumMod val="65000"/>
                    <a:lumOff val="35000"/>
                  </a:schemeClr>
                </a:solidFill>
              </a:rPr>
              <a:t>Establish an NJFAMS Account by creating a User ID and Password</a:t>
            </a:r>
            <a:endParaRPr lang="en-US" sz="2000" dirty="0">
              <a:solidFill>
                <a:schemeClr val="tx1">
                  <a:lumMod val="65000"/>
                  <a:lumOff val="35000"/>
                </a:schemeClr>
              </a:solidFill>
            </a:endParaRPr>
          </a:p>
          <a:p>
            <a:pPr marL="342900" indent="-342900">
              <a:buSzPct val="100000"/>
              <a:buFont typeface="Arial"/>
              <a:buChar char="•"/>
              <a:defRPr sz="2000"/>
            </a:pPr>
            <a:r>
              <a:rPr lang="en-US" sz="2000" dirty="0">
                <a:solidFill>
                  <a:schemeClr val="tx1">
                    <a:lumMod val="65000"/>
                    <a:lumOff val="35000"/>
                  </a:schemeClr>
                </a:solidFill>
              </a:rPr>
              <a:t>Track the status of your State-funded student aid and respond to required tasks on the To-Do List</a:t>
            </a:r>
            <a:r>
              <a:rPr sz="2000" dirty="0">
                <a:solidFill>
                  <a:schemeClr val="tx1">
                    <a:lumMod val="65000"/>
                    <a:lumOff val="35000"/>
                  </a:schemeClr>
                </a:solidFill>
              </a:rPr>
              <a:t> </a:t>
            </a:r>
          </a:p>
        </p:txBody>
      </p:sp>
      <p:sp>
        <p:nvSpPr>
          <p:cNvPr id="373"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pic>
        <p:nvPicPr>
          <p:cNvPr id="374" name="Picture 2" descr="Picture 2"/>
          <p:cNvPicPr>
            <a:picLocks noChangeAspect="1"/>
          </p:cNvPicPr>
          <p:nvPr/>
        </p:nvPicPr>
        <p:blipFill>
          <a:blip r:embed="rId4"/>
          <a:stretch>
            <a:fillRect/>
          </a:stretch>
        </p:blipFill>
        <p:spPr>
          <a:xfrm>
            <a:off x="4040135" y="1259438"/>
            <a:ext cx="7367818" cy="1245710"/>
          </a:xfrm>
          <a:prstGeom prst="rect">
            <a:avLst/>
          </a:prstGeom>
          <a:ln>
            <a:solidFill>
              <a:srgbClr val="000000"/>
            </a:solidFill>
          </a:ln>
          <a:effectLst>
            <a:outerShdw blurRad="190500" dist="12700" dir="5400000" rotWithShape="0">
              <a:srgbClr val="000000"/>
            </a:outerShdw>
          </a:effectLst>
        </p:spPr>
      </p:pic>
      <p:sp>
        <p:nvSpPr>
          <p:cNvPr id="375" name="Oval 9"/>
          <p:cNvSpPr/>
          <p:nvPr/>
        </p:nvSpPr>
        <p:spPr>
          <a:xfrm>
            <a:off x="10378883" y="1864983"/>
            <a:ext cx="916461" cy="299337"/>
          </a:xfrm>
          <a:prstGeom prst="ellipse">
            <a:avLst/>
          </a:prstGeom>
          <a:ln w="19050">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76" name="Right Arrow 10"/>
          <p:cNvSpPr/>
          <p:nvPr/>
        </p:nvSpPr>
        <p:spPr>
          <a:xfrm rot="16200000">
            <a:off x="10518437" y="2369422"/>
            <a:ext cx="637353" cy="355176"/>
          </a:xfrm>
          <a:prstGeom prst="rightArrow">
            <a:avLst>
              <a:gd name="adj1" fmla="val 50000"/>
              <a:gd name="adj2" fmla="val 50000"/>
            </a:avLst>
          </a:prstGeom>
          <a:solidFill>
            <a:srgbClr val="FF0000"/>
          </a:solidFill>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77" name="Oval 12"/>
          <p:cNvSpPr/>
          <p:nvPr/>
        </p:nvSpPr>
        <p:spPr>
          <a:xfrm>
            <a:off x="3489187" y="3499476"/>
            <a:ext cx="914401" cy="408303"/>
          </a:xfrm>
          <a:prstGeom prst="ellipse">
            <a:avLst/>
          </a:prstGeom>
          <a:ln w="19050">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78" name="Right Arrow 13"/>
          <p:cNvSpPr/>
          <p:nvPr/>
        </p:nvSpPr>
        <p:spPr>
          <a:xfrm rot="10800000">
            <a:off x="4499322" y="4244609"/>
            <a:ext cx="725049" cy="341446"/>
          </a:xfrm>
          <a:prstGeom prst="rightArrow">
            <a:avLst>
              <a:gd name="adj1" fmla="val 50000"/>
              <a:gd name="adj2" fmla="val 50000"/>
            </a:avLst>
          </a:prstGeom>
          <a:solidFill>
            <a:srgbClr val="FF0000"/>
          </a:solidFill>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2" name="Title 1"/>
          <p:cNvSpPr txBox="1">
            <a:spLocks/>
          </p:cNvSpPr>
          <p:nvPr/>
        </p:nvSpPr>
        <p:spPr>
          <a:xfrm>
            <a:off x="252919" y="1123837"/>
            <a:ext cx="2828160"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New Jersey</a:t>
            </a:r>
          </a:p>
          <a:p>
            <a:pPr hangingPunct="1"/>
            <a:r>
              <a:rPr lang="en-US" dirty="0"/>
              <a:t>Financial Aid</a:t>
            </a:r>
          </a:p>
          <a:p>
            <a:pPr hangingPunct="1"/>
            <a:r>
              <a:rPr lang="en-US" dirty="0"/>
              <a:t>Management</a:t>
            </a:r>
          </a:p>
          <a:p>
            <a:pPr hangingPunct="1"/>
            <a:r>
              <a:rPr lang="en-US" dirty="0"/>
              <a:t>System - NJFAMS</a:t>
            </a:r>
          </a:p>
        </p:txBody>
      </p:sp>
    </p:spTree>
    <p:extLst>
      <p:ext uri="{BB962C8B-B14F-4D97-AF65-F5344CB8AC3E}">
        <p14:creationId xmlns:p14="http://schemas.microsoft.com/office/powerpoint/2010/main" val="409940478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Footer Placeholder 1"/>
          <p:cNvSpPr txBox="1"/>
          <p:nvPr/>
        </p:nvSpPr>
        <p:spPr>
          <a:xfrm>
            <a:off x="3081079" y="6263437"/>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83" name="Title 3"/>
          <p:cNvSpPr txBox="1">
            <a:spLocks noGrp="1"/>
          </p:cNvSpPr>
          <p:nvPr>
            <p:ph type="title"/>
          </p:nvPr>
        </p:nvSpPr>
        <p:spPr>
          <a:prstGeom prst="rect">
            <a:avLst/>
          </a:prstGeom>
        </p:spPr>
        <p:txBody>
          <a:bodyPr/>
          <a:lstStyle>
            <a:lvl1pPr defTabSz="914400"/>
          </a:lstStyle>
          <a:p>
            <a:r>
              <a:rPr dirty="0"/>
              <a:t>NJFAMS</a:t>
            </a:r>
            <a:r>
              <a:rPr lang="en-US" dirty="0"/>
              <a:t> – </a:t>
            </a:r>
            <a:br>
              <a:rPr lang="en-US" dirty="0"/>
            </a:br>
            <a:r>
              <a:rPr lang="en-US" dirty="0"/>
              <a:t>Menu</a:t>
            </a:r>
            <a:br>
              <a:rPr lang="en-US" dirty="0"/>
            </a:br>
            <a:r>
              <a:rPr lang="en-US" dirty="0"/>
              <a:t/>
            </a:r>
            <a:br>
              <a:rPr lang="en-US" dirty="0"/>
            </a:br>
            <a:r>
              <a:rPr lang="en-US" dirty="0"/>
              <a:t>ALL Students must register</a:t>
            </a:r>
            <a:endParaRPr dirty="0"/>
          </a:p>
        </p:txBody>
      </p:sp>
      <p:sp>
        <p:nvSpPr>
          <p:cNvPr id="384"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33</a:t>
            </a:fld>
            <a:endParaRPr/>
          </a:p>
        </p:txBody>
      </p:sp>
      <p:sp>
        <p:nvSpPr>
          <p:cNvPr id="385" name="Rectangle 4"/>
          <p:cNvSpPr/>
          <p:nvPr/>
        </p:nvSpPr>
        <p:spPr>
          <a:xfrm>
            <a:off x="5692700" y="5045640"/>
            <a:ext cx="5184561" cy="538414"/>
          </a:xfrm>
          <a:prstGeom prst="rect">
            <a:avLst/>
          </a:prstGeom>
          <a:solidFill>
            <a:srgbClr val="FFFFFF"/>
          </a:solidFill>
          <a:ln w="25400">
            <a:solidFill>
              <a:srgbClr val="FFFFFF"/>
            </a:solidFill>
          </a:ln>
        </p:spPr>
        <p:txBody>
          <a:bodyPr lIns="45719" rIns="45719" anchor="ctr"/>
          <a:lstStyle/>
          <a:p>
            <a:pPr algn="ctr"/>
            <a:endParaRPr/>
          </a:p>
        </p:txBody>
      </p:sp>
      <p:pic>
        <p:nvPicPr>
          <p:cNvPr id="387" name="Picture 8" descr="Picture 8"/>
          <p:cNvPicPr>
            <a:picLocks noChangeAspect="1"/>
          </p:cNvPicPr>
          <p:nvPr/>
        </p:nvPicPr>
        <p:blipFill>
          <a:blip r:embed="rId3"/>
          <a:stretch>
            <a:fillRect/>
          </a:stretch>
        </p:blipFill>
        <p:spPr>
          <a:xfrm>
            <a:off x="4685740" y="1426518"/>
            <a:ext cx="6088185" cy="4130949"/>
          </a:xfrm>
          <a:prstGeom prst="rect">
            <a:avLst/>
          </a:prstGeom>
          <a:ln w="12700">
            <a:miter lim="400000"/>
          </a:ln>
          <a:effectLst>
            <a:outerShdw blurRad="190500" dist="12700" dir="5400000" rotWithShape="0">
              <a:srgbClr val="000000"/>
            </a:outerShdw>
          </a:effectLst>
        </p:spPr>
      </p:pic>
      <p:pic>
        <p:nvPicPr>
          <p:cNvPr id="2" name="Picture 1"/>
          <p:cNvPicPr>
            <a:picLocks noChangeAspect="1"/>
          </p:cNvPicPr>
          <p:nvPr/>
        </p:nvPicPr>
        <p:blipFill>
          <a:blip r:embed="rId4"/>
          <a:stretch>
            <a:fillRect/>
          </a:stretch>
        </p:blipFill>
        <p:spPr>
          <a:xfrm>
            <a:off x="5327667" y="2700233"/>
            <a:ext cx="4573302" cy="426757"/>
          </a:xfrm>
          <a:prstGeom prst="rect">
            <a:avLst/>
          </a:prstGeom>
        </p:spPr>
      </p:pic>
      <p:sp>
        <p:nvSpPr>
          <p:cNvPr id="10" name="Rectangle 9"/>
          <p:cNvSpPr/>
          <p:nvPr/>
        </p:nvSpPr>
        <p:spPr>
          <a:xfrm>
            <a:off x="4926277" y="5001251"/>
            <a:ext cx="5607109" cy="461663"/>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sz="2400">
              <a:latin typeface="+mn-lt"/>
              <a:ea typeface="+mn-ea"/>
              <a:cs typeface="+mn-cs"/>
              <a:sym typeface="Arial"/>
            </a:endParaRPr>
          </a:p>
        </p:txBody>
      </p:sp>
    </p:spTree>
    <p:extLst>
      <p:ext uri="{BB962C8B-B14F-4D97-AF65-F5344CB8AC3E}">
        <p14:creationId xmlns:p14="http://schemas.microsoft.com/office/powerpoint/2010/main" val="55708958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54" name="Rectangle 4"/>
          <p:cNvSpPr txBox="1">
            <a:spLocks noGrp="1"/>
          </p:cNvSpPr>
          <p:nvPr>
            <p:ph type="title"/>
          </p:nvPr>
        </p:nvSpPr>
        <p:spPr>
          <a:prstGeom prst="rect">
            <a:avLst/>
          </a:prstGeom>
        </p:spPr>
        <p:txBody>
          <a:bodyPr lIns="44450" tIns="44450" rIns="44450" bIns="44450" anchor="ctr">
            <a:normAutofit/>
          </a:bodyPr>
          <a:lstStyle/>
          <a:p>
            <a:r>
              <a:rPr dirty="0"/>
              <a:t>Federal &amp; State </a:t>
            </a:r>
            <a:r>
              <a:rPr dirty="0" smtClean="0"/>
              <a:t>Verification</a:t>
            </a:r>
            <a:r>
              <a:rPr lang="en-US" dirty="0" smtClean="0"/>
              <a:t> (if selected)</a:t>
            </a:r>
            <a:endParaRPr dirty="0"/>
          </a:p>
        </p:txBody>
      </p:sp>
      <p:sp>
        <p:nvSpPr>
          <p:cNvPr id="355" name="Content Placeholder 1"/>
          <p:cNvSpPr txBox="1">
            <a:spLocks noGrp="1"/>
          </p:cNvSpPr>
          <p:nvPr>
            <p:ph type="body" idx="4294967295"/>
          </p:nvPr>
        </p:nvSpPr>
        <p:spPr>
          <a:xfrm>
            <a:off x="3438409" y="1199058"/>
            <a:ext cx="7588275" cy="4525963"/>
          </a:xfrm>
          <a:prstGeom prst="rect">
            <a:avLst/>
          </a:prstGeom>
        </p:spPr>
        <p:txBody>
          <a:bodyPr>
            <a:normAutofit lnSpcReduction="10000"/>
          </a:bodyPr>
          <a:lstStyle/>
          <a:p>
            <a:pPr marL="1143000" lvl="2">
              <a:lnSpc>
                <a:spcPct val="120000"/>
              </a:lnSpc>
              <a:spcBef>
                <a:spcPts val="500"/>
              </a:spcBef>
              <a:defRPr sz="2400"/>
            </a:pPr>
            <a:r>
              <a:rPr dirty="0">
                <a:solidFill>
                  <a:schemeClr val="tx1">
                    <a:lumMod val="65000"/>
                    <a:lumOff val="35000"/>
                  </a:schemeClr>
                </a:solidFill>
              </a:rPr>
              <a:t>S</a:t>
            </a:r>
            <a:r>
              <a:rPr lang="en-US" dirty="0">
                <a:solidFill>
                  <a:schemeClr val="tx1">
                    <a:lumMod val="65000"/>
                    <a:lumOff val="35000"/>
                  </a:schemeClr>
                </a:solidFill>
              </a:rPr>
              <a:t>chool</a:t>
            </a:r>
            <a:r>
              <a:rPr dirty="0">
                <a:solidFill>
                  <a:schemeClr val="tx1">
                    <a:lumMod val="65000"/>
                    <a:lumOff val="35000"/>
                  </a:schemeClr>
                </a:solidFill>
              </a:rPr>
              <a:t> is responsible for verifying information </a:t>
            </a:r>
            <a:br>
              <a:rPr dirty="0">
                <a:solidFill>
                  <a:schemeClr val="tx1">
                    <a:lumMod val="65000"/>
                    <a:lumOff val="35000"/>
                  </a:schemeClr>
                </a:solidFill>
              </a:rPr>
            </a:br>
            <a:r>
              <a:rPr dirty="0">
                <a:solidFill>
                  <a:schemeClr val="tx1">
                    <a:lumMod val="65000"/>
                    <a:lumOff val="35000"/>
                  </a:schemeClr>
                </a:solidFill>
              </a:rPr>
              <a:t>for federal aid except for special circumstances</a:t>
            </a:r>
          </a:p>
          <a:p>
            <a:pPr marL="1143000" lvl="2">
              <a:lnSpc>
                <a:spcPct val="120000"/>
              </a:lnSpc>
              <a:spcBef>
                <a:spcPts val="500"/>
              </a:spcBef>
              <a:defRPr sz="2400"/>
            </a:pPr>
            <a:r>
              <a:rPr dirty="0">
                <a:solidFill>
                  <a:schemeClr val="tx1">
                    <a:lumMod val="65000"/>
                    <a:lumOff val="35000"/>
                  </a:schemeClr>
                </a:solidFill>
              </a:rPr>
              <a:t>HESAA is responsible for verifying information for </a:t>
            </a:r>
            <a:br>
              <a:rPr dirty="0">
                <a:solidFill>
                  <a:schemeClr val="tx1">
                    <a:lumMod val="65000"/>
                    <a:lumOff val="35000"/>
                  </a:schemeClr>
                </a:solidFill>
              </a:rPr>
            </a:br>
            <a:r>
              <a:rPr dirty="0">
                <a:solidFill>
                  <a:schemeClr val="tx1">
                    <a:lumMod val="65000"/>
                    <a:lumOff val="35000"/>
                  </a:schemeClr>
                </a:solidFill>
              </a:rPr>
              <a:t>State aid </a:t>
            </a:r>
          </a:p>
          <a:p>
            <a:pPr marL="1143000" lvl="2">
              <a:lnSpc>
                <a:spcPct val="120000"/>
              </a:lnSpc>
              <a:spcBef>
                <a:spcPts val="500"/>
              </a:spcBef>
              <a:defRPr sz="2400"/>
            </a:pPr>
            <a:r>
              <a:rPr dirty="0">
                <a:solidFill>
                  <a:schemeClr val="tx1">
                    <a:lumMod val="65000"/>
                    <a:lumOff val="35000"/>
                  </a:schemeClr>
                </a:solidFill>
              </a:rPr>
              <a:t>Schools may send request for information by mail </a:t>
            </a:r>
            <a:br>
              <a:rPr dirty="0">
                <a:solidFill>
                  <a:schemeClr val="tx1">
                    <a:lumMod val="65000"/>
                    <a:lumOff val="35000"/>
                  </a:schemeClr>
                </a:solidFill>
              </a:rPr>
            </a:br>
            <a:r>
              <a:rPr dirty="0">
                <a:solidFill>
                  <a:schemeClr val="tx1">
                    <a:lumMod val="65000"/>
                    <a:lumOff val="35000"/>
                  </a:schemeClr>
                </a:solidFill>
              </a:rPr>
              <a:t>or </a:t>
            </a:r>
            <a:r>
              <a:rPr b="1" dirty="0">
                <a:solidFill>
                  <a:schemeClr val="tx1">
                    <a:lumMod val="65000"/>
                    <a:lumOff val="35000"/>
                  </a:schemeClr>
                </a:solidFill>
              </a:rPr>
              <a:t>e-mail</a:t>
            </a:r>
          </a:p>
          <a:p>
            <a:pPr marL="1143000" lvl="2">
              <a:lnSpc>
                <a:spcPct val="120000"/>
              </a:lnSpc>
              <a:spcBef>
                <a:spcPts val="500"/>
              </a:spcBef>
              <a:defRPr sz="2400"/>
            </a:pPr>
            <a:r>
              <a:rPr dirty="0">
                <a:solidFill>
                  <a:schemeClr val="tx1">
                    <a:lumMod val="65000"/>
                    <a:lumOff val="35000"/>
                  </a:schemeClr>
                </a:solidFill>
              </a:rPr>
              <a:t>Always check your school </a:t>
            </a:r>
            <a:r>
              <a:rPr lang="en-US" dirty="0">
                <a:solidFill>
                  <a:schemeClr val="tx1">
                    <a:lumMod val="65000"/>
                    <a:lumOff val="35000"/>
                  </a:schemeClr>
                </a:solidFill>
              </a:rPr>
              <a:t>financial aid portal</a:t>
            </a:r>
            <a:r>
              <a:rPr dirty="0">
                <a:solidFill>
                  <a:schemeClr val="tx1">
                    <a:lumMod val="65000"/>
                    <a:lumOff val="35000"/>
                  </a:schemeClr>
                </a:solidFill>
              </a:rPr>
              <a:t> and NJFAMS account for required task</a:t>
            </a:r>
            <a:r>
              <a:rPr lang="en-US" dirty="0">
                <a:solidFill>
                  <a:schemeClr val="tx1">
                    <a:lumMod val="65000"/>
                    <a:lumOff val="35000"/>
                  </a:schemeClr>
                </a:solidFill>
              </a:rPr>
              <a:t>s.  Note:  The college and HESAA do not share documentation</a:t>
            </a:r>
            <a:endParaRPr dirty="0">
              <a:solidFill>
                <a:schemeClr val="tx1">
                  <a:lumMod val="65000"/>
                  <a:lumOff val="35000"/>
                </a:schemeClr>
              </a:solidFill>
            </a:endParaRPr>
          </a:p>
          <a:p>
            <a:pPr marL="1143000" lvl="2">
              <a:lnSpc>
                <a:spcPct val="120000"/>
              </a:lnSpc>
              <a:spcBef>
                <a:spcPts val="500"/>
              </a:spcBef>
              <a:defRPr sz="2400"/>
            </a:pPr>
            <a:r>
              <a:rPr dirty="0">
                <a:solidFill>
                  <a:schemeClr val="tx1">
                    <a:lumMod val="65000"/>
                    <a:lumOff val="35000"/>
                  </a:schemeClr>
                </a:solidFill>
              </a:rPr>
              <a:t>Be sure to meet verification deadlines</a:t>
            </a:r>
          </a:p>
        </p:txBody>
      </p:sp>
      <p:sp>
        <p:nvSpPr>
          <p:cNvPr id="356"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spTree>
    <p:extLst>
      <p:ext uri="{BB962C8B-B14F-4D97-AF65-F5344CB8AC3E}">
        <p14:creationId xmlns:p14="http://schemas.microsoft.com/office/powerpoint/2010/main" val="1600380147"/>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How Need is Determined/</a:t>
            </a:r>
            <a:br>
              <a:rPr lang="en-US" dirty="0"/>
            </a:br>
            <a:r>
              <a:rPr lang="en-US" dirty="0"/>
              <a:t>Award Notifications</a:t>
            </a:r>
            <a:br>
              <a:rPr lang="en-US" dirty="0"/>
            </a:br>
            <a:endParaRPr lang="en-US" dirty="0"/>
          </a:p>
        </p:txBody>
      </p:sp>
      <p:sp>
        <p:nvSpPr>
          <p:cNvPr id="3" name="Text Placeholder 2"/>
          <p:cNvSpPr>
            <a:spLocks noGrp="1"/>
          </p:cNvSpPr>
          <p:nvPr>
            <p:ph type="body" sz="quarter" idx="1"/>
          </p:nvPr>
        </p:nvSpPr>
        <p:spPr>
          <a:xfrm flipH="1">
            <a:off x="2974427" y="4888913"/>
            <a:ext cx="4162096" cy="592232"/>
          </a:xfrm>
        </p:spPr>
        <p:txBody>
          <a:bodyPr/>
          <a:lstStyle/>
          <a:p>
            <a:r>
              <a:rPr lang="en-US" dirty="0"/>
              <a:t>…</a:t>
            </a:r>
          </a:p>
          <a:p>
            <a:endParaRPr lang="en-US" dirty="0"/>
          </a:p>
        </p:txBody>
      </p:sp>
    </p:spTree>
    <p:extLst>
      <p:ext uri="{BB962C8B-B14F-4D97-AF65-F5344CB8AC3E}">
        <p14:creationId xmlns:p14="http://schemas.microsoft.com/office/powerpoint/2010/main" val="375584610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93" name="Title 1"/>
          <p:cNvSpPr txBox="1">
            <a:spLocks noGrp="1"/>
          </p:cNvSpPr>
          <p:nvPr>
            <p:ph type="title"/>
          </p:nvPr>
        </p:nvSpPr>
        <p:spPr>
          <a:prstGeom prst="rect">
            <a:avLst/>
          </a:prstGeom>
        </p:spPr>
        <p:txBody>
          <a:bodyPr/>
          <a:lstStyle/>
          <a:p>
            <a:r>
              <a:t>Cost of Attendance</a:t>
            </a:r>
          </a:p>
        </p:txBody>
      </p:sp>
      <p:sp>
        <p:nvSpPr>
          <p:cNvPr id="394" name="Rectangle 5"/>
          <p:cNvSpPr txBox="1">
            <a:spLocks noGrp="1"/>
          </p:cNvSpPr>
          <p:nvPr>
            <p:ph type="body" idx="4294967295"/>
          </p:nvPr>
        </p:nvSpPr>
        <p:spPr>
          <a:xfrm>
            <a:off x="4600402" y="1192044"/>
            <a:ext cx="7591598" cy="4855466"/>
          </a:xfrm>
          <a:prstGeom prst="rect">
            <a:avLst/>
          </a:prstGeom>
        </p:spPr>
        <p:txBody>
          <a:bodyPr lIns="44450" tIns="44450" rIns="44450" bIns="44450" anchor="ctr">
            <a:normAutofit/>
          </a:bodyPr>
          <a:lstStyle/>
          <a:p>
            <a:pPr marL="280988" indent="-280988">
              <a:defRPr sz="2400"/>
            </a:pPr>
            <a:r>
              <a:rPr dirty="0">
                <a:solidFill>
                  <a:schemeClr val="tx1">
                    <a:lumMod val="65000"/>
                    <a:lumOff val="35000"/>
                  </a:schemeClr>
                </a:solidFill>
              </a:rPr>
              <a:t>Tuition and</a:t>
            </a:r>
            <a:r>
              <a:rPr lang="en-US" dirty="0">
                <a:solidFill>
                  <a:schemeClr val="tx1">
                    <a:lumMod val="65000"/>
                    <a:lumOff val="35000"/>
                  </a:schemeClr>
                </a:solidFill>
              </a:rPr>
              <a:t> </a:t>
            </a:r>
            <a:r>
              <a:rPr dirty="0">
                <a:solidFill>
                  <a:schemeClr val="tx1">
                    <a:lumMod val="65000"/>
                    <a:lumOff val="35000"/>
                  </a:schemeClr>
                </a:solidFill>
              </a:rPr>
              <a:t>fees</a:t>
            </a:r>
          </a:p>
          <a:p>
            <a:pPr marL="280988" indent="-280988">
              <a:defRPr sz="2400"/>
            </a:pPr>
            <a:r>
              <a:rPr dirty="0">
                <a:solidFill>
                  <a:schemeClr val="tx1">
                    <a:lumMod val="65000"/>
                    <a:lumOff val="35000"/>
                  </a:schemeClr>
                </a:solidFill>
              </a:rPr>
              <a:t>Food </a:t>
            </a:r>
            <a:r>
              <a:rPr lang="en-US" dirty="0">
                <a:solidFill>
                  <a:schemeClr val="tx1">
                    <a:lumMod val="65000"/>
                    <a:lumOff val="35000"/>
                  </a:schemeClr>
                </a:solidFill>
              </a:rPr>
              <a:t>and</a:t>
            </a:r>
            <a:r>
              <a:rPr dirty="0">
                <a:solidFill>
                  <a:schemeClr val="tx1">
                    <a:lumMod val="65000"/>
                    <a:lumOff val="35000"/>
                  </a:schemeClr>
                </a:solidFill>
              </a:rPr>
              <a:t> </a:t>
            </a:r>
            <a:r>
              <a:rPr lang="en-US" dirty="0">
                <a:solidFill>
                  <a:schemeClr val="tx1">
                    <a:lumMod val="65000"/>
                    <a:lumOff val="35000"/>
                  </a:schemeClr>
                </a:solidFill>
              </a:rPr>
              <a:t>h</a:t>
            </a:r>
            <a:r>
              <a:rPr dirty="0">
                <a:solidFill>
                  <a:schemeClr val="tx1">
                    <a:lumMod val="65000"/>
                    <a:lumOff val="35000"/>
                  </a:schemeClr>
                </a:solidFill>
              </a:rPr>
              <a:t>ousing</a:t>
            </a:r>
          </a:p>
          <a:p>
            <a:pPr marL="280988" indent="-280988">
              <a:defRPr sz="2400"/>
            </a:pPr>
            <a:r>
              <a:rPr dirty="0">
                <a:solidFill>
                  <a:schemeClr val="tx1">
                    <a:lumMod val="65000"/>
                    <a:lumOff val="35000"/>
                  </a:schemeClr>
                </a:solidFill>
              </a:rPr>
              <a:t>Books and supplies, equipment, transportation, </a:t>
            </a:r>
            <a:br>
              <a:rPr dirty="0">
                <a:solidFill>
                  <a:schemeClr val="tx1">
                    <a:lumMod val="65000"/>
                    <a:lumOff val="35000"/>
                  </a:schemeClr>
                </a:solidFill>
              </a:rPr>
            </a:br>
            <a:r>
              <a:rPr dirty="0">
                <a:solidFill>
                  <a:schemeClr val="tx1">
                    <a:lumMod val="65000"/>
                    <a:lumOff val="35000"/>
                  </a:schemeClr>
                </a:solidFill>
              </a:rPr>
              <a:t>and miscellaneous personal expenses</a:t>
            </a:r>
          </a:p>
          <a:p>
            <a:pPr marL="280988" indent="-280988">
              <a:defRPr sz="2400"/>
            </a:pPr>
            <a:r>
              <a:rPr lang="en-US" dirty="0">
                <a:solidFill>
                  <a:schemeClr val="tx1">
                    <a:lumMod val="65000"/>
                    <a:lumOff val="35000"/>
                  </a:schemeClr>
                </a:solidFill>
              </a:rPr>
              <a:t>Medical Insurance</a:t>
            </a:r>
          </a:p>
          <a:p>
            <a:pPr marL="280988" indent="-280988">
              <a:defRPr sz="2400"/>
            </a:pPr>
            <a:r>
              <a:rPr lang="en-US" dirty="0">
                <a:solidFill>
                  <a:schemeClr val="tx1">
                    <a:lumMod val="65000"/>
                    <a:lumOff val="35000"/>
                  </a:schemeClr>
                </a:solidFill>
              </a:rPr>
              <a:t>Federal Loan Fees</a:t>
            </a:r>
            <a:endParaRPr dirty="0">
              <a:solidFill>
                <a:schemeClr val="tx1">
                  <a:lumMod val="65000"/>
                  <a:lumOff val="35000"/>
                </a:schemeClr>
              </a:solidFill>
            </a:endParaRPr>
          </a:p>
          <a:p>
            <a:pPr marL="280988" indent="-280988">
              <a:defRPr sz="2400"/>
            </a:pPr>
            <a:r>
              <a:rPr dirty="0">
                <a:solidFill>
                  <a:schemeClr val="tx1">
                    <a:lumMod val="65000"/>
                    <a:lumOff val="35000"/>
                  </a:schemeClr>
                </a:solidFill>
              </a:rPr>
              <a:t>Study abroad costs</a:t>
            </a:r>
          </a:p>
          <a:p>
            <a:pPr marL="280988" indent="-280988">
              <a:defRPr sz="2400"/>
            </a:pPr>
            <a:r>
              <a:rPr dirty="0" smtClean="0">
                <a:solidFill>
                  <a:schemeClr val="tx1">
                    <a:lumMod val="65000"/>
                    <a:lumOff val="35000"/>
                  </a:schemeClr>
                </a:solidFill>
              </a:rPr>
              <a:t>Expenses </a:t>
            </a:r>
            <a:r>
              <a:rPr dirty="0">
                <a:solidFill>
                  <a:schemeClr val="tx1">
                    <a:lumMod val="65000"/>
                    <a:lumOff val="35000"/>
                  </a:schemeClr>
                </a:solidFill>
              </a:rPr>
              <a:t>for cooperative education program</a:t>
            </a:r>
          </a:p>
        </p:txBody>
      </p:sp>
      <p:sp>
        <p:nvSpPr>
          <p:cNvPr id="395"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36</a:t>
            </a:fld>
            <a:endParaRPr/>
          </a:p>
        </p:txBody>
      </p:sp>
    </p:spTree>
    <p:extLst>
      <p:ext uri="{BB962C8B-B14F-4D97-AF65-F5344CB8AC3E}">
        <p14:creationId xmlns:p14="http://schemas.microsoft.com/office/powerpoint/2010/main" val="684275479"/>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01" name="Rectangle 3"/>
          <p:cNvSpPr txBox="1">
            <a:spLocks noGrp="1"/>
          </p:cNvSpPr>
          <p:nvPr>
            <p:ph type="body" sz="half" idx="4294967295"/>
          </p:nvPr>
        </p:nvSpPr>
        <p:spPr>
          <a:xfrm>
            <a:off x="4121319" y="1292684"/>
            <a:ext cx="7164611" cy="3484342"/>
          </a:xfrm>
          <a:prstGeom prst="rect">
            <a:avLst/>
          </a:prstGeom>
        </p:spPr>
        <p:txBody>
          <a:bodyPr>
            <a:normAutofit/>
          </a:bodyPr>
          <a:lstStyle/>
          <a:p>
            <a:pPr>
              <a:spcBef>
                <a:spcPts val="1400"/>
              </a:spcBef>
              <a:defRPr sz="2400"/>
            </a:pPr>
            <a:r>
              <a:rPr dirty="0">
                <a:solidFill>
                  <a:schemeClr val="tx1">
                    <a:lumMod val="65000"/>
                    <a:lumOff val="35000"/>
                  </a:schemeClr>
                </a:solidFill>
              </a:rPr>
              <a:t>SAI is determined by a federal formula that calculates </a:t>
            </a:r>
            <a:r>
              <a:rPr lang="en-US" dirty="0">
                <a:solidFill>
                  <a:schemeClr val="tx1">
                    <a:lumMod val="65000"/>
                    <a:lumOff val="35000"/>
                  </a:schemeClr>
                </a:solidFill>
              </a:rPr>
              <a:t>federal Pell grant eligibility and is used to determine further financial </a:t>
            </a:r>
            <a:r>
              <a:rPr dirty="0">
                <a:solidFill>
                  <a:schemeClr val="tx1">
                    <a:lumMod val="65000"/>
                    <a:lumOff val="35000"/>
                  </a:schemeClr>
                </a:solidFill>
              </a:rPr>
              <a:t>need using the information you supplied on the FAFSA </a:t>
            </a:r>
          </a:p>
          <a:p>
            <a:pPr>
              <a:spcBef>
                <a:spcPts val="1400"/>
              </a:spcBef>
              <a:defRPr sz="2400"/>
            </a:pPr>
            <a:r>
              <a:rPr dirty="0">
                <a:solidFill>
                  <a:schemeClr val="tx1">
                    <a:lumMod val="65000"/>
                    <a:lumOff val="35000"/>
                  </a:schemeClr>
                </a:solidFill>
              </a:rPr>
              <a:t>SAI </a:t>
            </a:r>
            <a:r>
              <a:rPr lang="en-US" dirty="0">
                <a:solidFill>
                  <a:schemeClr val="tx1">
                    <a:lumMod val="65000"/>
                    <a:lumOff val="35000"/>
                  </a:schemeClr>
                </a:solidFill>
              </a:rPr>
              <a:t>and</a:t>
            </a:r>
            <a:r>
              <a:rPr dirty="0">
                <a:solidFill>
                  <a:schemeClr val="tx1">
                    <a:lumMod val="65000"/>
                    <a:lumOff val="35000"/>
                  </a:schemeClr>
                </a:solidFill>
              </a:rPr>
              <a:t> Financial Need are guidelines used by </a:t>
            </a:r>
            <a:br>
              <a:rPr dirty="0">
                <a:solidFill>
                  <a:schemeClr val="tx1">
                    <a:lumMod val="65000"/>
                    <a:lumOff val="35000"/>
                  </a:schemeClr>
                </a:solidFill>
              </a:rPr>
            </a:br>
            <a:r>
              <a:rPr dirty="0">
                <a:solidFill>
                  <a:schemeClr val="tx1">
                    <a:lumMod val="65000"/>
                    <a:lumOff val="35000"/>
                  </a:schemeClr>
                </a:solidFill>
              </a:rPr>
              <a:t>schools to determine </a:t>
            </a:r>
            <a:r>
              <a:rPr lang="en-US" dirty="0">
                <a:solidFill>
                  <a:schemeClr val="tx1">
                    <a:lumMod val="65000"/>
                    <a:lumOff val="35000"/>
                  </a:schemeClr>
                </a:solidFill>
              </a:rPr>
              <a:t>student aid offers</a:t>
            </a:r>
            <a:endParaRPr dirty="0">
              <a:solidFill>
                <a:schemeClr val="tx1">
                  <a:lumMod val="65000"/>
                  <a:lumOff val="35000"/>
                </a:schemeClr>
              </a:solidFill>
            </a:endParaRPr>
          </a:p>
        </p:txBody>
      </p:sp>
      <p:sp>
        <p:nvSpPr>
          <p:cNvPr id="402"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37</a:t>
            </a:fld>
            <a:endParaRPr/>
          </a:p>
        </p:txBody>
      </p:sp>
      <p:sp>
        <p:nvSpPr>
          <p:cNvPr id="7"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What Is The Student Aid Index </a:t>
            </a:r>
            <a:br>
              <a:rPr lang="en-US" dirty="0"/>
            </a:br>
            <a:r>
              <a:rPr lang="en-US" dirty="0"/>
              <a:t>(SAI)?</a:t>
            </a:r>
          </a:p>
        </p:txBody>
      </p:sp>
    </p:spTree>
    <p:extLst>
      <p:ext uri="{BB962C8B-B14F-4D97-AF65-F5344CB8AC3E}">
        <p14:creationId xmlns:p14="http://schemas.microsoft.com/office/powerpoint/2010/main" val="667159267"/>
      </p:ext>
    </p:extLst>
  </p:cSld>
  <p:clrMapOvr>
    <a:masterClrMapping/>
  </p:clrMapOvr>
  <mc:AlternateContent xmlns:mc="http://schemas.openxmlformats.org/markup-compatibility/2006" xmlns:p14="http://schemas.microsoft.com/office/powerpoint/2010/main">
    <mc:Choice Requires="p14">
      <p:transition spd="slow">
        <p:circle/>
      </p:transition>
    </mc:Choice>
    <mc:Fallback xmlns="" xmlns:m="http://schemas.openxmlformats.org/officeDocument/2006/math" xmlns:a14="http://schemas.microsoft.com/office/drawing/2010/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Footer Placeholder 6"/>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graphicFrame>
        <p:nvGraphicFramePr>
          <p:cNvPr id="413" name="Content Placeholder 4"/>
          <p:cNvGraphicFramePr/>
          <p:nvPr>
            <p:extLst>
              <p:ext uri="{D42A27DB-BD31-4B8C-83A1-F6EECF244321}">
                <p14:modId xmlns:p14="http://schemas.microsoft.com/office/powerpoint/2010/main" val="3785363953"/>
              </p:ext>
            </p:extLst>
          </p:nvPr>
        </p:nvGraphicFramePr>
        <p:xfrm>
          <a:off x="3742534" y="1319914"/>
          <a:ext cx="8133188" cy="4209029"/>
        </p:xfrm>
        <a:graphic>
          <a:graphicData uri="http://schemas.openxmlformats.org/drawingml/2006/table">
            <a:tbl>
              <a:tblPr firstRow="1" bandRow="1">
                <a:tableStyleId>{4C3C2611-4C71-4FC5-86AE-919BDF0F9419}</a:tableStyleId>
              </a:tblPr>
              <a:tblGrid>
                <a:gridCol w="2033297">
                  <a:extLst>
                    <a:ext uri="{9D8B030D-6E8A-4147-A177-3AD203B41FA5}">
                      <a16:colId xmlns:a16="http://schemas.microsoft.com/office/drawing/2014/main" val="20000"/>
                    </a:ext>
                  </a:extLst>
                </a:gridCol>
                <a:gridCol w="2033297">
                  <a:extLst>
                    <a:ext uri="{9D8B030D-6E8A-4147-A177-3AD203B41FA5}">
                      <a16:colId xmlns:a16="http://schemas.microsoft.com/office/drawing/2014/main" val="20001"/>
                    </a:ext>
                  </a:extLst>
                </a:gridCol>
                <a:gridCol w="2033297">
                  <a:extLst>
                    <a:ext uri="{9D8B030D-6E8A-4147-A177-3AD203B41FA5}">
                      <a16:colId xmlns:a16="http://schemas.microsoft.com/office/drawing/2014/main" val="20002"/>
                    </a:ext>
                  </a:extLst>
                </a:gridCol>
                <a:gridCol w="2033297">
                  <a:extLst>
                    <a:ext uri="{9D8B030D-6E8A-4147-A177-3AD203B41FA5}">
                      <a16:colId xmlns:a16="http://schemas.microsoft.com/office/drawing/2014/main" val="20003"/>
                    </a:ext>
                  </a:extLst>
                </a:gridCol>
              </a:tblGrid>
              <a:tr h="1083512">
                <a:tc>
                  <a:txBody>
                    <a:bodyPr/>
                    <a:lstStyle/>
                    <a:p>
                      <a:pPr algn="ctr" defTabSz="457200">
                        <a:defRPr sz="1800" b="0">
                          <a:solidFill>
                            <a:srgbClr val="000000"/>
                          </a:solidFill>
                        </a:defRPr>
                      </a:pPr>
                      <a:r>
                        <a:rPr sz="2000" b="1" dirty="0">
                          <a:solidFill>
                            <a:srgbClr val="FFFFFF"/>
                          </a:solidFill>
                        </a:rPr>
                        <a:t>College</a:t>
                      </a:r>
                    </a:p>
                  </a:txBody>
                  <a:tcPr marL="45720" marR="45720" anchor="ctr" horzOverflow="overflow">
                    <a:solidFill>
                      <a:schemeClr val="accent3">
                        <a:lumOff val="-4772"/>
                      </a:schemeClr>
                    </a:solidFill>
                  </a:tcPr>
                </a:tc>
                <a:tc>
                  <a:txBody>
                    <a:bodyPr/>
                    <a:lstStyle/>
                    <a:p>
                      <a:pPr algn="ctr" defTabSz="457200">
                        <a:defRPr sz="1800" b="0">
                          <a:solidFill>
                            <a:srgbClr val="000000"/>
                          </a:solidFill>
                        </a:defRPr>
                      </a:pPr>
                      <a:r>
                        <a:rPr sz="2000" b="1">
                          <a:solidFill>
                            <a:srgbClr val="FFFFFF"/>
                          </a:solidFill>
                        </a:rPr>
                        <a:t>Community  College</a:t>
                      </a:r>
                    </a:p>
                  </a:txBody>
                  <a:tcPr marL="45720" marR="45720" anchor="ctr" horzOverflow="overflow">
                    <a:solidFill>
                      <a:schemeClr val="accent3">
                        <a:lumOff val="-4772"/>
                      </a:schemeClr>
                    </a:solidFill>
                  </a:tcPr>
                </a:tc>
                <a:tc>
                  <a:txBody>
                    <a:bodyPr/>
                    <a:lstStyle/>
                    <a:p>
                      <a:pPr algn="ctr" defTabSz="457200">
                        <a:defRPr sz="1800" b="0">
                          <a:solidFill>
                            <a:srgbClr val="000000"/>
                          </a:solidFill>
                        </a:defRPr>
                      </a:pPr>
                      <a:r>
                        <a:rPr sz="2000" b="1">
                          <a:solidFill>
                            <a:srgbClr val="FFFFFF"/>
                          </a:solidFill>
                        </a:rPr>
                        <a:t>State College or University</a:t>
                      </a:r>
                    </a:p>
                  </a:txBody>
                  <a:tcPr marL="45720" marR="45720" anchor="ctr" horzOverflow="overflow">
                    <a:solidFill>
                      <a:schemeClr val="accent3">
                        <a:lumOff val="-4772"/>
                      </a:schemeClr>
                    </a:solidFill>
                  </a:tcPr>
                </a:tc>
                <a:tc>
                  <a:txBody>
                    <a:bodyPr/>
                    <a:lstStyle/>
                    <a:p>
                      <a:pPr algn="ctr" defTabSz="457200">
                        <a:defRPr sz="1800" b="0">
                          <a:solidFill>
                            <a:srgbClr val="000000"/>
                          </a:solidFill>
                        </a:defRPr>
                      </a:pPr>
                      <a:r>
                        <a:rPr sz="2000" b="1">
                          <a:solidFill>
                            <a:srgbClr val="FFFFFF"/>
                          </a:solidFill>
                        </a:rPr>
                        <a:t>Private College or University</a:t>
                      </a:r>
                    </a:p>
                  </a:txBody>
                  <a:tcPr marL="45720" marR="45720" anchor="ctr" horzOverflow="overflow">
                    <a:solidFill>
                      <a:schemeClr val="accent3">
                        <a:lumOff val="-4772"/>
                      </a:schemeClr>
                    </a:solidFill>
                  </a:tcPr>
                </a:tc>
                <a:extLst>
                  <a:ext uri="{0D108BD9-81ED-4DB2-BD59-A6C34878D82A}">
                    <a16:rowId xmlns:a16="http://schemas.microsoft.com/office/drawing/2014/main" val="10000"/>
                  </a:ext>
                </a:extLst>
              </a:tr>
              <a:tr h="1041839">
                <a:tc>
                  <a:txBody>
                    <a:bodyPr/>
                    <a:lstStyle/>
                    <a:p>
                      <a:pPr algn="ctr" defTabSz="457200">
                        <a:defRPr sz="1800"/>
                      </a:pPr>
                      <a:r>
                        <a:rPr sz="1600" b="1" dirty="0">
                          <a:solidFill>
                            <a:schemeClr val="tx1">
                              <a:lumMod val="65000"/>
                              <a:lumOff val="35000"/>
                            </a:schemeClr>
                          </a:solidFill>
                        </a:rPr>
                        <a:t>COA</a:t>
                      </a:r>
                    </a:p>
                  </a:txBody>
                  <a:tcPr marL="45720" marR="45720" anchor="ctr" horzOverflow="overflow"/>
                </a:tc>
                <a:tc>
                  <a:txBody>
                    <a:bodyPr/>
                    <a:lstStyle/>
                    <a:p>
                      <a:pPr algn="ctr" defTabSz="457200">
                        <a:defRPr sz="1800"/>
                      </a:pPr>
                      <a:r>
                        <a:rPr sz="1600">
                          <a:solidFill>
                            <a:schemeClr val="tx1">
                              <a:lumMod val="65000"/>
                              <a:lumOff val="35000"/>
                            </a:schemeClr>
                          </a:solidFill>
                        </a:rPr>
                        <a:t>$8,000</a:t>
                      </a:r>
                    </a:p>
                  </a:txBody>
                  <a:tcPr marL="45720" marR="45720" anchor="ctr" horzOverflow="overflow"/>
                </a:tc>
                <a:tc>
                  <a:txBody>
                    <a:bodyPr/>
                    <a:lstStyle/>
                    <a:p>
                      <a:pPr algn="ctr" defTabSz="457200">
                        <a:defRPr sz="1800"/>
                      </a:pPr>
                      <a:r>
                        <a:rPr sz="1600">
                          <a:solidFill>
                            <a:schemeClr val="tx1">
                              <a:lumMod val="65000"/>
                              <a:lumOff val="35000"/>
                            </a:schemeClr>
                          </a:solidFill>
                        </a:rPr>
                        <a:t>$30,000</a:t>
                      </a:r>
                    </a:p>
                  </a:txBody>
                  <a:tcPr marL="45720" marR="45720" anchor="ctr" horzOverflow="overflow"/>
                </a:tc>
                <a:tc>
                  <a:txBody>
                    <a:bodyPr/>
                    <a:lstStyle/>
                    <a:p>
                      <a:pPr algn="ctr" defTabSz="457200">
                        <a:defRPr sz="1800"/>
                      </a:pPr>
                      <a:r>
                        <a:rPr sz="1600">
                          <a:solidFill>
                            <a:schemeClr val="tx1">
                              <a:lumMod val="65000"/>
                              <a:lumOff val="35000"/>
                            </a:schemeClr>
                          </a:solidFill>
                        </a:rPr>
                        <a:t>$60,000</a:t>
                      </a:r>
                    </a:p>
                  </a:txBody>
                  <a:tcPr marL="45720" marR="45720" anchor="ctr" horzOverflow="overflow"/>
                </a:tc>
                <a:extLst>
                  <a:ext uri="{0D108BD9-81ED-4DB2-BD59-A6C34878D82A}">
                    <a16:rowId xmlns:a16="http://schemas.microsoft.com/office/drawing/2014/main" val="10001"/>
                  </a:ext>
                </a:extLst>
              </a:tr>
              <a:tr h="1041839">
                <a:tc>
                  <a:txBody>
                    <a:bodyPr/>
                    <a:lstStyle/>
                    <a:p>
                      <a:pPr algn="ctr" defTabSz="457200">
                        <a:defRPr sz="1800"/>
                      </a:pPr>
                      <a:endParaRPr lang="en-US" sz="1600" b="1" dirty="0">
                        <a:solidFill>
                          <a:schemeClr val="tx1">
                            <a:lumMod val="65000"/>
                            <a:lumOff val="35000"/>
                          </a:schemeClr>
                        </a:solidFill>
                      </a:endParaRPr>
                    </a:p>
                    <a:p>
                      <a:pPr algn="ctr" defTabSz="457200">
                        <a:defRPr sz="1800"/>
                      </a:pPr>
                      <a:r>
                        <a:rPr sz="1600" b="1" dirty="0">
                          <a:solidFill>
                            <a:schemeClr val="tx1">
                              <a:lumMod val="65000"/>
                              <a:lumOff val="35000"/>
                            </a:schemeClr>
                          </a:solidFill>
                        </a:rPr>
                        <a:t>SAI</a:t>
                      </a:r>
                      <a:endParaRPr lang="en-US" sz="1600" b="1" dirty="0">
                        <a:solidFill>
                          <a:schemeClr val="tx1">
                            <a:lumMod val="65000"/>
                            <a:lumOff val="35000"/>
                          </a:schemeClr>
                        </a:solidFill>
                      </a:endParaRPr>
                    </a:p>
                    <a:p>
                      <a:pPr algn="ctr" defTabSz="457200">
                        <a:defRPr sz="1800"/>
                      </a:pPr>
                      <a:endParaRPr sz="1600" b="1" dirty="0">
                        <a:solidFill>
                          <a:schemeClr val="tx1">
                            <a:lumMod val="65000"/>
                            <a:lumOff val="35000"/>
                          </a:schemeClr>
                        </a:solidFill>
                      </a:endParaRPr>
                    </a:p>
                  </a:txBody>
                  <a:tcPr marL="45720" marR="45720" anchor="ctr" horzOverflow="overflow"/>
                </a:tc>
                <a:tc>
                  <a:txBody>
                    <a:bodyPr/>
                    <a:lstStyle/>
                    <a:p>
                      <a:pPr algn="ctr" defTabSz="457200">
                        <a:defRPr sz="1800"/>
                      </a:pPr>
                      <a:r>
                        <a:rPr lang="en-US" sz="1600" dirty="0">
                          <a:solidFill>
                            <a:schemeClr val="tx1">
                              <a:lumMod val="65000"/>
                              <a:lumOff val="35000"/>
                            </a:schemeClr>
                          </a:solidFill>
                        </a:rPr>
                        <a:t>8,667</a:t>
                      </a:r>
                    </a:p>
                    <a:p>
                      <a:pPr algn="ctr" defTabSz="457200">
                        <a:defRPr sz="1800"/>
                      </a:pPr>
                      <a:endParaRPr sz="1600" dirty="0">
                        <a:solidFill>
                          <a:schemeClr val="tx1">
                            <a:lumMod val="65000"/>
                            <a:lumOff val="35000"/>
                          </a:schemeClr>
                        </a:solidFill>
                      </a:endParaRPr>
                    </a:p>
                  </a:txBody>
                  <a:tcPr marL="45720" marR="45720" anchor="ctr" horzOverflow="overflow"/>
                </a:tc>
                <a:tc>
                  <a:txBody>
                    <a:bodyPr/>
                    <a:lstStyle/>
                    <a:p>
                      <a:pPr algn="ctr" defTabSz="457200">
                        <a:defRPr sz="1800"/>
                      </a:pPr>
                      <a:r>
                        <a:rPr lang="en-US" sz="1600" dirty="0">
                          <a:solidFill>
                            <a:schemeClr val="tx1">
                              <a:lumMod val="65000"/>
                              <a:lumOff val="35000"/>
                            </a:schemeClr>
                          </a:solidFill>
                        </a:rPr>
                        <a:t>8,667</a:t>
                      </a:r>
                    </a:p>
                    <a:p>
                      <a:pPr algn="ctr" defTabSz="457200">
                        <a:defRPr sz="1800"/>
                      </a:pPr>
                      <a:endParaRPr sz="1600" dirty="0">
                        <a:solidFill>
                          <a:schemeClr val="tx1">
                            <a:lumMod val="65000"/>
                            <a:lumOff val="35000"/>
                          </a:schemeClr>
                        </a:solidFill>
                      </a:endParaRPr>
                    </a:p>
                  </a:txBody>
                  <a:tcPr marL="45720" marR="45720" anchor="ctr" horzOverflow="overflow"/>
                </a:tc>
                <a:tc>
                  <a:txBody>
                    <a:bodyPr/>
                    <a:lstStyle/>
                    <a:p>
                      <a:pPr algn="ctr" defTabSz="457200">
                        <a:defRPr sz="1800"/>
                      </a:pPr>
                      <a:r>
                        <a:rPr lang="en-US" sz="1600" dirty="0">
                          <a:solidFill>
                            <a:schemeClr val="tx1">
                              <a:lumMod val="65000"/>
                              <a:lumOff val="35000"/>
                            </a:schemeClr>
                          </a:solidFill>
                        </a:rPr>
                        <a:t>8,667</a:t>
                      </a:r>
                    </a:p>
                    <a:p>
                      <a:pPr algn="ctr" defTabSz="457200">
                        <a:defRPr sz="1800"/>
                      </a:pPr>
                      <a:endParaRPr lang="en-US" sz="1600" dirty="0">
                        <a:solidFill>
                          <a:schemeClr val="tx1">
                            <a:lumMod val="65000"/>
                            <a:lumOff val="35000"/>
                          </a:schemeClr>
                        </a:solidFill>
                      </a:endParaRPr>
                    </a:p>
                  </a:txBody>
                  <a:tcPr marL="45720" marR="45720" anchor="ctr" horzOverflow="overflow"/>
                </a:tc>
                <a:extLst>
                  <a:ext uri="{0D108BD9-81ED-4DB2-BD59-A6C34878D82A}">
                    <a16:rowId xmlns:a16="http://schemas.microsoft.com/office/drawing/2014/main" val="10002"/>
                  </a:ext>
                </a:extLst>
              </a:tr>
              <a:tr h="1041839">
                <a:tc>
                  <a:txBody>
                    <a:bodyPr/>
                    <a:lstStyle/>
                    <a:p>
                      <a:pPr algn="ctr" defTabSz="457200">
                        <a:defRPr sz="1800"/>
                      </a:pPr>
                      <a:r>
                        <a:rPr lang="en-US" sz="1600" b="1" dirty="0">
                          <a:solidFill>
                            <a:schemeClr val="tx1">
                              <a:lumMod val="65000"/>
                              <a:lumOff val="35000"/>
                            </a:schemeClr>
                          </a:solidFill>
                        </a:rPr>
                        <a:t>Unmet </a:t>
                      </a:r>
                      <a:r>
                        <a:rPr sz="1600" b="1" dirty="0">
                          <a:solidFill>
                            <a:schemeClr val="tx1">
                              <a:lumMod val="65000"/>
                              <a:lumOff val="35000"/>
                            </a:schemeClr>
                          </a:solidFill>
                        </a:rPr>
                        <a:t>Financial Need</a:t>
                      </a:r>
                    </a:p>
                  </a:txBody>
                  <a:tcPr marL="45720" marR="45720" anchor="ctr" horzOverflow="overflow"/>
                </a:tc>
                <a:tc>
                  <a:txBody>
                    <a:bodyPr/>
                    <a:lstStyle/>
                    <a:p>
                      <a:pPr algn="ctr" defTabSz="457200">
                        <a:defRPr sz="1800"/>
                      </a:pPr>
                      <a:r>
                        <a:rPr sz="1600" dirty="0">
                          <a:solidFill>
                            <a:schemeClr val="tx1">
                              <a:lumMod val="65000"/>
                              <a:lumOff val="35000"/>
                            </a:schemeClr>
                          </a:solidFill>
                        </a:rPr>
                        <a:t>$</a:t>
                      </a:r>
                      <a:r>
                        <a:rPr lang="en-US" sz="1600" dirty="0">
                          <a:solidFill>
                            <a:schemeClr val="tx1">
                              <a:lumMod val="65000"/>
                              <a:lumOff val="35000"/>
                            </a:schemeClr>
                          </a:solidFill>
                        </a:rPr>
                        <a:t>0</a:t>
                      </a:r>
                      <a:endParaRPr sz="1600" dirty="0">
                        <a:solidFill>
                          <a:schemeClr val="tx1">
                            <a:lumMod val="65000"/>
                            <a:lumOff val="35000"/>
                          </a:schemeClr>
                        </a:solidFill>
                      </a:endParaRPr>
                    </a:p>
                  </a:txBody>
                  <a:tcPr marL="45720" marR="45720" anchor="ctr" horzOverflow="overflow"/>
                </a:tc>
                <a:tc>
                  <a:txBody>
                    <a:bodyPr/>
                    <a:lstStyle/>
                    <a:p>
                      <a:pPr algn="ctr" defTabSz="457200">
                        <a:defRPr sz="1800"/>
                      </a:pPr>
                      <a:r>
                        <a:rPr sz="1600" dirty="0">
                          <a:solidFill>
                            <a:schemeClr val="tx1">
                              <a:lumMod val="65000"/>
                              <a:lumOff val="35000"/>
                            </a:schemeClr>
                          </a:solidFill>
                        </a:rPr>
                        <a:t>$</a:t>
                      </a:r>
                      <a:r>
                        <a:rPr lang="en-US" sz="1600" dirty="0">
                          <a:solidFill>
                            <a:schemeClr val="tx1">
                              <a:lumMod val="65000"/>
                              <a:lumOff val="35000"/>
                            </a:schemeClr>
                          </a:solidFill>
                        </a:rPr>
                        <a:t>21,333</a:t>
                      </a:r>
                      <a:endParaRPr sz="1600" dirty="0">
                        <a:solidFill>
                          <a:schemeClr val="tx1">
                            <a:lumMod val="65000"/>
                            <a:lumOff val="35000"/>
                          </a:schemeClr>
                        </a:solidFill>
                      </a:endParaRPr>
                    </a:p>
                  </a:txBody>
                  <a:tcPr marL="45720" marR="45720" anchor="ctr" horzOverflow="overflow"/>
                </a:tc>
                <a:tc>
                  <a:txBody>
                    <a:bodyPr/>
                    <a:lstStyle/>
                    <a:p>
                      <a:pPr algn="ctr" defTabSz="457200">
                        <a:defRPr sz="1800"/>
                      </a:pPr>
                      <a:r>
                        <a:rPr sz="1600" dirty="0">
                          <a:solidFill>
                            <a:schemeClr val="tx1">
                              <a:lumMod val="65000"/>
                              <a:lumOff val="35000"/>
                            </a:schemeClr>
                          </a:solidFill>
                        </a:rPr>
                        <a:t>$</a:t>
                      </a:r>
                      <a:r>
                        <a:rPr lang="en-US" sz="1600" dirty="0">
                          <a:solidFill>
                            <a:schemeClr val="tx1">
                              <a:lumMod val="65000"/>
                              <a:lumOff val="35000"/>
                            </a:schemeClr>
                          </a:solidFill>
                        </a:rPr>
                        <a:t>51,333</a:t>
                      </a:r>
                      <a:endParaRPr sz="1600" dirty="0">
                        <a:solidFill>
                          <a:schemeClr val="tx1">
                            <a:lumMod val="65000"/>
                            <a:lumOff val="35000"/>
                          </a:schemeClr>
                        </a:solidFill>
                      </a:endParaRPr>
                    </a:p>
                  </a:txBody>
                  <a:tcPr marL="45720" marR="45720" anchor="ctr" horzOverflow="overflow"/>
                </a:tc>
                <a:extLst>
                  <a:ext uri="{0D108BD9-81ED-4DB2-BD59-A6C34878D82A}">
                    <a16:rowId xmlns:a16="http://schemas.microsoft.com/office/drawing/2014/main" val="10003"/>
                  </a:ext>
                </a:extLst>
              </a:tr>
            </a:tbl>
          </a:graphicData>
        </a:graphic>
      </p:graphicFrame>
      <p:sp>
        <p:nvSpPr>
          <p:cNvPr id="414" name="Slide Number Placeholder 5"/>
          <p:cNvSpPr txBox="1"/>
          <p:nvPr/>
        </p:nvSpPr>
        <p:spPr>
          <a:xfrm>
            <a:off x="7809128" y="6273935"/>
            <a:ext cx="2651761"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900">
                <a:solidFill>
                  <a:srgbClr val="FFFFFF"/>
                </a:solidFill>
                <a:latin typeface="+mj-lt"/>
                <a:ea typeface="+mj-ea"/>
                <a:cs typeface="+mj-cs"/>
                <a:sym typeface="Helvetica"/>
              </a:defRPr>
            </a:lvl1pPr>
          </a:lstStyle>
          <a:p>
            <a:r>
              <a:t>37</a:t>
            </a:r>
          </a:p>
        </p:txBody>
      </p:sp>
      <p:sp>
        <p:nvSpPr>
          <p:cNvPr id="6"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defTabSz="420623" hangingPunct="1">
              <a:defRPr sz="3680"/>
            </a:pPr>
            <a:r>
              <a:rPr lang="en-US" dirty="0"/>
              <a:t>Financial Need for Smith Family </a:t>
            </a:r>
            <a:endParaRPr lang="en-US" sz="3680" dirty="0">
              <a:solidFill>
                <a:schemeClr val="bg1"/>
              </a:solidFill>
            </a:endParaRPr>
          </a:p>
        </p:txBody>
      </p:sp>
      <p:sp>
        <p:nvSpPr>
          <p:cNvPr id="2" name="Rectangle 1"/>
          <p:cNvSpPr/>
          <p:nvPr/>
        </p:nvSpPr>
        <p:spPr>
          <a:xfrm>
            <a:off x="3742534" y="1319913"/>
            <a:ext cx="8133188" cy="4209029"/>
          </a:xfrm>
          <a:prstGeom prst="rect">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orbel"/>
              <a:ea typeface="Corbel"/>
              <a:cs typeface="Corbel"/>
              <a:sym typeface="Corbel"/>
            </a:endParaRPr>
          </a:p>
        </p:txBody>
      </p:sp>
    </p:spTree>
    <p:extLst>
      <p:ext uri="{BB962C8B-B14F-4D97-AF65-F5344CB8AC3E}">
        <p14:creationId xmlns:p14="http://schemas.microsoft.com/office/powerpoint/2010/main" val="322284276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426" name="Rectangle 2"/>
          <p:cNvSpPr txBox="1">
            <a:spLocks noGrp="1"/>
          </p:cNvSpPr>
          <p:nvPr>
            <p:ph type="title"/>
          </p:nvPr>
        </p:nvSpPr>
        <p:spPr>
          <a:prstGeom prst="rect">
            <a:avLst/>
          </a:prstGeom>
        </p:spPr>
        <p:txBody>
          <a:bodyPr>
            <a:normAutofit/>
          </a:bodyPr>
          <a:lstStyle/>
          <a:p>
            <a:r>
              <a:rPr lang="en-US" dirty="0"/>
              <a:t>The College Financing Plan</a:t>
            </a:r>
            <a:br>
              <a:rPr lang="en-US" dirty="0"/>
            </a:br>
            <a:r>
              <a:rPr lang="en-US" dirty="0"/>
              <a:t>New Jersey Shopping Sheet</a:t>
            </a:r>
            <a:endParaRPr dirty="0"/>
          </a:p>
        </p:txBody>
      </p:sp>
      <p:sp>
        <p:nvSpPr>
          <p:cNvPr id="428"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39</a:t>
            </a:fld>
            <a:endParaRPr/>
          </a:p>
        </p:txBody>
      </p:sp>
      <p:sp>
        <p:nvSpPr>
          <p:cNvPr id="8" name="Google Shape;401;p31"/>
          <p:cNvSpPr txBox="1">
            <a:spLocks/>
          </p:cNvSpPr>
          <p:nvPr/>
        </p:nvSpPr>
        <p:spPr>
          <a:xfrm>
            <a:off x="3539444" y="1275987"/>
            <a:ext cx="4268126" cy="3949643"/>
          </a:xfrm>
          <a:prstGeom prst="rect">
            <a:avLst/>
          </a:prstGeom>
        </p:spPr>
        <p:txBody>
          <a:bodyPr spcFirstLastPara="1" vert="horz" wrap="square" lIns="0" tIns="0" rIns="0" bIns="0"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000" dirty="0">
                <a:solidFill>
                  <a:schemeClr val="tx1">
                    <a:lumMod val="65000"/>
                    <a:lumOff val="35000"/>
                  </a:schemeClr>
                </a:solidFill>
                <a:latin typeface="Corbel" panose="020B0503020204020204" pitchFamily="34" charset="0"/>
              </a:rPr>
              <a:t>Help families with net cost transparency</a:t>
            </a:r>
          </a:p>
          <a:p>
            <a:pPr>
              <a:defRPr/>
            </a:pPr>
            <a:r>
              <a:rPr lang="en-US" sz="2000" dirty="0">
                <a:solidFill>
                  <a:schemeClr val="tx1">
                    <a:lumMod val="65000"/>
                    <a:lumOff val="35000"/>
                  </a:schemeClr>
                </a:solidFill>
                <a:latin typeface="Corbel" panose="020B0503020204020204" pitchFamily="34" charset="0"/>
              </a:rPr>
              <a:t>Separates the Cost of Attendance listing the direct and indirect costs</a:t>
            </a:r>
          </a:p>
          <a:p>
            <a:pPr>
              <a:defRPr/>
            </a:pPr>
            <a:r>
              <a:rPr lang="en-US" sz="2000" dirty="0">
                <a:solidFill>
                  <a:schemeClr val="tx1">
                    <a:lumMod val="65000"/>
                    <a:lumOff val="35000"/>
                  </a:schemeClr>
                </a:solidFill>
                <a:latin typeface="Corbel" panose="020B0503020204020204" pitchFamily="34" charset="0"/>
              </a:rPr>
              <a:t>Grants and Scholarships (no repayment required, “free money”)</a:t>
            </a:r>
          </a:p>
          <a:p>
            <a:pPr>
              <a:defRPr/>
            </a:pPr>
            <a:r>
              <a:rPr lang="en-US" sz="2000" dirty="0">
                <a:solidFill>
                  <a:schemeClr val="tx1">
                    <a:lumMod val="65000"/>
                    <a:lumOff val="35000"/>
                  </a:schemeClr>
                </a:solidFill>
                <a:latin typeface="Corbel" panose="020B0503020204020204" pitchFamily="34" charset="0"/>
              </a:rPr>
              <a:t>Student Net Costs in center box</a:t>
            </a:r>
          </a:p>
          <a:p>
            <a:pPr>
              <a:defRPr/>
            </a:pPr>
            <a:r>
              <a:rPr lang="en-US" sz="2000" dirty="0">
                <a:solidFill>
                  <a:schemeClr val="tx1">
                    <a:lumMod val="65000"/>
                    <a:lumOff val="35000"/>
                  </a:schemeClr>
                </a:solidFill>
                <a:latin typeface="Corbel" panose="020B0503020204020204" pitchFamily="34" charset="0"/>
              </a:rPr>
              <a:t>College coordinated work-study employment</a:t>
            </a:r>
          </a:p>
          <a:p>
            <a:pPr>
              <a:defRPr/>
            </a:pPr>
            <a:r>
              <a:rPr lang="en-US" sz="2000" dirty="0">
                <a:solidFill>
                  <a:schemeClr val="tx1">
                    <a:lumMod val="65000"/>
                    <a:lumOff val="35000"/>
                  </a:schemeClr>
                </a:solidFill>
                <a:latin typeface="Corbel" panose="020B0503020204020204" pitchFamily="34" charset="0"/>
              </a:rPr>
              <a:t>Federal Student Loans</a:t>
            </a:r>
          </a:p>
          <a:p>
            <a:pPr>
              <a:defRPr/>
            </a:pPr>
            <a:r>
              <a:rPr lang="en-US" sz="2000" dirty="0">
                <a:solidFill>
                  <a:schemeClr val="tx1">
                    <a:lumMod val="65000"/>
                    <a:lumOff val="35000"/>
                  </a:schemeClr>
                </a:solidFill>
                <a:latin typeface="Corbel" panose="020B0503020204020204" pitchFamily="34" charset="0"/>
              </a:rPr>
              <a:t>If necessary, alternate loans</a:t>
            </a:r>
          </a:p>
        </p:txBody>
      </p:sp>
      <p:sp>
        <p:nvSpPr>
          <p:cNvPr id="10" name="TextBox 9"/>
          <p:cNvSpPr txBox="1"/>
          <p:nvPr/>
        </p:nvSpPr>
        <p:spPr>
          <a:xfrm>
            <a:off x="3431200" y="5655189"/>
            <a:ext cx="4484614" cy="369332"/>
          </a:xfrm>
          <a:prstGeom prst="rect">
            <a:avLst/>
          </a:prstGeom>
          <a:noFill/>
        </p:spPr>
        <p:txBody>
          <a:bodyPr wrap="square" rtlCol="0">
            <a:spAutoFit/>
          </a:bodyPr>
          <a:lstStyle/>
          <a:p>
            <a:r>
              <a:rPr lang="en-US" dirty="0">
                <a:solidFill>
                  <a:schemeClr val="tx1">
                    <a:lumMod val="65000"/>
                    <a:lumOff val="35000"/>
                  </a:schemeClr>
                </a:solidFill>
              </a:rPr>
              <a:t>Aid Offer must replicate the Shopping Sheet</a:t>
            </a:r>
          </a:p>
        </p:txBody>
      </p:sp>
      <p:pic>
        <p:nvPicPr>
          <p:cNvPr id="2" name="Picture 1"/>
          <p:cNvPicPr>
            <a:picLocks noChangeAspect="1"/>
          </p:cNvPicPr>
          <p:nvPr/>
        </p:nvPicPr>
        <p:blipFill>
          <a:blip r:embed="rId3"/>
          <a:stretch>
            <a:fillRect/>
          </a:stretch>
        </p:blipFill>
        <p:spPr>
          <a:xfrm>
            <a:off x="7807570" y="325582"/>
            <a:ext cx="3988127" cy="6287589"/>
          </a:xfrm>
          <a:prstGeom prst="rect">
            <a:avLst/>
          </a:prstGeom>
          <a:ln>
            <a:solidFill>
              <a:schemeClr val="tx1"/>
            </a:solidFill>
          </a:ln>
        </p:spPr>
      </p:pic>
    </p:spTree>
    <p:extLst>
      <p:ext uri="{BB962C8B-B14F-4D97-AF65-F5344CB8AC3E}">
        <p14:creationId xmlns:p14="http://schemas.microsoft.com/office/powerpoint/2010/main" val="806625817"/>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oter Placeholder 4"/>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53" name="Title 1"/>
          <p:cNvSpPr txBox="1">
            <a:spLocks noGrp="1"/>
          </p:cNvSpPr>
          <p:nvPr>
            <p:ph type="title"/>
          </p:nvPr>
        </p:nvSpPr>
        <p:spPr>
          <a:prstGeom prst="rect">
            <a:avLst/>
          </a:prstGeom>
        </p:spPr>
        <p:txBody>
          <a:bodyPr/>
          <a:lstStyle>
            <a:lvl1pPr defTabSz="914400"/>
          </a:lstStyle>
          <a:p>
            <a:r>
              <a:rPr dirty="0"/>
              <a:t>Net Price Calculator</a:t>
            </a:r>
          </a:p>
        </p:txBody>
      </p:sp>
      <p:sp>
        <p:nvSpPr>
          <p:cNvPr id="154"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6"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r>
              <a:rPr lang="en-US" sz="2400" dirty="0">
                <a:solidFill>
                  <a:schemeClr val="tx1">
                    <a:lumMod val="65000"/>
                    <a:lumOff val="35000"/>
                  </a:schemeClr>
                </a:solidFill>
              </a:rPr>
              <a:t>All institutions must have a net price calculator posted on their websites.</a:t>
            </a:r>
          </a:p>
          <a:p>
            <a:r>
              <a:rPr lang="en-US" sz="2400" dirty="0">
                <a:solidFill>
                  <a:schemeClr val="tx1">
                    <a:lumMod val="65000"/>
                    <a:lumOff val="35000"/>
                  </a:schemeClr>
                </a:solidFill>
              </a:rPr>
              <a:t>Students will be able to estimate the individual net price per institution.</a:t>
            </a:r>
          </a:p>
          <a:p>
            <a:r>
              <a:rPr lang="en-US" sz="2400" dirty="0">
                <a:solidFill>
                  <a:schemeClr val="tx1">
                    <a:lumMod val="65000"/>
                    <a:lumOff val="35000"/>
                  </a:schemeClr>
                </a:solidFill>
              </a:rPr>
              <a:t>Based on full-time, first degree/certificate-seeking undergraduate students.</a:t>
            </a:r>
          </a:p>
        </p:txBody>
      </p:sp>
    </p:spTree>
    <p:extLst>
      <p:ext uri="{BB962C8B-B14F-4D97-AF65-F5344CB8AC3E}">
        <p14:creationId xmlns:p14="http://schemas.microsoft.com/office/powerpoint/2010/main" val="389499199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Other Information</a:t>
            </a:r>
            <a:br>
              <a:rPr lang="en-US" dirty="0"/>
            </a:br>
            <a:endParaRPr lang="en-US" dirty="0"/>
          </a:p>
        </p:txBody>
      </p:sp>
      <p:sp>
        <p:nvSpPr>
          <p:cNvPr id="3" name="Text Placeholder 2"/>
          <p:cNvSpPr>
            <a:spLocks noGrp="1"/>
          </p:cNvSpPr>
          <p:nvPr>
            <p:ph type="body" sz="quarter" idx="1"/>
          </p:nvPr>
        </p:nvSpPr>
        <p:spPr>
          <a:xfrm flipH="1">
            <a:off x="3310758" y="4553713"/>
            <a:ext cx="3226675" cy="1030933"/>
          </a:xfrm>
        </p:spPr>
        <p:txBody>
          <a:bodyPr/>
          <a:lstStyle/>
          <a:p>
            <a:r>
              <a:rPr lang="en-US" dirty="0"/>
              <a:t>…</a:t>
            </a:r>
          </a:p>
          <a:p>
            <a:endParaRPr lang="en-US" dirty="0"/>
          </a:p>
        </p:txBody>
      </p:sp>
    </p:spTree>
    <p:extLst>
      <p:ext uri="{BB962C8B-B14F-4D97-AF65-F5344CB8AC3E}">
        <p14:creationId xmlns:p14="http://schemas.microsoft.com/office/powerpoint/2010/main" val="302224008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20"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41</a:t>
            </a:fld>
            <a:endParaRPr/>
          </a:p>
        </p:txBody>
      </p:sp>
      <p:graphicFrame>
        <p:nvGraphicFramePr>
          <p:cNvPr id="421" name="Table"/>
          <p:cNvGraphicFramePr/>
          <p:nvPr>
            <p:extLst>
              <p:ext uri="{D42A27DB-BD31-4B8C-83A1-F6EECF244321}">
                <p14:modId xmlns:p14="http://schemas.microsoft.com/office/powerpoint/2010/main" val="3305369635"/>
              </p:ext>
            </p:extLst>
          </p:nvPr>
        </p:nvGraphicFramePr>
        <p:xfrm>
          <a:off x="3496410" y="1402080"/>
          <a:ext cx="8323970" cy="4053840"/>
        </p:xfrm>
        <a:graphic>
          <a:graphicData uri="http://schemas.openxmlformats.org/drawingml/2006/table">
            <a:tbl>
              <a:tblPr bandRow="1">
                <a:tableStyleId>{4C3C2611-4C71-4FC5-86AE-919BDF0F9419}</a:tableStyleId>
              </a:tblPr>
              <a:tblGrid>
                <a:gridCol w="2403364">
                  <a:extLst>
                    <a:ext uri="{9D8B030D-6E8A-4147-A177-3AD203B41FA5}">
                      <a16:colId xmlns:a16="http://schemas.microsoft.com/office/drawing/2014/main" val="20000"/>
                    </a:ext>
                  </a:extLst>
                </a:gridCol>
                <a:gridCol w="5920606">
                  <a:extLst>
                    <a:ext uri="{9D8B030D-6E8A-4147-A177-3AD203B41FA5}">
                      <a16:colId xmlns:a16="http://schemas.microsoft.com/office/drawing/2014/main" val="20001"/>
                    </a:ext>
                  </a:extLst>
                </a:gridCol>
              </a:tblGrid>
              <a:tr h="1013460">
                <a:tc>
                  <a:txBody>
                    <a:bodyPr/>
                    <a:lstStyle/>
                    <a:p>
                      <a:pPr lvl="1" indent="228600" defTabSz="457200">
                        <a:defRPr sz="1800"/>
                      </a:pPr>
                      <a:r>
                        <a:rPr lang="en-US" baseline="0" dirty="0">
                          <a:solidFill>
                            <a:schemeClr val="tx1">
                              <a:lumMod val="65000"/>
                              <a:lumOff val="35000"/>
                            </a:schemeClr>
                          </a:solidFill>
                        </a:rPr>
                        <a:t>October </a:t>
                      </a:r>
                      <a:r>
                        <a:rPr dirty="0">
                          <a:solidFill>
                            <a:schemeClr val="tx1">
                              <a:lumMod val="65000"/>
                              <a:lumOff val="35000"/>
                            </a:schemeClr>
                          </a:solidFill>
                        </a:rPr>
                        <a:t>- March</a:t>
                      </a:r>
                    </a:p>
                  </a:txBody>
                  <a:tcPr marL="0" marR="0" marT="0" marB="0" anchor="ctr" horzOverflow="overflow"/>
                </a:tc>
                <a:tc>
                  <a:txBody>
                    <a:bodyPr/>
                    <a:lstStyle/>
                    <a:p>
                      <a:pPr lvl="5" indent="228600" defTabSz="457200">
                        <a:defRPr sz="1800"/>
                      </a:pPr>
                      <a:r>
                        <a:rPr dirty="0">
                          <a:solidFill>
                            <a:schemeClr val="tx1">
                              <a:lumMod val="65000"/>
                              <a:lumOff val="35000"/>
                            </a:schemeClr>
                          </a:solidFill>
                        </a:rPr>
                        <a:t>Complete FAFSA application, college search, college</a:t>
                      </a:r>
                      <a:r>
                        <a:rPr lang="en-US" dirty="0">
                          <a:solidFill>
                            <a:schemeClr val="tx1">
                              <a:lumMod val="65000"/>
                              <a:lumOff val="35000"/>
                            </a:schemeClr>
                          </a:solidFill>
                        </a:rPr>
                        <a:t> a</a:t>
                      </a:r>
                      <a:r>
                        <a:rPr dirty="0">
                          <a:solidFill>
                            <a:schemeClr val="tx1">
                              <a:lumMod val="65000"/>
                              <a:lumOff val="35000"/>
                            </a:schemeClr>
                          </a:solidFill>
                        </a:rPr>
                        <a:t>pplication process, </a:t>
                      </a:r>
                      <a:endParaRPr lang="en-US" dirty="0">
                        <a:solidFill>
                          <a:schemeClr val="tx1">
                            <a:lumMod val="65000"/>
                            <a:lumOff val="35000"/>
                          </a:schemeClr>
                        </a:solidFill>
                      </a:endParaRPr>
                    </a:p>
                    <a:p>
                      <a:pPr lvl="1" indent="228600" defTabSz="457200">
                        <a:defRPr sz="1800"/>
                      </a:pPr>
                      <a:r>
                        <a:rPr dirty="0">
                          <a:solidFill>
                            <a:schemeClr val="tx1">
                              <a:lumMod val="65000"/>
                              <a:lumOff val="35000"/>
                            </a:schemeClr>
                          </a:solidFill>
                        </a:rPr>
                        <a:t>and CSS Profile</a:t>
                      </a:r>
                    </a:p>
                  </a:txBody>
                  <a:tcPr marL="0" marR="0" marT="0" marB="0" anchor="ctr" horzOverflow="overflow"/>
                </a:tc>
                <a:extLst>
                  <a:ext uri="{0D108BD9-81ED-4DB2-BD59-A6C34878D82A}">
                    <a16:rowId xmlns:a16="http://schemas.microsoft.com/office/drawing/2014/main" val="10000"/>
                  </a:ext>
                </a:extLst>
              </a:tr>
              <a:tr h="1013460">
                <a:tc>
                  <a:txBody>
                    <a:bodyPr/>
                    <a:lstStyle/>
                    <a:p>
                      <a:pPr lvl="1" indent="228600" defTabSz="457200">
                        <a:defRPr sz="1800"/>
                      </a:pPr>
                      <a:r>
                        <a:rPr dirty="0">
                          <a:solidFill>
                            <a:schemeClr val="tx1">
                              <a:lumMod val="65000"/>
                              <a:lumOff val="35000"/>
                            </a:schemeClr>
                          </a:solidFill>
                        </a:rPr>
                        <a:t>February - May </a:t>
                      </a:r>
                    </a:p>
                  </a:txBody>
                  <a:tcPr marL="0" marR="0" marT="0" marB="0" anchor="ctr" horzOverflow="overflow"/>
                </a:tc>
                <a:tc>
                  <a:txBody>
                    <a:bodyPr/>
                    <a:lstStyle/>
                    <a:p>
                      <a:pPr lvl="1" indent="228600" defTabSz="457200">
                        <a:defRPr sz="1800"/>
                      </a:pPr>
                      <a:r>
                        <a:rPr dirty="0">
                          <a:solidFill>
                            <a:schemeClr val="tx1">
                              <a:lumMod val="65000"/>
                              <a:lumOff val="35000"/>
                            </a:schemeClr>
                          </a:solidFill>
                        </a:rPr>
                        <a:t>Schools send </a:t>
                      </a:r>
                      <a:r>
                        <a:rPr lang="en-US" dirty="0">
                          <a:solidFill>
                            <a:schemeClr val="tx1">
                              <a:lumMod val="65000"/>
                              <a:lumOff val="35000"/>
                            </a:schemeClr>
                          </a:solidFill>
                        </a:rPr>
                        <a:t>financial aid offers</a:t>
                      </a:r>
                      <a:endParaRPr dirty="0">
                        <a:solidFill>
                          <a:schemeClr val="tx1">
                            <a:lumMod val="65000"/>
                            <a:lumOff val="35000"/>
                          </a:schemeClr>
                        </a:solidFill>
                      </a:endParaRPr>
                    </a:p>
                  </a:txBody>
                  <a:tcPr marL="0" marR="0" marT="0" marB="0" anchor="ctr" horzOverflow="overflow"/>
                </a:tc>
                <a:extLst>
                  <a:ext uri="{0D108BD9-81ED-4DB2-BD59-A6C34878D82A}">
                    <a16:rowId xmlns:a16="http://schemas.microsoft.com/office/drawing/2014/main" val="10001"/>
                  </a:ext>
                </a:extLst>
              </a:tr>
              <a:tr h="1013460">
                <a:tc>
                  <a:txBody>
                    <a:bodyPr/>
                    <a:lstStyle/>
                    <a:p>
                      <a:pPr lvl="1" indent="228600" defTabSz="457200">
                        <a:defRPr sz="1800"/>
                      </a:pPr>
                      <a:r>
                        <a:rPr>
                          <a:solidFill>
                            <a:schemeClr val="tx1">
                              <a:lumMod val="65000"/>
                              <a:lumOff val="35000"/>
                            </a:schemeClr>
                          </a:solidFill>
                        </a:rPr>
                        <a:t>June - July </a:t>
                      </a:r>
                    </a:p>
                  </a:txBody>
                  <a:tcPr marL="0" marR="0" marT="0" marB="0" anchor="ctr" horzOverflow="overflow"/>
                </a:tc>
                <a:tc>
                  <a:txBody>
                    <a:bodyPr/>
                    <a:lstStyle/>
                    <a:p>
                      <a:pPr lvl="1" indent="228600" defTabSz="457200">
                        <a:defRPr sz="1800"/>
                      </a:pPr>
                      <a:r>
                        <a:rPr dirty="0">
                          <a:solidFill>
                            <a:schemeClr val="tx1">
                              <a:lumMod val="65000"/>
                              <a:lumOff val="35000"/>
                            </a:schemeClr>
                          </a:solidFill>
                        </a:rPr>
                        <a:t>Schools send Fall semester bills</a:t>
                      </a:r>
                    </a:p>
                  </a:txBody>
                  <a:tcPr marL="0" marR="0" marT="0" marB="0" anchor="ctr" horzOverflow="overflow"/>
                </a:tc>
                <a:extLst>
                  <a:ext uri="{0D108BD9-81ED-4DB2-BD59-A6C34878D82A}">
                    <a16:rowId xmlns:a16="http://schemas.microsoft.com/office/drawing/2014/main" val="10002"/>
                  </a:ext>
                </a:extLst>
              </a:tr>
              <a:tr h="1013460">
                <a:tc>
                  <a:txBody>
                    <a:bodyPr/>
                    <a:lstStyle/>
                    <a:p>
                      <a:pPr lvl="1" indent="228600" defTabSz="457200">
                        <a:defRPr sz="1800"/>
                      </a:pPr>
                      <a:r>
                        <a:rPr>
                          <a:solidFill>
                            <a:schemeClr val="tx1">
                              <a:lumMod val="65000"/>
                              <a:lumOff val="35000"/>
                            </a:schemeClr>
                          </a:solidFill>
                        </a:rPr>
                        <a:t>August</a:t>
                      </a:r>
                    </a:p>
                  </a:txBody>
                  <a:tcPr marL="0" marR="0" marT="0" marB="0" anchor="ctr" horzOverflow="overflow"/>
                </a:tc>
                <a:tc>
                  <a:txBody>
                    <a:bodyPr/>
                    <a:lstStyle/>
                    <a:p>
                      <a:pPr lvl="1" indent="228600" defTabSz="457200">
                        <a:defRPr sz="1800"/>
                      </a:pPr>
                      <a:r>
                        <a:rPr dirty="0">
                          <a:solidFill>
                            <a:schemeClr val="tx1">
                              <a:lumMod val="65000"/>
                              <a:lumOff val="35000"/>
                            </a:schemeClr>
                          </a:solidFill>
                        </a:rPr>
                        <a:t>Bills are due</a:t>
                      </a:r>
                    </a:p>
                  </a:txBody>
                  <a:tcPr marL="0" marR="0" marT="0" marB="0" anchor="ctr" horzOverflow="overflow"/>
                </a:tc>
                <a:extLst>
                  <a:ext uri="{0D108BD9-81ED-4DB2-BD59-A6C34878D82A}">
                    <a16:rowId xmlns:a16="http://schemas.microsoft.com/office/drawing/2014/main" val="10003"/>
                  </a:ext>
                </a:extLst>
              </a:tr>
            </a:tbl>
          </a:graphicData>
        </a:graphic>
      </p:graphicFrame>
      <p:sp>
        <p:nvSpPr>
          <p:cNvPr id="6"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defTabSz="420623" hangingPunct="1">
              <a:defRPr sz="3680"/>
            </a:pPr>
            <a:r>
              <a:rPr lang="en-US" dirty="0"/>
              <a:t>The Cycle of Financial Aid</a:t>
            </a:r>
            <a:endParaRPr lang="en-US" sz="3680" dirty="0">
              <a:solidFill>
                <a:schemeClr val="bg1"/>
              </a:solidFill>
            </a:endParaRPr>
          </a:p>
        </p:txBody>
      </p:sp>
      <p:sp>
        <p:nvSpPr>
          <p:cNvPr id="2" name="Rectangle 1"/>
          <p:cNvSpPr/>
          <p:nvPr/>
        </p:nvSpPr>
        <p:spPr>
          <a:xfrm>
            <a:off x="3508720" y="1402080"/>
            <a:ext cx="8311660" cy="4053840"/>
          </a:xfrm>
          <a:prstGeom prst="rect">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orbel"/>
              <a:ea typeface="Corbel"/>
              <a:cs typeface="Corbel"/>
              <a:sym typeface="Corbel"/>
            </a:endParaRPr>
          </a:p>
        </p:txBody>
      </p:sp>
      <p:cxnSp>
        <p:nvCxnSpPr>
          <p:cNvPr id="4" name="Straight Connector 3"/>
          <p:cNvCxnSpPr/>
          <p:nvPr/>
        </p:nvCxnSpPr>
        <p:spPr>
          <a:xfrm>
            <a:off x="6348046" y="1402080"/>
            <a:ext cx="52754" cy="4053840"/>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7406828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Footer Placeholder 3"/>
          <p:cNvSpPr txBox="1"/>
          <p:nvPr/>
        </p:nvSpPr>
        <p:spPr>
          <a:xfrm>
            <a:off x="3081079" y="6251006"/>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426" name="Rectangle 2"/>
          <p:cNvSpPr txBox="1">
            <a:spLocks noGrp="1"/>
          </p:cNvSpPr>
          <p:nvPr>
            <p:ph type="title"/>
          </p:nvPr>
        </p:nvSpPr>
        <p:spPr>
          <a:prstGeom prst="rect">
            <a:avLst/>
          </a:prstGeom>
        </p:spPr>
        <p:txBody>
          <a:bodyPr/>
          <a:lstStyle/>
          <a:p>
            <a:r>
              <a:rPr dirty="0"/>
              <a:t>Where Do I Go From Here?</a:t>
            </a:r>
          </a:p>
        </p:txBody>
      </p:sp>
      <p:sp>
        <p:nvSpPr>
          <p:cNvPr id="427" name="Rectangle 3"/>
          <p:cNvSpPr txBox="1">
            <a:spLocks noGrp="1"/>
          </p:cNvSpPr>
          <p:nvPr>
            <p:ph type="body" idx="4294967295"/>
          </p:nvPr>
        </p:nvSpPr>
        <p:spPr>
          <a:xfrm>
            <a:off x="3827417" y="729762"/>
            <a:ext cx="6840584" cy="5407269"/>
          </a:xfrm>
          <a:prstGeom prst="rect">
            <a:avLst/>
          </a:prstGeom>
        </p:spPr>
        <p:txBody>
          <a:bodyPr>
            <a:normAutofit fontScale="92500"/>
          </a:bodyPr>
          <a:lstStyle/>
          <a:p>
            <a:pPr>
              <a:spcBef>
                <a:spcPts val="1400"/>
              </a:spcBef>
              <a:defRPr sz="2400"/>
            </a:pPr>
            <a:r>
              <a:rPr dirty="0">
                <a:solidFill>
                  <a:schemeClr val="tx1">
                    <a:lumMod val="65000"/>
                    <a:lumOff val="35000"/>
                  </a:schemeClr>
                </a:solidFill>
              </a:rPr>
              <a:t>Obtain and review admission, financial aid materials and deadlines from each school to which you are applying</a:t>
            </a:r>
            <a:endParaRPr sz="2800" dirty="0">
              <a:solidFill>
                <a:schemeClr val="tx1">
                  <a:lumMod val="65000"/>
                  <a:lumOff val="35000"/>
                </a:schemeClr>
              </a:solidFill>
            </a:endParaRPr>
          </a:p>
          <a:p>
            <a:pPr>
              <a:spcBef>
                <a:spcPts val="1400"/>
              </a:spcBef>
              <a:defRPr sz="2400"/>
            </a:pPr>
            <a:r>
              <a:rPr dirty="0">
                <a:solidFill>
                  <a:schemeClr val="tx1">
                    <a:lumMod val="65000"/>
                    <a:lumOff val="35000"/>
                  </a:schemeClr>
                </a:solidFill>
              </a:rPr>
              <a:t>Meet all application deadlines</a:t>
            </a:r>
            <a:endParaRPr sz="2800" dirty="0">
              <a:solidFill>
                <a:schemeClr val="tx1">
                  <a:lumMod val="65000"/>
                  <a:lumOff val="35000"/>
                </a:schemeClr>
              </a:solidFill>
            </a:endParaRPr>
          </a:p>
          <a:p>
            <a:pPr marL="793750" lvl="1" indent="-336550">
              <a:spcBef>
                <a:spcPts val="1400"/>
              </a:spcBef>
              <a:defRPr sz="2400"/>
            </a:pPr>
            <a:r>
              <a:rPr dirty="0">
                <a:solidFill>
                  <a:schemeClr val="tx1">
                    <a:lumMod val="65000"/>
                    <a:lumOff val="35000"/>
                  </a:schemeClr>
                </a:solidFill>
              </a:rPr>
              <a:t>CSS Profile if applicable</a:t>
            </a:r>
            <a:endParaRPr sz="2400" dirty="0">
              <a:solidFill>
                <a:schemeClr val="tx1">
                  <a:lumMod val="65000"/>
                  <a:lumOff val="35000"/>
                </a:schemeClr>
              </a:solidFill>
            </a:endParaRPr>
          </a:p>
          <a:p>
            <a:pPr marL="793750" lvl="1" indent="-336550">
              <a:spcBef>
                <a:spcPts val="1400"/>
              </a:spcBef>
              <a:defRPr sz="2400"/>
            </a:pPr>
            <a:r>
              <a:rPr dirty="0">
                <a:solidFill>
                  <a:schemeClr val="tx1">
                    <a:lumMod val="65000"/>
                    <a:lumOff val="35000"/>
                  </a:schemeClr>
                </a:solidFill>
              </a:rPr>
              <a:t>Complete the FAFSA and any other application materials required by the school or your state agency </a:t>
            </a:r>
            <a:endParaRPr lang="en-US" dirty="0">
              <a:solidFill>
                <a:schemeClr val="tx1">
                  <a:lumMod val="65000"/>
                  <a:lumOff val="35000"/>
                </a:schemeClr>
              </a:solidFill>
            </a:endParaRPr>
          </a:p>
          <a:p>
            <a:pPr marL="793750" lvl="1" indent="-336550">
              <a:spcBef>
                <a:spcPts val="1400"/>
              </a:spcBef>
              <a:defRPr sz="2400"/>
            </a:pPr>
            <a:r>
              <a:rPr dirty="0">
                <a:solidFill>
                  <a:schemeClr val="tx1">
                    <a:lumMod val="65000"/>
                    <a:lumOff val="35000"/>
                  </a:schemeClr>
                </a:solidFill>
              </a:rPr>
              <a:t>NJ State deadlines for high school Class of 202</a:t>
            </a:r>
            <a:r>
              <a:rPr lang="en-US" dirty="0">
                <a:solidFill>
                  <a:schemeClr val="tx1">
                    <a:lumMod val="65000"/>
                    <a:lumOff val="35000"/>
                  </a:schemeClr>
                </a:solidFill>
              </a:rPr>
              <a:t>6</a:t>
            </a:r>
            <a:r>
              <a:rPr dirty="0">
                <a:solidFill>
                  <a:schemeClr val="tx1">
                    <a:lumMod val="65000"/>
                    <a:lumOff val="35000"/>
                  </a:schemeClr>
                </a:solidFill>
              </a:rPr>
              <a:t>:</a:t>
            </a:r>
            <a:endParaRPr sz="2400" dirty="0">
              <a:solidFill>
                <a:schemeClr val="tx1">
                  <a:lumMod val="65000"/>
                  <a:lumOff val="35000"/>
                </a:schemeClr>
              </a:solidFill>
            </a:endParaRPr>
          </a:p>
          <a:p>
            <a:pPr marL="0" lvl="1" indent="457200">
              <a:buSzTx/>
              <a:buNone/>
              <a:defRPr sz="2000">
                <a:solidFill>
                  <a:srgbClr val="660066"/>
                </a:solidFill>
              </a:defRPr>
            </a:pPr>
            <a:r>
              <a:rPr dirty="0">
                <a:solidFill>
                  <a:schemeClr val="tx1">
                    <a:lumMod val="65000"/>
                    <a:lumOff val="35000"/>
                  </a:schemeClr>
                </a:solidFill>
              </a:rPr>
              <a:t>September 15, 202</a:t>
            </a:r>
            <a:r>
              <a:rPr lang="en-US" dirty="0">
                <a:solidFill>
                  <a:schemeClr val="tx1">
                    <a:lumMod val="65000"/>
                    <a:lumOff val="35000"/>
                  </a:schemeClr>
                </a:solidFill>
              </a:rPr>
              <a:t>6</a:t>
            </a:r>
            <a:r>
              <a:rPr dirty="0">
                <a:solidFill>
                  <a:schemeClr val="tx1">
                    <a:lumMod val="65000"/>
                    <a:lumOff val="35000"/>
                  </a:schemeClr>
                </a:solidFill>
              </a:rPr>
              <a:t> for Fall ‘2</a:t>
            </a:r>
            <a:r>
              <a:rPr lang="en-US" dirty="0">
                <a:solidFill>
                  <a:schemeClr val="tx1">
                    <a:lumMod val="65000"/>
                    <a:lumOff val="35000"/>
                  </a:schemeClr>
                </a:solidFill>
              </a:rPr>
              <a:t>6</a:t>
            </a:r>
            <a:r>
              <a:rPr dirty="0">
                <a:solidFill>
                  <a:schemeClr val="tx1">
                    <a:lumMod val="65000"/>
                    <a:lumOff val="35000"/>
                  </a:schemeClr>
                </a:solidFill>
              </a:rPr>
              <a:t> and Spring </a:t>
            </a:r>
            <a:r>
              <a:rPr lang="en-US" dirty="0">
                <a:solidFill>
                  <a:schemeClr val="tx1">
                    <a:lumMod val="65000"/>
                    <a:lumOff val="35000"/>
                  </a:schemeClr>
                </a:solidFill>
              </a:rPr>
              <a:t>’</a:t>
            </a:r>
            <a:r>
              <a:rPr dirty="0">
                <a:solidFill>
                  <a:schemeClr val="tx1">
                    <a:lumMod val="65000"/>
                    <a:lumOff val="35000"/>
                  </a:schemeClr>
                </a:solidFill>
              </a:rPr>
              <a:t>2</a:t>
            </a:r>
            <a:r>
              <a:rPr lang="en-US" dirty="0">
                <a:solidFill>
                  <a:schemeClr val="tx1">
                    <a:lumMod val="65000"/>
                    <a:lumOff val="35000"/>
                  </a:schemeClr>
                </a:solidFill>
              </a:rPr>
              <a:t>7 ‘</a:t>
            </a:r>
            <a:r>
              <a:rPr dirty="0">
                <a:solidFill>
                  <a:schemeClr val="tx1">
                    <a:lumMod val="65000"/>
                    <a:lumOff val="35000"/>
                  </a:schemeClr>
                </a:solidFill>
              </a:rPr>
              <a:t>semesters and </a:t>
            </a:r>
            <a:r>
              <a:rPr lang="en-US" dirty="0">
                <a:solidFill>
                  <a:schemeClr val="tx1">
                    <a:lumMod val="65000"/>
                    <a:lumOff val="35000"/>
                  </a:schemeClr>
                </a:solidFill>
              </a:rPr>
              <a:t>	</a:t>
            </a:r>
            <a:r>
              <a:rPr dirty="0">
                <a:solidFill>
                  <a:schemeClr val="tx1">
                    <a:lumMod val="65000"/>
                    <a:lumOff val="35000"/>
                  </a:schemeClr>
                </a:solidFill>
              </a:rPr>
              <a:t>February </a:t>
            </a:r>
            <a:r>
              <a:rPr lang="en-US" dirty="0">
                <a:solidFill>
                  <a:schemeClr val="tx1">
                    <a:lumMod val="65000"/>
                    <a:lumOff val="35000"/>
                  </a:schemeClr>
                </a:solidFill>
              </a:rPr>
              <a:t> </a:t>
            </a:r>
            <a:r>
              <a:rPr dirty="0">
                <a:solidFill>
                  <a:schemeClr val="tx1">
                    <a:lumMod val="65000"/>
                    <a:lumOff val="35000"/>
                  </a:schemeClr>
                </a:solidFill>
              </a:rPr>
              <a:t>15, 202</a:t>
            </a:r>
            <a:r>
              <a:rPr lang="en-US" dirty="0">
                <a:solidFill>
                  <a:schemeClr val="tx1">
                    <a:lumMod val="65000"/>
                    <a:lumOff val="35000"/>
                  </a:schemeClr>
                </a:solidFill>
              </a:rPr>
              <a:t>7</a:t>
            </a:r>
            <a:r>
              <a:rPr dirty="0">
                <a:solidFill>
                  <a:schemeClr val="tx1">
                    <a:lumMod val="65000"/>
                    <a:lumOff val="35000"/>
                  </a:schemeClr>
                </a:solidFill>
              </a:rPr>
              <a:t> for Spring ‘2</a:t>
            </a:r>
            <a:r>
              <a:rPr lang="en-US" dirty="0">
                <a:solidFill>
                  <a:schemeClr val="tx1">
                    <a:lumMod val="65000"/>
                    <a:lumOff val="35000"/>
                  </a:schemeClr>
                </a:solidFill>
              </a:rPr>
              <a:t>7</a:t>
            </a:r>
            <a:r>
              <a:rPr dirty="0">
                <a:solidFill>
                  <a:schemeClr val="tx1">
                    <a:lumMod val="65000"/>
                    <a:lumOff val="35000"/>
                  </a:schemeClr>
                </a:solidFill>
              </a:rPr>
              <a:t> ONLY awards</a:t>
            </a:r>
            <a:endParaRPr sz="2200" dirty="0">
              <a:solidFill>
                <a:schemeClr val="tx1">
                  <a:lumMod val="65000"/>
                  <a:lumOff val="35000"/>
                </a:schemeClr>
              </a:solidFill>
            </a:endParaRPr>
          </a:p>
          <a:p>
            <a:pPr marL="0" lvl="1" indent="457200">
              <a:buSzTx/>
              <a:buNone/>
              <a:defRPr sz="2000">
                <a:solidFill>
                  <a:srgbClr val="660066"/>
                </a:solidFill>
              </a:defRPr>
            </a:pPr>
            <a:r>
              <a:rPr lang="en-US" dirty="0">
                <a:solidFill>
                  <a:schemeClr val="tx1">
                    <a:lumMod val="65000"/>
                    <a:lumOff val="35000"/>
                  </a:schemeClr>
                </a:solidFill>
              </a:rPr>
              <a:t> April </a:t>
            </a:r>
            <a:r>
              <a:rPr dirty="0">
                <a:solidFill>
                  <a:schemeClr val="tx1">
                    <a:lumMod val="65000"/>
                    <a:lumOff val="35000"/>
                  </a:schemeClr>
                </a:solidFill>
              </a:rPr>
              <a:t>15, 202</a:t>
            </a:r>
            <a:r>
              <a:rPr lang="en-US" dirty="0">
                <a:solidFill>
                  <a:schemeClr val="tx1">
                    <a:lumMod val="65000"/>
                    <a:lumOff val="35000"/>
                  </a:schemeClr>
                </a:solidFill>
              </a:rPr>
              <a:t>6</a:t>
            </a:r>
            <a:r>
              <a:rPr dirty="0">
                <a:solidFill>
                  <a:schemeClr val="tx1">
                    <a:lumMod val="65000"/>
                    <a:lumOff val="35000"/>
                  </a:schemeClr>
                </a:solidFill>
              </a:rPr>
              <a:t> to renew your financial aid for Academic Year </a:t>
            </a:r>
            <a:r>
              <a:rPr lang="en-US" dirty="0">
                <a:solidFill>
                  <a:schemeClr val="tx1">
                    <a:lumMod val="65000"/>
                    <a:lumOff val="35000"/>
                  </a:schemeClr>
                </a:solidFill>
              </a:rPr>
              <a:t>	</a:t>
            </a:r>
            <a:r>
              <a:rPr dirty="0">
                <a:solidFill>
                  <a:schemeClr val="tx1">
                    <a:lumMod val="65000"/>
                    <a:lumOff val="35000"/>
                  </a:schemeClr>
                </a:solidFill>
              </a:rPr>
              <a:t>202</a:t>
            </a:r>
            <a:r>
              <a:rPr lang="en-US" dirty="0">
                <a:solidFill>
                  <a:schemeClr val="tx1">
                    <a:lumMod val="65000"/>
                    <a:lumOff val="35000"/>
                  </a:schemeClr>
                </a:solidFill>
              </a:rPr>
              <a:t>6</a:t>
            </a:r>
            <a:r>
              <a:rPr dirty="0">
                <a:solidFill>
                  <a:schemeClr val="tx1">
                    <a:lumMod val="65000"/>
                    <a:lumOff val="35000"/>
                  </a:schemeClr>
                </a:solidFill>
              </a:rPr>
              <a:t>-2</a:t>
            </a:r>
            <a:r>
              <a:rPr lang="en-US" dirty="0">
                <a:solidFill>
                  <a:schemeClr val="tx1">
                    <a:lumMod val="65000"/>
                    <a:lumOff val="35000"/>
                  </a:schemeClr>
                </a:solidFill>
              </a:rPr>
              <a:t>7</a:t>
            </a:r>
          </a:p>
          <a:p>
            <a:pPr marL="0" indent="16329">
              <a:buSzTx/>
              <a:buNone/>
              <a:defRPr sz="2000">
                <a:solidFill>
                  <a:srgbClr val="660066"/>
                </a:solidFill>
              </a:defRPr>
            </a:pPr>
            <a:r>
              <a:rPr lang="en-US" sz="1700" i="1" dirty="0">
                <a:solidFill>
                  <a:schemeClr val="tx1">
                    <a:lumMod val="65000"/>
                    <a:lumOff val="35000"/>
                  </a:schemeClr>
                </a:solidFill>
              </a:rPr>
              <a:t>Note: After 1</a:t>
            </a:r>
            <a:r>
              <a:rPr lang="en-US" sz="1700" i="1" baseline="30000" dirty="0">
                <a:solidFill>
                  <a:schemeClr val="tx1">
                    <a:lumMod val="65000"/>
                    <a:lumOff val="35000"/>
                  </a:schemeClr>
                </a:solidFill>
              </a:rPr>
              <a:t>st</a:t>
            </a:r>
            <a:r>
              <a:rPr lang="en-US" sz="1700" i="1" dirty="0">
                <a:solidFill>
                  <a:schemeClr val="tx1">
                    <a:lumMod val="65000"/>
                    <a:lumOff val="35000"/>
                  </a:schemeClr>
                </a:solidFill>
              </a:rPr>
              <a:t> year, students must renew ANNUALLY by April 15</a:t>
            </a:r>
            <a:r>
              <a:rPr lang="en-US" sz="1700" i="1" baseline="30000" dirty="0">
                <a:solidFill>
                  <a:schemeClr val="tx1">
                    <a:lumMod val="65000"/>
                    <a:lumOff val="35000"/>
                  </a:schemeClr>
                </a:solidFill>
              </a:rPr>
              <a:t>th</a:t>
            </a:r>
            <a:r>
              <a:rPr lang="en-US" sz="1700" i="1" dirty="0">
                <a:solidFill>
                  <a:schemeClr val="tx1">
                    <a:lumMod val="65000"/>
                    <a:lumOff val="35000"/>
                  </a:schemeClr>
                </a:solidFill>
              </a:rPr>
              <a:t>, if the student received a State TAG award in the current year</a:t>
            </a:r>
            <a:r>
              <a:rPr sz="1700" i="1" dirty="0">
                <a:solidFill>
                  <a:schemeClr val="tx1">
                    <a:lumMod val="65000"/>
                    <a:lumOff val="35000"/>
                  </a:schemeClr>
                </a:solidFill>
              </a:rPr>
              <a:t> </a:t>
            </a:r>
            <a:endParaRPr lang="en-US" sz="1700" i="1" dirty="0">
              <a:solidFill>
                <a:schemeClr val="tx1">
                  <a:lumMod val="65000"/>
                  <a:lumOff val="35000"/>
                </a:schemeClr>
              </a:solidFill>
            </a:endParaRPr>
          </a:p>
        </p:txBody>
      </p:sp>
      <p:sp>
        <p:nvSpPr>
          <p:cNvPr id="428"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42</a:t>
            </a:fld>
            <a:endParaRPr/>
          </a:p>
        </p:txBody>
      </p:sp>
    </p:spTree>
    <p:extLst>
      <p:ext uri="{BB962C8B-B14F-4D97-AF65-F5344CB8AC3E}">
        <p14:creationId xmlns:p14="http://schemas.microsoft.com/office/powerpoint/2010/main" val="1754443771"/>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33" name="Title 1"/>
          <p:cNvSpPr txBox="1">
            <a:spLocks noGrp="1"/>
          </p:cNvSpPr>
          <p:nvPr>
            <p:ph type="title"/>
          </p:nvPr>
        </p:nvSpPr>
        <p:spPr>
          <a:prstGeom prst="rect">
            <a:avLst/>
          </a:prstGeom>
        </p:spPr>
        <p:txBody>
          <a:bodyPr/>
          <a:lstStyle/>
          <a:p>
            <a:r>
              <a:t>Other Resources</a:t>
            </a:r>
          </a:p>
        </p:txBody>
      </p:sp>
      <p:sp>
        <p:nvSpPr>
          <p:cNvPr id="434" name="Content Placeholder 2"/>
          <p:cNvSpPr txBox="1">
            <a:spLocks noGrp="1"/>
          </p:cNvSpPr>
          <p:nvPr>
            <p:ph type="body" idx="4294967295"/>
          </p:nvPr>
        </p:nvSpPr>
        <p:spPr>
          <a:xfrm>
            <a:off x="4288513" y="1447477"/>
            <a:ext cx="7339481" cy="4297687"/>
          </a:xfrm>
          <a:prstGeom prst="rect">
            <a:avLst/>
          </a:prstGeom>
        </p:spPr>
        <p:txBody>
          <a:bodyPr/>
          <a:lstStyle/>
          <a:p>
            <a:pPr>
              <a:spcBef>
                <a:spcPts val="600"/>
              </a:spcBef>
              <a:defRPr sz="2800"/>
            </a:pPr>
            <a:r>
              <a:rPr dirty="0">
                <a:solidFill>
                  <a:schemeClr val="tx1">
                    <a:lumMod val="65000"/>
                    <a:lumOff val="35000"/>
                  </a:schemeClr>
                </a:solidFill>
              </a:rPr>
              <a:t>Outside Scholarships</a:t>
            </a:r>
          </a:p>
          <a:p>
            <a:pPr>
              <a:spcBef>
                <a:spcPts val="600"/>
              </a:spcBef>
              <a:defRPr sz="2800"/>
            </a:pPr>
            <a:r>
              <a:rPr dirty="0">
                <a:solidFill>
                  <a:schemeClr val="tx1">
                    <a:lumMod val="65000"/>
                    <a:lumOff val="35000"/>
                  </a:schemeClr>
                </a:solidFill>
              </a:rPr>
              <a:t>Campus</a:t>
            </a:r>
            <a:r>
              <a:rPr lang="en-US" dirty="0">
                <a:solidFill>
                  <a:schemeClr val="tx1">
                    <a:lumMod val="65000"/>
                    <a:lumOff val="35000"/>
                  </a:schemeClr>
                </a:solidFill>
              </a:rPr>
              <a:t>-</a:t>
            </a:r>
            <a:r>
              <a:rPr dirty="0">
                <a:solidFill>
                  <a:schemeClr val="tx1">
                    <a:lumMod val="65000"/>
                    <a:lumOff val="35000"/>
                  </a:schemeClr>
                </a:solidFill>
              </a:rPr>
              <a:t>Administered Payment Plans</a:t>
            </a:r>
          </a:p>
          <a:p>
            <a:pPr>
              <a:spcBef>
                <a:spcPts val="600"/>
              </a:spcBef>
              <a:defRPr sz="2800"/>
            </a:pPr>
            <a:r>
              <a:rPr dirty="0">
                <a:solidFill>
                  <a:schemeClr val="tx1">
                    <a:lumMod val="65000"/>
                    <a:lumOff val="35000"/>
                  </a:schemeClr>
                </a:solidFill>
              </a:rPr>
              <a:t>Campus Employment</a:t>
            </a:r>
            <a:r>
              <a:rPr lang="en-US" dirty="0">
                <a:solidFill>
                  <a:schemeClr val="tx1">
                    <a:lumMod val="65000"/>
                    <a:lumOff val="35000"/>
                  </a:schemeClr>
                </a:solidFill>
              </a:rPr>
              <a:t> (including school-sponsored “work-study” jobs)</a:t>
            </a:r>
            <a:endParaRPr dirty="0">
              <a:solidFill>
                <a:schemeClr val="tx1">
                  <a:lumMod val="65000"/>
                  <a:lumOff val="35000"/>
                </a:schemeClr>
              </a:solidFill>
            </a:endParaRPr>
          </a:p>
          <a:p>
            <a:pPr>
              <a:spcBef>
                <a:spcPts val="600"/>
              </a:spcBef>
              <a:defRPr sz="2800"/>
            </a:pPr>
            <a:r>
              <a:rPr dirty="0">
                <a:solidFill>
                  <a:schemeClr val="tx1">
                    <a:lumMod val="65000"/>
                    <a:lumOff val="35000"/>
                  </a:schemeClr>
                </a:solidFill>
              </a:rPr>
              <a:t>Specialized Campus Opportunities</a:t>
            </a:r>
          </a:p>
          <a:p>
            <a:pPr marL="274320" indent="0">
              <a:spcBef>
                <a:spcPts val="600"/>
              </a:spcBef>
              <a:buFontTx/>
              <a:buChar char="✓"/>
              <a:defRPr sz="2800"/>
            </a:pPr>
            <a:r>
              <a:rPr dirty="0">
                <a:solidFill>
                  <a:schemeClr val="tx1">
                    <a:lumMod val="65000"/>
                    <a:lumOff val="35000"/>
                  </a:schemeClr>
                </a:solidFill>
              </a:rPr>
              <a:t> </a:t>
            </a:r>
            <a:r>
              <a:rPr sz="2400" dirty="0">
                <a:solidFill>
                  <a:schemeClr val="tx1">
                    <a:lumMod val="65000"/>
                    <a:lumOff val="35000"/>
                  </a:schemeClr>
                </a:solidFill>
              </a:rPr>
              <a:t>Residential Advisors</a:t>
            </a:r>
          </a:p>
          <a:p>
            <a:pPr marL="274320" indent="0">
              <a:spcBef>
                <a:spcPts val="500"/>
              </a:spcBef>
              <a:buFontTx/>
              <a:buChar char="✓"/>
              <a:defRPr sz="2400"/>
            </a:pPr>
            <a:r>
              <a:rPr dirty="0">
                <a:solidFill>
                  <a:schemeClr val="tx1">
                    <a:lumMod val="65000"/>
                    <a:lumOff val="35000"/>
                  </a:schemeClr>
                </a:solidFill>
              </a:rPr>
              <a:t> Student Ambassadors</a:t>
            </a:r>
          </a:p>
          <a:p>
            <a:pPr marL="274320" indent="0">
              <a:spcBef>
                <a:spcPts val="500"/>
              </a:spcBef>
              <a:buFontTx/>
              <a:buChar char="✓"/>
              <a:defRPr sz="2400"/>
            </a:pPr>
            <a:r>
              <a:rPr dirty="0">
                <a:solidFill>
                  <a:schemeClr val="tx1">
                    <a:lumMod val="65000"/>
                    <a:lumOff val="35000"/>
                  </a:schemeClr>
                </a:solidFill>
              </a:rPr>
              <a:t> Student Tour Guides</a:t>
            </a:r>
          </a:p>
          <a:p>
            <a:pPr marL="274320" indent="0">
              <a:spcBef>
                <a:spcPts val="500"/>
              </a:spcBef>
              <a:buFontTx/>
              <a:buChar char="✓"/>
              <a:defRPr sz="2400"/>
            </a:pPr>
            <a:r>
              <a:rPr dirty="0">
                <a:solidFill>
                  <a:schemeClr val="tx1">
                    <a:lumMod val="65000"/>
                    <a:lumOff val="35000"/>
                  </a:schemeClr>
                </a:solidFill>
              </a:rPr>
              <a:t> Internships/</a:t>
            </a:r>
            <a:r>
              <a:rPr lang="en-US" dirty="0">
                <a:solidFill>
                  <a:schemeClr val="tx1">
                    <a:lumMod val="65000"/>
                    <a:lumOff val="35000"/>
                  </a:schemeClr>
                </a:solidFill>
              </a:rPr>
              <a:t>Co</a:t>
            </a:r>
            <a:r>
              <a:rPr dirty="0">
                <a:solidFill>
                  <a:schemeClr val="tx1">
                    <a:lumMod val="65000"/>
                    <a:lumOff val="35000"/>
                  </a:schemeClr>
                </a:solidFill>
              </a:rPr>
              <a:t>-</a:t>
            </a:r>
            <a:r>
              <a:rPr lang="en-US" dirty="0">
                <a:solidFill>
                  <a:schemeClr val="tx1">
                    <a:lumMod val="65000"/>
                    <a:lumOff val="35000"/>
                  </a:schemeClr>
                </a:solidFill>
              </a:rPr>
              <a:t>ops</a:t>
            </a:r>
            <a:endParaRPr dirty="0">
              <a:solidFill>
                <a:schemeClr val="tx1">
                  <a:lumMod val="65000"/>
                  <a:lumOff val="35000"/>
                </a:schemeClr>
              </a:solidFill>
            </a:endParaRPr>
          </a:p>
        </p:txBody>
      </p:sp>
      <p:sp>
        <p:nvSpPr>
          <p:cNvPr id="435"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43</a:t>
            </a:fld>
            <a:endParaRPr/>
          </a:p>
        </p:txBody>
      </p:sp>
    </p:spTree>
    <p:extLst>
      <p:ext uri="{BB962C8B-B14F-4D97-AF65-F5344CB8AC3E}">
        <p14:creationId xmlns:p14="http://schemas.microsoft.com/office/powerpoint/2010/main" val="423262636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38" name="Title 1"/>
          <p:cNvSpPr txBox="1">
            <a:spLocks noGrp="1"/>
          </p:cNvSpPr>
          <p:nvPr>
            <p:ph type="title"/>
          </p:nvPr>
        </p:nvSpPr>
        <p:spPr>
          <a:prstGeom prst="rect">
            <a:avLst/>
          </a:prstGeom>
        </p:spPr>
        <p:txBody>
          <a:bodyPr/>
          <a:lstStyle/>
          <a:p>
            <a:r>
              <a:t>Private Scholarship Search</a:t>
            </a:r>
          </a:p>
        </p:txBody>
      </p:sp>
      <p:sp>
        <p:nvSpPr>
          <p:cNvPr id="439" name="Content Placeholder 3"/>
          <p:cNvSpPr txBox="1">
            <a:spLocks noGrp="1"/>
          </p:cNvSpPr>
          <p:nvPr>
            <p:ph type="body" idx="4294967295"/>
          </p:nvPr>
        </p:nvSpPr>
        <p:spPr>
          <a:xfrm>
            <a:off x="3971929" y="1123837"/>
            <a:ext cx="7516898" cy="4525963"/>
          </a:xfrm>
          <a:prstGeom prst="rect">
            <a:avLst/>
          </a:prstGeom>
        </p:spPr>
        <p:txBody>
          <a:bodyPr/>
          <a:lstStyle/>
          <a:p>
            <a:pPr>
              <a:spcBef>
                <a:spcPts val="500"/>
              </a:spcBef>
              <a:defRPr sz="2400"/>
            </a:pPr>
            <a:r>
              <a:rPr dirty="0">
                <a:solidFill>
                  <a:schemeClr val="tx1">
                    <a:lumMod val="65000"/>
                    <a:lumOff val="35000"/>
                  </a:schemeClr>
                </a:solidFill>
              </a:rPr>
              <a:t>Institution/college websites</a:t>
            </a:r>
          </a:p>
          <a:p>
            <a:pPr>
              <a:spcBef>
                <a:spcPts val="500"/>
              </a:spcBef>
              <a:defRPr sz="2400"/>
            </a:pPr>
            <a:r>
              <a:rPr dirty="0">
                <a:solidFill>
                  <a:schemeClr val="tx1">
                    <a:lumMod val="65000"/>
                    <a:lumOff val="35000"/>
                  </a:schemeClr>
                </a:solidFill>
              </a:rPr>
              <a:t>Local library resources</a:t>
            </a:r>
          </a:p>
          <a:p>
            <a:pPr>
              <a:spcBef>
                <a:spcPts val="500"/>
              </a:spcBef>
              <a:defRPr sz="2400"/>
            </a:pPr>
            <a:r>
              <a:rPr dirty="0">
                <a:solidFill>
                  <a:schemeClr val="tx1">
                    <a:lumMod val="65000"/>
                    <a:lumOff val="35000"/>
                  </a:schemeClr>
                </a:solidFill>
              </a:rPr>
              <a:t>Local businesses, civic organizations and churches</a:t>
            </a:r>
          </a:p>
          <a:p>
            <a:pPr marL="742950" lvl="1" indent="-285750">
              <a:spcBef>
                <a:spcPts val="400"/>
              </a:spcBef>
              <a:buFontTx/>
              <a:buChar char="✓"/>
              <a:defRPr sz="2000"/>
            </a:pPr>
            <a:r>
              <a:rPr dirty="0">
                <a:solidFill>
                  <a:schemeClr val="tx1">
                    <a:lumMod val="65000"/>
                    <a:lumOff val="35000"/>
                  </a:schemeClr>
                </a:solidFill>
              </a:rPr>
              <a:t>Check with your High School guidance office</a:t>
            </a:r>
            <a:endParaRPr sz="2800" dirty="0">
              <a:solidFill>
                <a:schemeClr val="tx1">
                  <a:lumMod val="65000"/>
                  <a:lumOff val="35000"/>
                </a:schemeClr>
              </a:solidFill>
            </a:endParaRPr>
          </a:p>
          <a:p>
            <a:pPr>
              <a:spcBef>
                <a:spcPts val="500"/>
              </a:spcBef>
              <a:defRPr sz="2400"/>
            </a:pPr>
            <a:r>
              <a:rPr dirty="0">
                <a:solidFill>
                  <a:schemeClr val="tx1">
                    <a:lumMod val="65000"/>
                    <a:lumOff val="35000"/>
                  </a:schemeClr>
                </a:solidFill>
              </a:rPr>
              <a:t>Parent’s employer(s)</a:t>
            </a:r>
          </a:p>
          <a:p>
            <a:pPr>
              <a:spcBef>
                <a:spcPts val="500"/>
              </a:spcBef>
              <a:defRPr sz="2400"/>
            </a:pPr>
            <a:r>
              <a:rPr dirty="0">
                <a:solidFill>
                  <a:schemeClr val="tx1">
                    <a:lumMod val="65000"/>
                    <a:lumOff val="35000"/>
                  </a:schemeClr>
                </a:solidFill>
              </a:rPr>
              <a:t>www.hesaa.org</a:t>
            </a:r>
          </a:p>
          <a:p>
            <a:pPr>
              <a:spcBef>
                <a:spcPts val="500"/>
              </a:spcBef>
              <a:defRPr sz="2400"/>
            </a:pPr>
            <a:r>
              <a:rPr dirty="0">
                <a:solidFill>
                  <a:schemeClr val="tx1">
                    <a:lumMod val="65000"/>
                    <a:lumOff val="35000"/>
                  </a:schemeClr>
                </a:solidFill>
              </a:rPr>
              <a:t>www.fastweb.com</a:t>
            </a:r>
          </a:p>
          <a:p>
            <a:pPr>
              <a:spcBef>
                <a:spcPts val="500"/>
              </a:spcBef>
              <a:defRPr sz="2400"/>
            </a:pPr>
            <a:r>
              <a:rPr dirty="0">
                <a:solidFill>
                  <a:schemeClr val="tx1">
                    <a:lumMod val="65000"/>
                    <a:lumOff val="35000"/>
                  </a:schemeClr>
                </a:solidFill>
              </a:rPr>
              <a:t>www.collegeboard.org</a:t>
            </a:r>
          </a:p>
          <a:p>
            <a:pPr>
              <a:spcBef>
                <a:spcPts val="500"/>
              </a:spcBef>
              <a:defRPr sz="2400"/>
            </a:pPr>
            <a:r>
              <a:rPr dirty="0">
                <a:solidFill>
                  <a:schemeClr val="tx1">
                    <a:lumMod val="65000"/>
                    <a:lumOff val="35000"/>
                  </a:schemeClr>
                </a:solidFill>
              </a:rPr>
              <a:t>www.mappingyourfuture.org</a:t>
            </a:r>
          </a:p>
        </p:txBody>
      </p:sp>
      <p:pic>
        <p:nvPicPr>
          <p:cNvPr id="440" name="Picture 4" descr="Picture 4"/>
          <p:cNvPicPr>
            <a:picLocks noChangeAspect="1"/>
          </p:cNvPicPr>
          <p:nvPr/>
        </p:nvPicPr>
        <p:blipFill>
          <a:blip r:embed="rId2"/>
          <a:stretch>
            <a:fillRect/>
          </a:stretch>
        </p:blipFill>
        <p:spPr>
          <a:xfrm>
            <a:off x="8777262" y="3256836"/>
            <a:ext cx="2882900" cy="1770064"/>
          </a:xfrm>
          <a:prstGeom prst="rect">
            <a:avLst/>
          </a:prstGeom>
          <a:ln w="12700">
            <a:miter lim="400000"/>
          </a:ln>
          <a:effectLst>
            <a:outerShdw blurRad="190500" dist="12700" dir="5400000" rotWithShape="0">
              <a:srgbClr val="000000"/>
            </a:outerShdw>
          </a:effectLst>
        </p:spPr>
      </p:pic>
      <p:sp>
        <p:nvSpPr>
          <p:cNvPr id="441"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44</a:t>
            </a:fld>
            <a:endParaRPr/>
          </a:p>
        </p:txBody>
      </p:sp>
    </p:spTree>
    <p:extLst>
      <p:ext uri="{BB962C8B-B14F-4D97-AF65-F5344CB8AC3E}">
        <p14:creationId xmlns:p14="http://schemas.microsoft.com/office/powerpoint/2010/main" val="31029249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33445" y="599022"/>
            <a:ext cx="8006214" cy="5002885"/>
          </a:xfrm>
          <a:prstGeom prst="rect">
            <a:avLst/>
          </a:prstGeom>
          <a:ln>
            <a:solidFill>
              <a:schemeClr val="tx1"/>
            </a:solidFill>
          </a:ln>
        </p:spPr>
      </p:pic>
      <p:sp>
        <p:nvSpPr>
          <p:cNvPr id="453"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45</a:t>
            </a:fld>
            <a:endParaRPr/>
          </a:p>
        </p:txBody>
      </p:sp>
      <p:sp>
        <p:nvSpPr>
          <p:cNvPr id="455" name="TextBox 4"/>
          <p:cNvSpPr txBox="1"/>
          <p:nvPr/>
        </p:nvSpPr>
        <p:spPr>
          <a:xfrm>
            <a:off x="6838108" y="275795"/>
            <a:ext cx="1957106"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800" u="sng"/>
            </a:lvl1pPr>
          </a:lstStyle>
          <a:p>
            <a:r>
              <a:rPr sz="2000" dirty="0">
                <a:solidFill>
                  <a:schemeClr val="tx1">
                    <a:lumMod val="65000"/>
                    <a:lumOff val="35000"/>
                  </a:schemeClr>
                </a:solidFill>
              </a:rPr>
              <a:t>Live Webinars</a:t>
            </a:r>
          </a:p>
        </p:txBody>
      </p:sp>
      <p:sp>
        <p:nvSpPr>
          <p:cNvPr id="3" name="Title 2"/>
          <p:cNvSpPr>
            <a:spLocks noGrp="1"/>
          </p:cNvSpPr>
          <p:nvPr>
            <p:ph type="title"/>
          </p:nvPr>
        </p:nvSpPr>
        <p:spPr>
          <a:xfrm>
            <a:off x="266186" y="1185583"/>
            <a:ext cx="2947482" cy="4601184"/>
          </a:xfrm>
        </p:spPr>
        <p:txBody>
          <a:bodyPr/>
          <a:lstStyle/>
          <a:p>
            <a:r>
              <a:rPr lang="en-US" dirty="0"/>
              <a:t>HESAA.org-</a:t>
            </a:r>
            <a:br>
              <a:rPr lang="en-US" dirty="0"/>
            </a:br>
            <a:r>
              <a:rPr lang="en-US" dirty="0"/>
              <a:t/>
            </a:r>
            <a:br>
              <a:rPr lang="en-US" dirty="0"/>
            </a:br>
            <a:r>
              <a:rPr lang="en-US" dirty="0"/>
              <a:t>Apply for State Aid-</a:t>
            </a:r>
            <a:br>
              <a:rPr lang="en-US" dirty="0"/>
            </a:br>
            <a:r>
              <a:rPr lang="en-US" dirty="0"/>
              <a:t/>
            </a:r>
            <a:br>
              <a:rPr lang="en-US" dirty="0"/>
            </a:br>
            <a:r>
              <a:rPr lang="en-US" dirty="0"/>
              <a:t> Workshops </a:t>
            </a:r>
            <a:br>
              <a:rPr lang="en-US" dirty="0"/>
            </a:br>
            <a:r>
              <a:rPr lang="en-US" dirty="0"/>
              <a:t>&amp; Webinars</a:t>
            </a:r>
            <a:br>
              <a:rPr lang="en-US" dirty="0"/>
            </a:br>
            <a:endParaRPr lang="en-US" dirty="0"/>
          </a:p>
        </p:txBody>
      </p:sp>
      <p:sp>
        <p:nvSpPr>
          <p:cNvPr id="2" name="Rectangle 1"/>
          <p:cNvSpPr/>
          <p:nvPr/>
        </p:nvSpPr>
        <p:spPr>
          <a:xfrm>
            <a:off x="3617139" y="5626921"/>
            <a:ext cx="8154797" cy="369332"/>
          </a:xfrm>
          <a:prstGeom prst="rect">
            <a:avLst/>
          </a:prstGeom>
        </p:spPr>
        <p:txBody>
          <a:bodyPr wrap="none">
            <a:spAutoFit/>
          </a:bodyPr>
          <a:lstStyle/>
          <a:p>
            <a:r>
              <a:rPr lang="en-US" dirty="0">
                <a:solidFill>
                  <a:schemeClr val="tx1">
                    <a:lumMod val="65000"/>
                    <a:lumOff val="35000"/>
                  </a:schemeClr>
                </a:solidFill>
              </a:rPr>
              <a:t>NJ Dreamer Schedule </a:t>
            </a:r>
            <a:r>
              <a:rPr lang="en-US" dirty="0"/>
              <a:t>- </a:t>
            </a:r>
            <a:r>
              <a:rPr lang="en-US" dirty="0">
                <a:hlinkClick r:id="rId3"/>
              </a:rPr>
              <a:t>https://www.hesaa.org/Pages/NJAlternativeApplication.aspx</a:t>
            </a:r>
            <a:endParaRPr lang="en-US" dirty="0"/>
          </a:p>
        </p:txBody>
      </p:sp>
      <p:sp>
        <p:nvSpPr>
          <p:cNvPr id="5" name="Rectangle 4"/>
          <p:cNvSpPr/>
          <p:nvPr/>
        </p:nvSpPr>
        <p:spPr>
          <a:xfrm>
            <a:off x="4732829" y="5996253"/>
            <a:ext cx="5923416" cy="369332"/>
          </a:xfrm>
          <a:prstGeom prst="rect">
            <a:avLst/>
          </a:prstGeom>
        </p:spPr>
        <p:txBody>
          <a:bodyPr wrap="none">
            <a:spAutoFit/>
          </a:bodyPr>
          <a:lstStyle/>
          <a:p>
            <a:r>
              <a:rPr lang="en-US" dirty="0">
                <a:solidFill>
                  <a:schemeClr val="tx1">
                    <a:lumMod val="65000"/>
                    <a:lumOff val="35000"/>
                  </a:schemeClr>
                </a:solidFill>
              </a:rPr>
              <a:t>FAFSA Schedule </a:t>
            </a:r>
            <a:r>
              <a:rPr lang="en-US" dirty="0">
                <a:hlinkClick r:id="rId4"/>
              </a:rPr>
              <a:t>- https://www.hesaa.org/Pages/FAFSA.aspx</a:t>
            </a:r>
            <a:endParaRPr lang="en-US" dirty="0"/>
          </a:p>
        </p:txBody>
      </p:sp>
    </p:spTree>
    <p:extLst>
      <p:ext uri="{BB962C8B-B14F-4D97-AF65-F5344CB8AC3E}">
        <p14:creationId xmlns:p14="http://schemas.microsoft.com/office/powerpoint/2010/main" val="194646083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69" name="Rectangle 2"/>
          <p:cNvSpPr txBox="1">
            <a:spLocks noGrp="1"/>
          </p:cNvSpPr>
          <p:nvPr>
            <p:ph type="title"/>
          </p:nvPr>
        </p:nvSpPr>
        <p:spPr>
          <a:prstGeom prst="rect">
            <a:avLst/>
          </a:prstGeom>
        </p:spPr>
        <p:txBody>
          <a:bodyPr/>
          <a:lstStyle/>
          <a:p>
            <a:r>
              <a:t>HESAA Services</a:t>
            </a:r>
          </a:p>
        </p:txBody>
      </p:sp>
      <p:sp>
        <p:nvSpPr>
          <p:cNvPr id="470" name="Rectangle 3"/>
          <p:cNvSpPr txBox="1">
            <a:spLocks noGrp="1"/>
          </p:cNvSpPr>
          <p:nvPr>
            <p:ph type="body" idx="4294967295"/>
          </p:nvPr>
        </p:nvSpPr>
        <p:spPr>
          <a:xfrm>
            <a:off x="3891371" y="1389516"/>
            <a:ext cx="7696200" cy="4335505"/>
          </a:xfrm>
          <a:prstGeom prst="rect">
            <a:avLst/>
          </a:prstGeom>
        </p:spPr>
        <p:txBody>
          <a:bodyPr>
            <a:noAutofit/>
          </a:bodyPr>
          <a:lstStyle/>
          <a:p>
            <a:pPr>
              <a:lnSpc>
                <a:spcPct val="80000"/>
              </a:lnSpc>
              <a:spcBef>
                <a:spcPts val="1300"/>
              </a:spcBef>
              <a:defRPr sz="2200"/>
            </a:pPr>
            <a:r>
              <a:rPr sz="2400" dirty="0">
                <a:solidFill>
                  <a:schemeClr val="tx1">
                    <a:lumMod val="65000"/>
                    <a:lumOff val="35000"/>
                  </a:schemeClr>
                </a:solidFill>
              </a:rPr>
              <a:t>Customer Care Center 	</a:t>
            </a:r>
          </a:p>
          <a:p>
            <a:pPr marL="0" lvl="1" indent="457200">
              <a:lnSpc>
                <a:spcPct val="80000"/>
              </a:lnSpc>
              <a:spcBef>
                <a:spcPts val="1300"/>
              </a:spcBef>
              <a:buSzTx/>
              <a:buNone/>
              <a:defRPr sz="2200"/>
            </a:pPr>
            <a:r>
              <a:rPr lang="en-US" sz="2400" u="sng" dirty="0">
                <a:solidFill>
                  <a:schemeClr val="tx1">
                    <a:lumMod val="65000"/>
                    <a:lumOff val="35000"/>
                  </a:schemeClr>
                </a:solidFill>
                <a:uFill>
                  <a:solidFill>
                    <a:srgbClr val="8BC814"/>
                  </a:solidFill>
                </a:uFill>
                <a:hlinkClick r:id="rId2"/>
              </a:rPr>
              <a:t>Outreach@hesaa.org</a:t>
            </a:r>
            <a:endParaRPr sz="2400" u="sng" dirty="0">
              <a:solidFill>
                <a:schemeClr val="tx1">
                  <a:lumMod val="65000"/>
                  <a:lumOff val="35000"/>
                </a:schemeClr>
              </a:solidFill>
              <a:uFill>
                <a:solidFill>
                  <a:srgbClr val="8BC814"/>
                </a:solidFill>
              </a:uFill>
              <a:hlinkClick r:id="rId2"/>
            </a:endParaRPr>
          </a:p>
          <a:p>
            <a:pPr marL="285750" lvl="1" indent="171450">
              <a:lnSpc>
                <a:spcPct val="80000"/>
              </a:lnSpc>
              <a:spcBef>
                <a:spcPts val="1100"/>
              </a:spcBef>
              <a:buSzTx/>
              <a:buNone/>
              <a:defRPr sz="1900"/>
            </a:pPr>
            <a:r>
              <a:rPr sz="2400" dirty="0">
                <a:solidFill>
                  <a:schemeClr val="tx1">
                    <a:lumMod val="65000"/>
                    <a:lumOff val="35000"/>
                  </a:schemeClr>
                </a:solidFill>
              </a:rPr>
              <a:t>609-584-4480</a:t>
            </a:r>
          </a:p>
          <a:p>
            <a:pPr marL="285750" lvl="1" indent="171450">
              <a:lnSpc>
                <a:spcPct val="80000"/>
              </a:lnSpc>
              <a:spcBef>
                <a:spcPts val="1100"/>
              </a:spcBef>
              <a:buSzTx/>
              <a:buNone/>
              <a:defRPr sz="1900"/>
            </a:pPr>
            <a:r>
              <a:rPr sz="2400" dirty="0">
                <a:solidFill>
                  <a:schemeClr val="tx1">
                    <a:lumMod val="65000"/>
                    <a:lumOff val="35000"/>
                  </a:schemeClr>
                </a:solidFill>
              </a:rPr>
              <a:t>Monday – Thursday</a:t>
            </a:r>
            <a:r>
              <a:rPr lang="en-US" sz="2400" dirty="0">
                <a:solidFill>
                  <a:schemeClr val="tx1">
                    <a:lumMod val="65000"/>
                    <a:lumOff val="35000"/>
                  </a:schemeClr>
                </a:solidFill>
              </a:rPr>
              <a:t>:</a:t>
            </a:r>
            <a:r>
              <a:rPr sz="2400" dirty="0">
                <a:solidFill>
                  <a:schemeClr val="tx1">
                    <a:lumMod val="65000"/>
                    <a:lumOff val="35000"/>
                  </a:schemeClr>
                </a:solidFill>
              </a:rPr>
              <a:t> 8:30 – 8 and Friday</a:t>
            </a:r>
            <a:r>
              <a:rPr lang="en-US" sz="2400" dirty="0">
                <a:solidFill>
                  <a:schemeClr val="tx1">
                    <a:lumMod val="65000"/>
                    <a:lumOff val="35000"/>
                  </a:schemeClr>
                </a:solidFill>
              </a:rPr>
              <a:t>:</a:t>
            </a:r>
            <a:r>
              <a:rPr sz="2400" dirty="0">
                <a:solidFill>
                  <a:schemeClr val="tx1">
                    <a:lumMod val="65000"/>
                    <a:lumOff val="35000"/>
                  </a:schemeClr>
                </a:solidFill>
              </a:rPr>
              <a:t> 8:30 – 5:00</a:t>
            </a:r>
          </a:p>
          <a:p>
            <a:pPr>
              <a:lnSpc>
                <a:spcPct val="80000"/>
              </a:lnSpc>
              <a:spcBef>
                <a:spcPts val="1300"/>
              </a:spcBef>
              <a:defRPr sz="2200"/>
            </a:pPr>
            <a:r>
              <a:rPr sz="2400" dirty="0">
                <a:solidFill>
                  <a:schemeClr val="tx1">
                    <a:lumMod val="65000"/>
                    <a:lumOff val="35000"/>
                  </a:schemeClr>
                </a:solidFill>
              </a:rPr>
              <a:t>Online Resources</a:t>
            </a:r>
          </a:p>
          <a:p>
            <a:pPr marL="285750" lvl="1" indent="171450">
              <a:lnSpc>
                <a:spcPct val="80000"/>
              </a:lnSpc>
              <a:spcBef>
                <a:spcPts val="1100"/>
              </a:spcBef>
              <a:buSzTx/>
              <a:buNone/>
              <a:defRPr sz="1900"/>
            </a:pPr>
            <a:r>
              <a:rPr sz="2400" u="sng" dirty="0">
                <a:solidFill>
                  <a:schemeClr val="tx1">
                    <a:lumMod val="65000"/>
                    <a:lumOff val="35000"/>
                  </a:schemeClr>
                </a:solidFill>
                <a:uFill>
                  <a:solidFill>
                    <a:srgbClr val="8BC814"/>
                  </a:solidFill>
                </a:uFill>
                <a:hlinkClick r:id="rId3"/>
              </a:rPr>
              <a:t>www.hesaa.org</a:t>
            </a:r>
          </a:p>
          <a:p>
            <a:pPr marL="285750" lvl="1" indent="171450">
              <a:lnSpc>
                <a:spcPct val="80000"/>
              </a:lnSpc>
              <a:spcBef>
                <a:spcPts val="1100"/>
              </a:spcBef>
              <a:buSzTx/>
              <a:buNone/>
              <a:defRPr sz="1900"/>
            </a:pPr>
            <a:r>
              <a:rPr sz="2400" u="sng" dirty="0">
                <a:solidFill>
                  <a:schemeClr val="tx1">
                    <a:lumMod val="65000"/>
                    <a:lumOff val="35000"/>
                  </a:schemeClr>
                </a:solidFill>
                <a:uFill>
                  <a:solidFill>
                    <a:srgbClr val="8BC814"/>
                  </a:solidFill>
                </a:uFill>
                <a:hlinkClick r:id="rId4"/>
              </a:rPr>
              <a:t>www.njgrants.org</a:t>
            </a:r>
          </a:p>
          <a:p>
            <a:pPr marL="285750" lvl="1" indent="171450">
              <a:lnSpc>
                <a:spcPct val="80000"/>
              </a:lnSpc>
              <a:spcBef>
                <a:spcPts val="1100"/>
              </a:spcBef>
              <a:buSzTx/>
              <a:buNone/>
              <a:defRPr sz="1900"/>
            </a:pPr>
            <a:r>
              <a:rPr sz="2400" u="sng" dirty="0">
                <a:solidFill>
                  <a:schemeClr val="tx1">
                    <a:lumMod val="65000"/>
                    <a:lumOff val="35000"/>
                  </a:schemeClr>
                </a:solidFill>
                <a:uFill>
                  <a:solidFill>
                    <a:srgbClr val="8BC814"/>
                  </a:solidFill>
                </a:uFill>
                <a:hlinkClick r:id="rId5"/>
              </a:rPr>
              <a:t>www.njclass.org</a:t>
            </a:r>
          </a:p>
          <a:p>
            <a:pPr marL="285750" lvl="1" indent="171450">
              <a:lnSpc>
                <a:spcPct val="80000"/>
              </a:lnSpc>
              <a:spcBef>
                <a:spcPts val="1100"/>
              </a:spcBef>
              <a:buSzTx/>
              <a:buNone/>
              <a:defRPr sz="1900"/>
            </a:pPr>
            <a:r>
              <a:rPr sz="2400" u="sng" dirty="0">
                <a:solidFill>
                  <a:schemeClr val="tx1">
                    <a:lumMod val="65000"/>
                    <a:lumOff val="35000"/>
                  </a:schemeClr>
                </a:solidFill>
                <a:uFill>
                  <a:solidFill>
                    <a:srgbClr val="8BC814"/>
                  </a:solidFill>
                </a:uFill>
                <a:hlinkClick r:id="rId6"/>
              </a:rPr>
              <a:t>https://njfams.hesaa.org</a:t>
            </a:r>
          </a:p>
          <a:p>
            <a:pPr marL="0" lvl="1" indent="457200">
              <a:lnSpc>
                <a:spcPct val="80000"/>
              </a:lnSpc>
              <a:spcBef>
                <a:spcPts val="1100"/>
              </a:spcBef>
              <a:buSzTx/>
              <a:buNone/>
              <a:defRPr sz="1900"/>
            </a:pPr>
            <a:r>
              <a:rPr sz="2400" u="sng" dirty="0">
                <a:solidFill>
                  <a:schemeClr val="tx1">
                    <a:lumMod val="65000"/>
                    <a:lumOff val="35000"/>
                  </a:schemeClr>
                </a:solidFill>
                <a:uFill>
                  <a:solidFill>
                    <a:srgbClr val="8BC814"/>
                  </a:solidFill>
                </a:uFill>
                <a:hlinkClick r:id="rId7"/>
              </a:rPr>
              <a:t>www.hesaa.org/pages/financialaidhub</a:t>
            </a:r>
            <a:endParaRPr lang="en-US" sz="2400" u="sng" dirty="0">
              <a:solidFill>
                <a:schemeClr val="tx1">
                  <a:lumMod val="65000"/>
                  <a:lumOff val="35000"/>
                </a:schemeClr>
              </a:solidFill>
              <a:uFill>
                <a:solidFill>
                  <a:srgbClr val="8BC814"/>
                </a:solidFill>
              </a:uFill>
              <a:hlinkClick r:id="rId7"/>
            </a:endParaRPr>
          </a:p>
          <a:p>
            <a:pPr marL="0" lvl="1" indent="457200">
              <a:lnSpc>
                <a:spcPct val="80000"/>
              </a:lnSpc>
              <a:spcBef>
                <a:spcPts val="1100"/>
              </a:spcBef>
              <a:buSzTx/>
              <a:buNone/>
              <a:defRPr sz="1900"/>
            </a:pPr>
            <a:endParaRPr lang="en-US" sz="2400" u="sng" dirty="0">
              <a:solidFill>
                <a:srgbClr val="8BC814"/>
              </a:solidFill>
              <a:uFill>
                <a:solidFill>
                  <a:srgbClr val="8BC814"/>
                </a:solidFill>
              </a:uFill>
              <a:hlinkClick r:id="rId7"/>
            </a:endParaRPr>
          </a:p>
          <a:p>
            <a:pPr marL="0" lvl="1" indent="457200">
              <a:lnSpc>
                <a:spcPct val="80000"/>
              </a:lnSpc>
              <a:spcBef>
                <a:spcPts val="1100"/>
              </a:spcBef>
              <a:buSzTx/>
              <a:buNone/>
              <a:defRPr sz="1900"/>
            </a:pPr>
            <a:endParaRPr sz="2400" u="sng" dirty="0">
              <a:solidFill>
                <a:srgbClr val="8BC814"/>
              </a:solidFill>
              <a:uFill>
                <a:solidFill>
                  <a:srgbClr val="8BC814"/>
                </a:solidFill>
              </a:uFill>
              <a:hlinkClick r:id="rId7"/>
            </a:endParaRPr>
          </a:p>
        </p:txBody>
      </p:sp>
      <p:sp>
        <p:nvSpPr>
          <p:cNvPr id="471"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46</a:t>
            </a:fld>
            <a:endParaRPr/>
          </a:p>
        </p:txBody>
      </p:sp>
    </p:spTree>
    <p:extLst>
      <p:ext uri="{BB962C8B-B14F-4D97-AF65-F5344CB8AC3E}">
        <p14:creationId xmlns:p14="http://schemas.microsoft.com/office/powerpoint/2010/main" val="19315170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pic>
        <p:nvPicPr>
          <p:cNvPr id="474" name="Picture 2" descr="Picture 2"/>
          <p:cNvPicPr>
            <a:picLocks noChangeAspect="1"/>
          </p:cNvPicPr>
          <p:nvPr/>
        </p:nvPicPr>
        <p:blipFill>
          <a:blip r:embed="rId2"/>
          <a:stretch>
            <a:fillRect/>
          </a:stretch>
        </p:blipFill>
        <p:spPr>
          <a:xfrm>
            <a:off x="5966732" y="2772177"/>
            <a:ext cx="3276600" cy="1301751"/>
          </a:xfrm>
          <a:prstGeom prst="rect">
            <a:avLst/>
          </a:prstGeom>
          <a:ln w="12700">
            <a:miter lim="400000"/>
          </a:ln>
        </p:spPr>
      </p:pic>
      <p:sp>
        <p:nvSpPr>
          <p:cNvPr id="475" name="TextBox 7"/>
          <p:cNvSpPr txBox="1"/>
          <p:nvPr/>
        </p:nvSpPr>
        <p:spPr>
          <a:xfrm>
            <a:off x="3916951" y="869834"/>
            <a:ext cx="7376162" cy="47089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6000" b="1">
                <a:solidFill>
                  <a:schemeClr val="accent3"/>
                </a:solidFill>
              </a:defRPr>
            </a:pPr>
            <a:r>
              <a:rPr sz="6000" dirty="0">
                <a:solidFill>
                  <a:schemeClr val="tx1">
                    <a:lumMod val="65000"/>
                    <a:lumOff val="35000"/>
                  </a:schemeClr>
                </a:solidFill>
              </a:rPr>
              <a:t>QUESTIONS?</a:t>
            </a:r>
          </a:p>
          <a:p>
            <a:pPr algn="ctr">
              <a:defRPr sz="6000" b="1">
                <a:solidFill>
                  <a:schemeClr val="accent3"/>
                </a:solidFill>
              </a:defRPr>
            </a:pPr>
            <a:endParaRPr sz="6000" dirty="0"/>
          </a:p>
          <a:p>
            <a:pPr algn="ctr">
              <a:defRPr sz="6000" b="1">
                <a:solidFill>
                  <a:schemeClr val="accent3"/>
                </a:solidFill>
              </a:defRPr>
            </a:pPr>
            <a:endParaRPr sz="6000" dirty="0"/>
          </a:p>
          <a:p>
            <a:pPr algn="ctr">
              <a:defRPr sz="6000" b="1">
                <a:solidFill>
                  <a:schemeClr val="accent3"/>
                </a:solidFill>
              </a:defRPr>
            </a:pPr>
            <a:endParaRPr sz="6000" dirty="0"/>
          </a:p>
          <a:p>
            <a:pPr algn="ctr">
              <a:defRPr sz="6000" b="1">
                <a:solidFill>
                  <a:schemeClr val="accent3"/>
                </a:solidFill>
              </a:defRPr>
            </a:pPr>
            <a:r>
              <a:rPr sz="6000" dirty="0">
                <a:solidFill>
                  <a:schemeClr val="tx1">
                    <a:lumMod val="65000"/>
                    <a:lumOff val="35000"/>
                  </a:schemeClr>
                </a:solidFill>
              </a:rPr>
              <a:t>Thank you</a:t>
            </a:r>
          </a:p>
        </p:txBody>
      </p:sp>
    </p:spTree>
    <p:extLst>
      <p:ext uri="{BB962C8B-B14F-4D97-AF65-F5344CB8AC3E}">
        <p14:creationId xmlns:p14="http://schemas.microsoft.com/office/powerpoint/2010/main" val="9513277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Sources and Types</a:t>
            </a:r>
            <a:br>
              <a:rPr lang="en-US" dirty="0"/>
            </a:br>
            <a:r>
              <a:rPr lang="en-US" dirty="0"/>
              <a:t>of Aid</a:t>
            </a:r>
          </a:p>
        </p:txBody>
      </p:sp>
      <p:sp>
        <p:nvSpPr>
          <p:cNvPr id="4" name="Text Placeholder 3"/>
          <p:cNvSpPr>
            <a:spLocks noGrp="1"/>
          </p:cNvSpPr>
          <p:nvPr>
            <p:ph type="body" sz="quarter" idx="1"/>
          </p:nvPr>
        </p:nvSpPr>
        <p:spPr>
          <a:xfrm>
            <a:off x="3615558" y="4670245"/>
            <a:ext cx="2385849" cy="914401"/>
          </a:xfrm>
        </p:spPr>
        <p:txBody>
          <a:bodyPr/>
          <a:lstStyle/>
          <a:p>
            <a:r>
              <a:rPr lang="en-US" dirty="0"/>
              <a:t>…</a:t>
            </a:r>
          </a:p>
          <a:p>
            <a:endParaRPr lang="en-US" dirty="0"/>
          </a:p>
          <a:p>
            <a:endParaRPr lang="en-US" dirty="0"/>
          </a:p>
        </p:txBody>
      </p:sp>
    </p:spTree>
    <p:extLst>
      <p:ext uri="{BB962C8B-B14F-4D97-AF65-F5344CB8AC3E}">
        <p14:creationId xmlns:p14="http://schemas.microsoft.com/office/powerpoint/2010/main" val="14335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46"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147" name="Rectangle 2"/>
          <p:cNvSpPr/>
          <p:nvPr/>
        </p:nvSpPr>
        <p:spPr>
          <a:xfrm>
            <a:off x="3559084" y="1397680"/>
            <a:ext cx="2427527" cy="3416320"/>
          </a:xfrm>
          <a:prstGeom prst="rect">
            <a:avLst/>
          </a:prstGeom>
          <a:ln>
            <a:solidFill>
              <a:srgbClr val="957F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lnSpc>
                <a:spcPct val="150000"/>
              </a:lnSpc>
              <a:defRPr sz="1600" b="1"/>
            </a:pPr>
            <a:r>
              <a:rPr sz="1600" dirty="0">
                <a:solidFill>
                  <a:schemeClr val="tx1">
                    <a:lumMod val="65000"/>
                    <a:lumOff val="35000"/>
                  </a:schemeClr>
                </a:solidFill>
              </a:rPr>
              <a:t>Sources of Aid</a:t>
            </a:r>
          </a:p>
          <a:p>
            <a:pPr marL="285750" indent="-285750">
              <a:lnSpc>
                <a:spcPct val="150000"/>
              </a:lnSpc>
              <a:buSzPct val="100000"/>
              <a:buChar char="➢"/>
              <a:defRPr sz="1600"/>
            </a:pPr>
            <a:r>
              <a:rPr sz="1600" dirty="0">
                <a:solidFill>
                  <a:schemeClr val="tx1">
                    <a:lumMod val="65000"/>
                    <a:lumOff val="35000"/>
                  </a:schemeClr>
                </a:solidFill>
              </a:rPr>
              <a:t>Federal </a:t>
            </a:r>
          </a:p>
          <a:p>
            <a:pPr marL="285750" indent="-285750">
              <a:lnSpc>
                <a:spcPct val="150000"/>
              </a:lnSpc>
              <a:buSzPct val="100000"/>
              <a:buChar char="➢"/>
              <a:defRPr sz="1600"/>
            </a:pPr>
            <a:r>
              <a:rPr sz="1600" dirty="0">
                <a:solidFill>
                  <a:schemeClr val="tx1">
                    <a:lumMod val="65000"/>
                    <a:lumOff val="35000"/>
                  </a:schemeClr>
                </a:solidFill>
              </a:rPr>
              <a:t>State of New Jersey</a:t>
            </a:r>
            <a:endParaRPr lang="en-US" sz="1600" dirty="0">
              <a:solidFill>
                <a:schemeClr val="tx1">
                  <a:lumMod val="65000"/>
                  <a:lumOff val="35000"/>
                </a:schemeClr>
              </a:solidFill>
            </a:endParaRPr>
          </a:p>
          <a:p>
            <a:pPr marL="285750" indent="-285750">
              <a:lnSpc>
                <a:spcPct val="150000"/>
              </a:lnSpc>
              <a:buSzPct val="100000"/>
              <a:buChar char="➢"/>
              <a:defRPr sz="1600"/>
            </a:pPr>
            <a:r>
              <a:rPr lang="en-US" sz="1600" dirty="0">
                <a:solidFill>
                  <a:schemeClr val="tx1">
                    <a:lumMod val="65000"/>
                    <a:lumOff val="35000"/>
                  </a:schemeClr>
                </a:solidFill>
              </a:rPr>
              <a:t>The College/University</a:t>
            </a:r>
            <a:endParaRPr sz="1600" dirty="0">
              <a:solidFill>
                <a:schemeClr val="tx1">
                  <a:lumMod val="65000"/>
                  <a:lumOff val="35000"/>
                </a:schemeClr>
              </a:solidFill>
            </a:endParaRPr>
          </a:p>
          <a:p>
            <a:pPr marL="285750" indent="-285750">
              <a:lnSpc>
                <a:spcPct val="150000"/>
              </a:lnSpc>
              <a:buSzPct val="100000"/>
              <a:buChar char="➢"/>
              <a:defRPr sz="1600"/>
            </a:pPr>
            <a:r>
              <a:rPr lang="en-US" sz="1600" dirty="0">
                <a:solidFill>
                  <a:schemeClr val="tx1">
                    <a:lumMod val="65000"/>
                    <a:lumOff val="35000"/>
                  </a:schemeClr>
                </a:solidFill>
              </a:rPr>
              <a:t>Private Scholarships</a:t>
            </a:r>
            <a:endParaRPr sz="1600" dirty="0">
              <a:solidFill>
                <a:schemeClr val="tx1">
                  <a:lumMod val="65000"/>
                  <a:lumOff val="35000"/>
                </a:schemeClr>
              </a:solidFill>
            </a:endParaRPr>
          </a:p>
          <a:p>
            <a:pPr lvl="3" indent="0">
              <a:lnSpc>
                <a:spcPct val="150000"/>
              </a:lnSpc>
              <a:defRPr sz="1600">
                <a:solidFill>
                  <a:srgbClr val="404040"/>
                </a:solidFill>
              </a:defRPr>
            </a:pPr>
            <a:r>
              <a:rPr sz="1600" dirty="0">
                <a:solidFill>
                  <a:schemeClr val="tx1">
                    <a:lumMod val="65000"/>
                    <a:lumOff val="35000"/>
                  </a:schemeClr>
                </a:solidFill>
              </a:rPr>
              <a:t>Civic organizations (ex. local Rotary Club), parent’s employer, high school awards</a:t>
            </a:r>
          </a:p>
        </p:txBody>
      </p:sp>
      <p:sp>
        <p:nvSpPr>
          <p:cNvPr id="148" name="Rectangle 4"/>
          <p:cNvSpPr/>
          <p:nvPr/>
        </p:nvSpPr>
        <p:spPr>
          <a:xfrm>
            <a:off x="6039557" y="2173277"/>
            <a:ext cx="2586886" cy="1865126"/>
          </a:xfrm>
          <a:prstGeom prst="rect">
            <a:avLst/>
          </a:prstGeom>
          <a:ln>
            <a:solidFill>
              <a:srgbClr val="957F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indent="152396">
              <a:defRPr sz="1600" b="1"/>
            </a:pPr>
            <a:r>
              <a:rPr sz="1600" dirty="0">
                <a:solidFill>
                  <a:schemeClr val="tx1">
                    <a:lumMod val="65000"/>
                    <a:lumOff val="35000"/>
                  </a:schemeClr>
                </a:solidFill>
              </a:rPr>
              <a:t>Types of Financial Aid</a:t>
            </a:r>
          </a:p>
          <a:p>
            <a:pPr indent="152396">
              <a:defRPr sz="1600" b="1"/>
            </a:pPr>
            <a:endParaRPr sz="1600" dirty="0">
              <a:solidFill>
                <a:schemeClr val="tx1">
                  <a:lumMod val="65000"/>
                  <a:lumOff val="35000"/>
                </a:schemeClr>
              </a:solidFill>
            </a:endParaRPr>
          </a:p>
          <a:p>
            <a:pPr>
              <a:lnSpc>
                <a:spcPct val="130000"/>
              </a:lnSpc>
              <a:buSzPct val="100000"/>
              <a:buChar char="➢"/>
              <a:defRPr sz="1600"/>
            </a:pPr>
            <a:r>
              <a:rPr sz="1600" dirty="0">
                <a:solidFill>
                  <a:schemeClr val="tx1">
                    <a:lumMod val="65000"/>
                    <a:lumOff val="35000"/>
                  </a:schemeClr>
                </a:solidFill>
              </a:rPr>
              <a:t>Grants</a:t>
            </a:r>
          </a:p>
          <a:p>
            <a:pPr>
              <a:lnSpc>
                <a:spcPct val="130000"/>
              </a:lnSpc>
              <a:buSzPct val="100000"/>
              <a:buChar char="➢"/>
              <a:defRPr sz="1600"/>
            </a:pPr>
            <a:r>
              <a:rPr sz="1600" dirty="0">
                <a:solidFill>
                  <a:schemeClr val="tx1">
                    <a:lumMod val="65000"/>
                    <a:lumOff val="35000"/>
                  </a:schemeClr>
                </a:solidFill>
              </a:rPr>
              <a:t>Scholarships</a:t>
            </a:r>
          </a:p>
          <a:p>
            <a:pPr>
              <a:lnSpc>
                <a:spcPct val="130000"/>
              </a:lnSpc>
              <a:buSzPct val="100000"/>
              <a:buChar char="➢"/>
              <a:defRPr sz="1600"/>
            </a:pPr>
            <a:r>
              <a:rPr lang="en-US" sz="1600" dirty="0">
                <a:solidFill>
                  <a:schemeClr val="tx1">
                    <a:lumMod val="65000"/>
                    <a:lumOff val="35000"/>
                  </a:schemeClr>
                </a:solidFill>
              </a:rPr>
              <a:t>Loans</a:t>
            </a:r>
          </a:p>
          <a:p>
            <a:pPr>
              <a:lnSpc>
                <a:spcPct val="130000"/>
              </a:lnSpc>
              <a:buSzPct val="100000"/>
              <a:defRPr sz="1600"/>
            </a:pPr>
            <a:endParaRPr lang="en-US" sz="1600" dirty="0">
              <a:solidFill>
                <a:schemeClr val="tx1">
                  <a:lumMod val="65000"/>
                  <a:lumOff val="35000"/>
                </a:schemeClr>
              </a:solidFill>
            </a:endParaRPr>
          </a:p>
        </p:txBody>
      </p:sp>
      <p:sp>
        <p:nvSpPr>
          <p:cNvPr id="149" name="Rectangle 5"/>
          <p:cNvSpPr/>
          <p:nvPr/>
        </p:nvSpPr>
        <p:spPr>
          <a:xfrm>
            <a:off x="8679389" y="1019310"/>
            <a:ext cx="3240051" cy="4327338"/>
          </a:xfrm>
          <a:prstGeom prst="rect">
            <a:avLst/>
          </a:prstGeom>
          <a:ln>
            <a:solidFill>
              <a:srgbClr val="957F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indent="152396" algn="ctr">
              <a:defRPr sz="1600" b="1"/>
            </a:pPr>
            <a:r>
              <a:rPr sz="1600" dirty="0">
                <a:solidFill>
                  <a:schemeClr val="tx1">
                    <a:lumMod val="65000"/>
                    <a:lumOff val="35000"/>
                  </a:schemeClr>
                </a:solidFill>
              </a:rPr>
              <a:t>Factors that may influence institutional aid, particularly merit-based aid</a:t>
            </a:r>
            <a:br>
              <a:rPr sz="1600" dirty="0">
                <a:solidFill>
                  <a:schemeClr val="tx1">
                    <a:lumMod val="65000"/>
                    <a:lumOff val="35000"/>
                  </a:schemeClr>
                </a:solidFill>
              </a:rPr>
            </a:br>
            <a:endParaRPr sz="1600" dirty="0">
              <a:solidFill>
                <a:schemeClr val="tx1">
                  <a:lumMod val="65000"/>
                  <a:lumOff val="35000"/>
                </a:schemeClr>
              </a:solidFill>
            </a:endParaRPr>
          </a:p>
          <a:p>
            <a:pPr marL="285750" indent="-285750">
              <a:lnSpc>
                <a:spcPct val="110000"/>
              </a:lnSpc>
              <a:buSzPct val="100000"/>
              <a:buChar char="➢"/>
              <a:defRPr sz="1600"/>
            </a:pPr>
            <a:r>
              <a:rPr sz="1600" dirty="0">
                <a:solidFill>
                  <a:schemeClr val="tx1">
                    <a:lumMod val="65000"/>
                    <a:lumOff val="35000"/>
                  </a:schemeClr>
                </a:solidFill>
              </a:rPr>
              <a:t>Academics</a:t>
            </a:r>
          </a:p>
          <a:p>
            <a:pPr marL="285750" indent="-285750">
              <a:lnSpc>
                <a:spcPct val="110000"/>
              </a:lnSpc>
              <a:buSzPct val="100000"/>
              <a:buChar char="➢"/>
              <a:defRPr sz="1600"/>
            </a:pPr>
            <a:r>
              <a:rPr sz="1600" dirty="0">
                <a:solidFill>
                  <a:schemeClr val="tx1">
                    <a:lumMod val="65000"/>
                    <a:lumOff val="35000"/>
                  </a:schemeClr>
                </a:solidFill>
              </a:rPr>
              <a:t>Athletic Ability</a:t>
            </a:r>
          </a:p>
          <a:p>
            <a:pPr marL="285750" indent="-285750">
              <a:lnSpc>
                <a:spcPct val="110000"/>
              </a:lnSpc>
              <a:buSzPct val="100000"/>
              <a:buChar char="➢"/>
              <a:defRPr sz="1600"/>
            </a:pPr>
            <a:r>
              <a:rPr sz="1600" dirty="0">
                <a:solidFill>
                  <a:schemeClr val="tx1">
                    <a:lumMod val="65000"/>
                    <a:lumOff val="35000"/>
                  </a:schemeClr>
                </a:solidFill>
              </a:rPr>
              <a:t>SAT or ACT</a:t>
            </a:r>
          </a:p>
          <a:p>
            <a:pPr marL="285750" indent="-285750">
              <a:lnSpc>
                <a:spcPct val="110000"/>
              </a:lnSpc>
              <a:buSzPct val="100000"/>
              <a:buChar char="➢"/>
              <a:defRPr sz="1600"/>
            </a:pPr>
            <a:r>
              <a:rPr sz="1600" dirty="0">
                <a:solidFill>
                  <a:schemeClr val="tx1">
                    <a:lumMod val="65000"/>
                    <a:lumOff val="35000"/>
                  </a:schemeClr>
                </a:solidFill>
              </a:rPr>
              <a:t>Geographic Diversity</a:t>
            </a:r>
          </a:p>
          <a:p>
            <a:pPr marL="285750" indent="-285750">
              <a:lnSpc>
                <a:spcPct val="110000"/>
              </a:lnSpc>
              <a:buSzPct val="100000"/>
              <a:buChar char="➢"/>
              <a:defRPr sz="1600"/>
            </a:pPr>
            <a:r>
              <a:rPr sz="1600" dirty="0">
                <a:solidFill>
                  <a:schemeClr val="tx1">
                    <a:lumMod val="65000"/>
                    <a:lumOff val="35000"/>
                  </a:schemeClr>
                </a:solidFill>
              </a:rPr>
              <a:t>AP Courses</a:t>
            </a:r>
          </a:p>
          <a:p>
            <a:pPr marL="285750" indent="-285750">
              <a:lnSpc>
                <a:spcPct val="110000"/>
              </a:lnSpc>
              <a:buSzPct val="100000"/>
              <a:buChar char="➢"/>
              <a:defRPr sz="1600"/>
            </a:pPr>
            <a:r>
              <a:rPr sz="1600" dirty="0">
                <a:solidFill>
                  <a:schemeClr val="tx1">
                    <a:lumMod val="65000"/>
                    <a:lumOff val="35000"/>
                  </a:schemeClr>
                </a:solidFill>
              </a:rPr>
              <a:t>Legacy (child of alumni)</a:t>
            </a:r>
          </a:p>
          <a:p>
            <a:pPr marL="285750" indent="-285750">
              <a:lnSpc>
                <a:spcPct val="110000"/>
              </a:lnSpc>
              <a:buSzPct val="100000"/>
              <a:buChar char="➢"/>
              <a:defRPr sz="1600"/>
            </a:pPr>
            <a:r>
              <a:rPr sz="1600" dirty="0">
                <a:solidFill>
                  <a:schemeClr val="tx1">
                    <a:lumMod val="65000"/>
                    <a:lumOff val="35000"/>
                  </a:schemeClr>
                </a:solidFill>
              </a:rPr>
              <a:t>Activities </a:t>
            </a:r>
          </a:p>
          <a:p>
            <a:pPr marL="285750" indent="-285750">
              <a:lnSpc>
                <a:spcPct val="110000"/>
              </a:lnSpc>
              <a:buSzPct val="100000"/>
              <a:buChar char="➢"/>
              <a:defRPr sz="1600"/>
            </a:pPr>
            <a:r>
              <a:rPr sz="1600" dirty="0">
                <a:solidFill>
                  <a:schemeClr val="tx1">
                    <a:lumMod val="65000"/>
                    <a:lumOff val="35000"/>
                  </a:schemeClr>
                </a:solidFill>
              </a:rPr>
              <a:t>Talent</a:t>
            </a:r>
            <a:r>
              <a:rPr lang="en-US" sz="1600" dirty="0">
                <a:solidFill>
                  <a:schemeClr val="tx1">
                    <a:lumMod val="65000"/>
                    <a:lumOff val="35000"/>
                  </a:schemeClr>
                </a:solidFill>
              </a:rPr>
              <a:t> (extracurricular or academic)</a:t>
            </a:r>
            <a:endParaRPr sz="1600" dirty="0">
              <a:solidFill>
                <a:schemeClr val="tx1">
                  <a:lumMod val="65000"/>
                  <a:lumOff val="35000"/>
                </a:schemeClr>
              </a:solidFill>
            </a:endParaRPr>
          </a:p>
          <a:p>
            <a:pPr marL="285750" indent="-285750">
              <a:lnSpc>
                <a:spcPct val="110000"/>
              </a:lnSpc>
              <a:buSzPct val="100000"/>
              <a:buChar char="➢"/>
              <a:defRPr sz="1600"/>
            </a:pPr>
            <a:r>
              <a:rPr sz="1600" dirty="0">
                <a:solidFill>
                  <a:schemeClr val="tx1">
                    <a:lumMod val="65000"/>
                    <a:lumOff val="35000"/>
                  </a:schemeClr>
                </a:solidFill>
              </a:rPr>
              <a:t>Gender/Ethnicity</a:t>
            </a:r>
          </a:p>
          <a:p>
            <a:pPr marL="285750" indent="-285750">
              <a:lnSpc>
                <a:spcPct val="110000"/>
              </a:lnSpc>
              <a:buSzPct val="100000"/>
              <a:buChar char="➢"/>
              <a:defRPr sz="1600"/>
            </a:pPr>
            <a:r>
              <a:rPr sz="1600" dirty="0">
                <a:solidFill>
                  <a:schemeClr val="tx1">
                    <a:lumMod val="65000"/>
                    <a:lumOff val="35000"/>
                  </a:schemeClr>
                </a:solidFill>
              </a:rPr>
              <a:t>H.S. Attended</a:t>
            </a:r>
          </a:p>
          <a:p>
            <a:pPr marL="285750" indent="-285750">
              <a:lnSpc>
                <a:spcPct val="110000"/>
              </a:lnSpc>
              <a:buSzPct val="100000"/>
              <a:buChar char="➢"/>
              <a:defRPr sz="1600"/>
            </a:pPr>
            <a:r>
              <a:rPr sz="1600" dirty="0">
                <a:solidFill>
                  <a:schemeClr val="tx1">
                    <a:lumMod val="65000"/>
                    <a:lumOff val="35000"/>
                  </a:schemeClr>
                </a:solidFill>
              </a:rPr>
              <a:t>Class Rank</a:t>
            </a:r>
            <a:r>
              <a:rPr sz="1400" dirty="0"/>
              <a:t>		</a:t>
            </a:r>
          </a:p>
        </p:txBody>
      </p:sp>
      <p:sp>
        <p:nvSpPr>
          <p:cNvPr id="8"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Sources &amp; Types of Aid</a:t>
            </a:r>
          </a:p>
        </p:txBody>
      </p:sp>
    </p:spTree>
    <p:extLst>
      <p:ext uri="{BB962C8B-B14F-4D97-AF65-F5344CB8AC3E}">
        <p14:creationId xmlns:p14="http://schemas.microsoft.com/office/powerpoint/2010/main" val="2865006677"/>
      </p:ext>
    </p:extLst>
  </p:cSld>
  <p:clrMapOvr>
    <a:masterClrMapping/>
  </p:clrMapOvr>
  <mc:AlternateContent xmlns:mc="http://schemas.openxmlformats.org/markup-compatibility/2006" xmlns:p14="http://schemas.microsoft.com/office/powerpoint/2010/main">
    <mc:Choice Requires="p14">
      <p:transition spd="slow">
        <p:circle/>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5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160" name="Rectangle 2"/>
          <p:cNvSpPr txBox="1">
            <a:spLocks noGrp="1"/>
          </p:cNvSpPr>
          <p:nvPr>
            <p:ph type="title"/>
          </p:nvPr>
        </p:nvSpPr>
        <p:spPr>
          <a:prstGeom prst="rect">
            <a:avLst/>
          </a:prstGeom>
        </p:spPr>
        <p:txBody>
          <a:bodyPr lIns="46037" tIns="46037" rIns="46037" bIns="46037" anchor="ctr">
            <a:normAutofit/>
          </a:bodyPr>
          <a:lstStyle/>
          <a:p>
            <a:r>
              <a:t>Types of Aid - Federal</a:t>
            </a:r>
          </a:p>
        </p:txBody>
      </p:sp>
      <p:sp>
        <p:nvSpPr>
          <p:cNvPr id="162" name="TextBox 1"/>
          <p:cNvSpPr txBox="1"/>
          <p:nvPr/>
        </p:nvSpPr>
        <p:spPr>
          <a:xfrm>
            <a:off x="2822448" y="4901184"/>
            <a:ext cx="9239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endParaRPr dirty="0"/>
          </a:p>
        </p:txBody>
      </p:sp>
      <p:sp>
        <p:nvSpPr>
          <p:cNvPr id="7"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lgn="ctr">
              <a:spcBef>
                <a:spcPts val="600"/>
              </a:spcBef>
              <a:buSzTx/>
              <a:buNone/>
              <a:defRPr sz="2900" b="1"/>
            </a:pPr>
            <a:r>
              <a:rPr lang="en-US" dirty="0">
                <a:solidFill>
                  <a:schemeClr val="tx1">
                    <a:lumMod val="65000"/>
                    <a:lumOff val="35000"/>
                  </a:schemeClr>
                </a:solidFill>
              </a:rPr>
              <a:t>Grants</a:t>
            </a:r>
          </a:p>
          <a:p>
            <a:pPr marL="0" indent="0">
              <a:spcBef>
                <a:spcPts val="800"/>
              </a:spcBef>
              <a:buNone/>
              <a:defRPr sz="2900" b="1"/>
            </a:pPr>
            <a:r>
              <a:rPr lang="en-US" dirty="0">
                <a:solidFill>
                  <a:schemeClr val="tx1">
                    <a:lumMod val="65000"/>
                    <a:lumOff val="35000"/>
                  </a:schemeClr>
                </a:solidFill>
              </a:rPr>
              <a:t>Federal Student Aid for Award Year 2025-26</a:t>
            </a:r>
          </a:p>
          <a:p>
            <a:pPr marL="742950" lvl="1" indent="-285750">
              <a:spcBef>
                <a:spcPts val="800"/>
              </a:spcBef>
              <a:defRPr sz="2900"/>
            </a:pPr>
            <a:r>
              <a:rPr lang="en-US" dirty="0">
                <a:solidFill>
                  <a:schemeClr val="tx1">
                    <a:lumMod val="65000"/>
                    <a:lumOff val="35000"/>
                  </a:schemeClr>
                </a:solidFill>
              </a:rPr>
              <a:t>Pell         </a:t>
            </a:r>
            <a:r>
              <a:rPr lang="en-US" sz="1500" dirty="0">
                <a:solidFill>
                  <a:schemeClr val="tx1">
                    <a:lumMod val="65000"/>
                    <a:lumOff val="35000"/>
                  </a:schemeClr>
                </a:solidFill>
              </a:rPr>
              <a:t> </a:t>
            </a:r>
            <a:r>
              <a:rPr lang="en-US" dirty="0">
                <a:solidFill>
                  <a:schemeClr val="tx1">
                    <a:lumMod val="65000"/>
                    <a:lumOff val="35000"/>
                  </a:schemeClr>
                </a:solidFill>
              </a:rPr>
              <a:t>$7,395 (max award)</a:t>
            </a:r>
            <a:endParaRPr lang="en-US" sz="2500" dirty="0">
              <a:solidFill>
                <a:schemeClr val="tx1">
                  <a:lumMod val="65000"/>
                  <a:lumOff val="35000"/>
                </a:schemeClr>
              </a:solidFill>
            </a:endParaRPr>
          </a:p>
          <a:p>
            <a:pPr marL="742950" lvl="1" indent="-285750">
              <a:spcBef>
                <a:spcPts val="800"/>
              </a:spcBef>
              <a:defRPr sz="2900"/>
            </a:pPr>
            <a:r>
              <a:rPr lang="en-US" dirty="0">
                <a:solidFill>
                  <a:schemeClr val="tx1">
                    <a:lumMod val="65000"/>
                    <a:lumOff val="35000"/>
                  </a:schemeClr>
                </a:solidFill>
              </a:rPr>
              <a:t>SEOG     $4,000 (max award)</a:t>
            </a:r>
            <a:endParaRPr lang="en-US" sz="2500" dirty="0">
              <a:solidFill>
                <a:schemeClr val="tx1">
                  <a:lumMod val="65000"/>
                  <a:lumOff val="35000"/>
                </a:schemeClr>
              </a:solidFill>
            </a:endParaRPr>
          </a:p>
          <a:p>
            <a:pPr marL="742950" lvl="1" indent="-285750">
              <a:spcBef>
                <a:spcPts val="800"/>
              </a:spcBef>
              <a:defRPr sz="2900"/>
            </a:pPr>
            <a:r>
              <a:rPr lang="en-US" dirty="0">
                <a:solidFill>
                  <a:schemeClr val="tx1">
                    <a:lumMod val="65000"/>
                    <a:lumOff val="35000"/>
                  </a:schemeClr>
                </a:solidFill>
              </a:rPr>
              <a:t>TEACH   $3,772 (max award)</a:t>
            </a:r>
            <a:endParaRPr lang="en-US" sz="2500" dirty="0">
              <a:solidFill>
                <a:schemeClr val="tx1">
                  <a:lumMod val="65000"/>
                  <a:lumOff val="35000"/>
                </a:schemeClr>
              </a:solidFill>
            </a:endParaRPr>
          </a:p>
          <a:p>
            <a:pPr marL="0" lvl="1" indent="457200">
              <a:buSzTx/>
              <a:buNone/>
              <a:defRPr sz="2500" b="1">
                <a:solidFill>
                  <a:srgbClr val="2A6CAA"/>
                </a:solidFill>
              </a:defRPr>
            </a:pPr>
            <a:endParaRPr lang="en-US" sz="2500" dirty="0">
              <a:solidFill>
                <a:schemeClr val="tx1">
                  <a:lumMod val="65000"/>
                  <a:lumOff val="35000"/>
                </a:schemeClr>
              </a:solidFill>
            </a:endParaRPr>
          </a:p>
          <a:p>
            <a:pPr marL="0" indent="0">
              <a:spcBef>
                <a:spcPts val="300"/>
              </a:spcBef>
              <a:buSzTx/>
              <a:buNone/>
              <a:defRPr sz="1200"/>
            </a:pPr>
            <a:r>
              <a:rPr lang="en-US" dirty="0">
                <a:solidFill>
                  <a:schemeClr val="tx1">
                    <a:lumMod val="65000"/>
                    <a:lumOff val="35000"/>
                  </a:schemeClr>
                </a:solidFill>
              </a:rPr>
              <a:t>. * 2026-27 award amounts subject to change</a:t>
            </a:r>
          </a:p>
          <a:p>
            <a:pPr marL="0" indent="0">
              <a:spcBef>
                <a:spcPts val="300"/>
              </a:spcBef>
              <a:buSzTx/>
              <a:buNone/>
              <a:defRPr sz="1200"/>
            </a:pPr>
            <a:endParaRPr lang="en-US" dirty="0"/>
          </a:p>
        </p:txBody>
      </p:sp>
    </p:spTree>
    <p:extLst>
      <p:ext uri="{BB962C8B-B14F-4D97-AF65-F5344CB8AC3E}">
        <p14:creationId xmlns:p14="http://schemas.microsoft.com/office/powerpoint/2010/main" val="3462731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Footer Placeholder 2"/>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67" name="Slide Number Placeholder 1"/>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graphicFrame>
        <p:nvGraphicFramePr>
          <p:cNvPr id="4" name="Table 3"/>
          <p:cNvGraphicFramePr>
            <a:graphicFrameLocks noGrp="1"/>
          </p:cNvGraphicFramePr>
          <p:nvPr>
            <p:extLst>
              <p:ext uri="{D42A27DB-BD31-4B8C-83A1-F6EECF244321}">
                <p14:modId xmlns:p14="http://schemas.microsoft.com/office/powerpoint/2010/main" val="189451098"/>
              </p:ext>
            </p:extLst>
          </p:nvPr>
        </p:nvGraphicFramePr>
        <p:xfrm>
          <a:off x="3577590" y="126743"/>
          <a:ext cx="8446770" cy="6616957"/>
        </p:xfrm>
        <a:graphic>
          <a:graphicData uri="http://schemas.openxmlformats.org/drawingml/2006/table">
            <a:tbl>
              <a:tblPr firstRow="1" bandRow="1">
                <a:tableStyleId>{4C3C2611-4C71-4FC5-86AE-919BDF0F9419}</a:tableStyleId>
              </a:tblPr>
              <a:tblGrid>
                <a:gridCol w="4370143">
                  <a:extLst>
                    <a:ext uri="{9D8B030D-6E8A-4147-A177-3AD203B41FA5}">
                      <a16:colId xmlns:a16="http://schemas.microsoft.com/office/drawing/2014/main" val="2788091223"/>
                    </a:ext>
                  </a:extLst>
                </a:gridCol>
                <a:gridCol w="4076627">
                  <a:extLst>
                    <a:ext uri="{9D8B030D-6E8A-4147-A177-3AD203B41FA5}">
                      <a16:colId xmlns:a16="http://schemas.microsoft.com/office/drawing/2014/main" val="3221685"/>
                    </a:ext>
                  </a:extLst>
                </a:gridCol>
              </a:tblGrid>
              <a:tr h="765915">
                <a:tc gridSpan="2">
                  <a:txBody>
                    <a:bodyPr/>
                    <a:lstStyle/>
                    <a:p>
                      <a:pPr marL="274320" indent="-274320" algn="ctr">
                        <a:spcBef>
                          <a:spcPts val="500"/>
                        </a:spcBef>
                        <a:defRPr sz="1800" b="0">
                          <a:solidFill>
                            <a:srgbClr val="000000"/>
                          </a:solidFill>
                        </a:defRPr>
                      </a:pPr>
                      <a:r>
                        <a:rPr b="1" dirty="0">
                          <a:solidFill>
                            <a:srgbClr val="FFFFFF"/>
                          </a:solidFill>
                        </a:rPr>
                        <a:t>New Jersey State Grants 202</a:t>
                      </a:r>
                      <a:r>
                        <a:rPr lang="en-US" b="1" dirty="0">
                          <a:solidFill>
                            <a:srgbClr val="FFFFFF"/>
                          </a:solidFill>
                        </a:rPr>
                        <a:t>5</a:t>
                      </a:r>
                      <a:r>
                        <a:rPr b="1" dirty="0">
                          <a:solidFill>
                            <a:srgbClr val="FFFFFF"/>
                          </a:solidFill>
                        </a:rPr>
                        <a:t>-2</a:t>
                      </a:r>
                      <a:r>
                        <a:rPr lang="en-US" b="1" dirty="0">
                          <a:solidFill>
                            <a:srgbClr val="FFFFFF"/>
                          </a:solidFill>
                        </a:rPr>
                        <a:t>6</a:t>
                      </a:r>
                      <a:r>
                        <a:rPr b="1" dirty="0">
                          <a:solidFill>
                            <a:srgbClr val="FFFFFF"/>
                          </a:solidFill>
                        </a:rPr>
                        <a:t>  Academic Year </a:t>
                      </a:r>
                      <a:endParaRPr lang="en-US" b="1" dirty="0">
                        <a:solidFill>
                          <a:srgbClr val="FFFFFF"/>
                        </a:solidFill>
                      </a:endParaRPr>
                    </a:p>
                    <a:p>
                      <a:pPr marL="274320" indent="-274320" algn="ctr">
                        <a:spcBef>
                          <a:spcPts val="500"/>
                        </a:spcBef>
                        <a:defRPr sz="1800" b="0">
                          <a:solidFill>
                            <a:srgbClr val="000000"/>
                          </a:solidFill>
                        </a:defRPr>
                      </a:pPr>
                      <a:r>
                        <a:rPr lang="en-US" sz="1050" b="1" dirty="0">
                          <a:solidFill>
                            <a:srgbClr val="FFFFFF"/>
                          </a:solidFill>
                        </a:rPr>
                        <a:t>(2026-2027 award amounts to be</a:t>
                      </a:r>
                      <a:r>
                        <a:rPr lang="en-US" sz="1050" b="1" baseline="0" dirty="0">
                          <a:solidFill>
                            <a:srgbClr val="FFFFFF"/>
                          </a:solidFill>
                        </a:rPr>
                        <a:t> determined July  2026)</a:t>
                      </a:r>
                      <a:endParaRPr sz="1050" b="1" dirty="0">
                        <a:solidFill>
                          <a:srgbClr val="FFFFFF"/>
                        </a:solidFill>
                      </a:endParaRPr>
                    </a:p>
                  </a:txBody>
                  <a:tcPr marL="45724" marR="45724" marT="45724" marB="45724" anchor="ctr" horzOverflow="overflow">
                    <a:lnL w="12700">
                      <a:solidFill>
                        <a:schemeClr val="accent1"/>
                      </a:solidFill>
                    </a:lnL>
                    <a:lnR w="12700">
                      <a:solidFill>
                        <a:schemeClr val="accent1"/>
                      </a:solidFill>
                    </a:lnR>
                    <a:lnT w="12700">
                      <a:solidFill>
                        <a:schemeClr val="accent1"/>
                      </a:solidFill>
                    </a:lnT>
                    <a:lnB w="12700">
                      <a:solidFill>
                        <a:schemeClr val="accent1"/>
                      </a:solidFill>
                    </a:lnB>
                  </a:tcPr>
                </a:tc>
                <a:tc hMerge="1">
                  <a:txBody>
                    <a:bodyPr/>
                    <a:lstStyle/>
                    <a:p>
                      <a:endParaRPr lang="en-US"/>
                    </a:p>
                  </a:txBody>
                  <a:tcPr/>
                </a:tc>
                <a:extLst>
                  <a:ext uri="{0D108BD9-81ED-4DB2-BD59-A6C34878D82A}">
                    <a16:rowId xmlns:a16="http://schemas.microsoft.com/office/drawing/2014/main" val="322889312"/>
                  </a:ext>
                </a:extLst>
              </a:tr>
              <a:tr h="375267">
                <a:tc>
                  <a:txBody>
                    <a:bodyPr/>
                    <a:lstStyle/>
                    <a:p>
                      <a:pPr defTabSz="457200">
                        <a:defRPr sz="1800"/>
                      </a:pPr>
                      <a:r>
                        <a:rPr sz="1600" b="1" dirty="0">
                          <a:solidFill>
                            <a:schemeClr val="tx1">
                              <a:lumMod val="65000"/>
                              <a:lumOff val="35000"/>
                            </a:schemeClr>
                          </a:solidFill>
                        </a:rPr>
                        <a:t>Award Type</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1200" b="1" dirty="0">
                          <a:solidFill>
                            <a:schemeClr val="tx1">
                              <a:lumMod val="65000"/>
                              <a:lumOff val="35000"/>
                            </a:schemeClr>
                          </a:solidFill>
                        </a:rPr>
                        <a:t>Award Amounts</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1696774893"/>
                  </a:ext>
                </a:extLst>
              </a:tr>
              <a:tr h="324253">
                <a:tc>
                  <a:txBody>
                    <a:bodyPr/>
                    <a:lstStyle/>
                    <a:p>
                      <a:pPr defTabSz="457200">
                        <a:defRPr sz="1800"/>
                      </a:pPr>
                      <a:r>
                        <a:rPr sz="1600" dirty="0">
                          <a:solidFill>
                            <a:schemeClr val="tx1">
                              <a:lumMod val="65000"/>
                              <a:lumOff val="35000"/>
                            </a:schemeClr>
                          </a:solidFill>
                        </a:rPr>
                        <a:t>Full-Time TAG </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defTabSz="457200">
                        <a:defRPr sz="1800"/>
                      </a:pPr>
                      <a:r>
                        <a:rPr sz="1600" dirty="0">
                          <a:solidFill>
                            <a:schemeClr val="tx1">
                              <a:lumMod val="65000"/>
                              <a:lumOff val="35000"/>
                            </a:schemeClr>
                          </a:solidFill>
                        </a:rPr>
                        <a:t>$1,280 - $14,404</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3588852730"/>
                  </a:ext>
                </a:extLst>
              </a:tr>
              <a:tr h="324253">
                <a:tc>
                  <a:txBody>
                    <a:bodyPr/>
                    <a:lstStyle/>
                    <a:p>
                      <a:pPr defTabSz="457200">
                        <a:defRPr sz="1800"/>
                      </a:pPr>
                      <a:r>
                        <a:rPr sz="1600" dirty="0">
                          <a:solidFill>
                            <a:schemeClr val="tx1">
                              <a:lumMod val="65000"/>
                              <a:lumOff val="35000"/>
                            </a:schemeClr>
                          </a:solidFill>
                        </a:rPr>
                        <a:t>Part-Time TAG (community college only)</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1600" dirty="0">
                          <a:solidFill>
                            <a:schemeClr val="tx1">
                              <a:lumMod val="65000"/>
                              <a:lumOff val="35000"/>
                            </a:schemeClr>
                          </a:solidFill>
                        </a:rPr>
                        <a:t>$320-$1,097</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1120421600"/>
                  </a:ext>
                </a:extLst>
              </a:tr>
              <a:tr h="397577">
                <a:tc>
                  <a:txBody>
                    <a:bodyPr/>
                    <a:lstStyle/>
                    <a:p>
                      <a:pPr defTabSz="457200">
                        <a:defRPr sz="1800"/>
                      </a:pPr>
                      <a:r>
                        <a:rPr sz="1600" dirty="0">
                          <a:solidFill>
                            <a:schemeClr val="tx1">
                              <a:lumMod val="65000"/>
                              <a:lumOff val="35000"/>
                            </a:schemeClr>
                          </a:solidFill>
                        </a:rPr>
                        <a:t>EOF (Educational Opportunity Fund)</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defTabSz="457200">
                        <a:defRPr sz="1800"/>
                      </a:pPr>
                      <a:r>
                        <a:rPr sz="1600" dirty="0">
                          <a:solidFill>
                            <a:schemeClr val="tx1">
                              <a:lumMod val="65000"/>
                              <a:lumOff val="35000"/>
                            </a:schemeClr>
                          </a:solidFill>
                        </a:rPr>
                        <a:t>Up to $3,050 includes college success support</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3309983363"/>
                  </a:ext>
                </a:extLst>
              </a:tr>
              <a:tr h="560068">
                <a:tc>
                  <a:txBody>
                    <a:bodyPr/>
                    <a:lstStyle/>
                    <a:p>
                      <a:pPr defTabSz="457200">
                        <a:defRPr sz="1800"/>
                      </a:pPr>
                      <a:r>
                        <a:rPr sz="1600" dirty="0">
                          <a:solidFill>
                            <a:schemeClr val="tx1">
                              <a:lumMod val="65000"/>
                              <a:lumOff val="35000"/>
                            </a:schemeClr>
                          </a:solidFill>
                        </a:rPr>
                        <a:t>NJ STARS (top 15</a:t>
                      </a:r>
                      <a:r>
                        <a:rPr lang="en-US" sz="1600" dirty="0">
                          <a:solidFill>
                            <a:schemeClr val="tx1">
                              <a:lumMod val="65000"/>
                              <a:lumOff val="35000"/>
                            </a:schemeClr>
                          </a:solidFill>
                        </a:rPr>
                        <a:t>.0</a:t>
                      </a:r>
                      <a:r>
                        <a:rPr sz="1600" dirty="0">
                          <a:solidFill>
                            <a:schemeClr val="tx1">
                              <a:lumMod val="65000"/>
                              <a:lumOff val="35000"/>
                            </a:schemeClr>
                          </a:solidFill>
                        </a:rPr>
                        <a:t>% of high school class junior or senior year)</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1600" dirty="0">
                          <a:solidFill>
                            <a:schemeClr val="tx1">
                              <a:lumMod val="65000"/>
                              <a:lumOff val="35000"/>
                            </a:schemeClr>
                          </a:solidFill>
                        </a:rPr>
                        <a:t>Tuition Only - community college only</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979084342"/>
                  </a:ext>
                </a:extLst>
              </a:tr>
              <a:tr h="397577">
                <a:tc>
                  <a:txBody>
                    <a:bodyPr/>
                    <a:lstStyle/>
                    <a:p>
                      <a:pPr defTabSz="457200">
                        <a:defRPr sz="1800"/>
                      </a:pPr>
                      <a:r>
                        <a:rPr sz="1600" dirty="0">
                          <a:solidFill>
                            <a:schemeClr val="tx1">
                              <a:lumMod val="65000"/>
                              <a:lumOff val="35000"/>
                            </a:schemeClr>
                          </a:solidFill>
                        </a:rPr>
                        <a:t>NJ STARS II</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defTabSz="457200">
                        <a:defRPr sz="1800"/>
                      </a:pPr>
                      <a:r>
                        <a:rPr sz="1600" dirty="0">
                          <a:solidFill>
                            <a:schemeClr val="tx1">
                              <a:lumMod val="65000"/>
                              <a:lumOff val="35000"/>
                            </a:schemeClr>
                          </a:solidFill>
                        </a:rPr>
                        <a:t>Up to $2,500 per year – any NJ 4</a:t>
                      </a:r>
                      <a:r>
                        <a:rPr lang="en-US" sz="1600" dirty="0">
                          <a:solidFill>
                            <a:schemeClr val="tx1">
                              <a:lumMod val="65000"/>
                              <a:lumOff val="35000"/>
                            </a:schemeClr>
                          </a:solidFill>
                        </a:rPr>
                        <a:t>-</a:t>
                      </a:r>
                      <a:r>
                        <a:rPr sz="1600" dirty="0">
                          <a:solidFill>
                            <a:schemeClr val="tx1">
                              <a:lumMod val="65000"/>
                              <a:lumOff val="35000"/>
                            </a:schemeClr>
                          </a:solidFill>
                        </a:rPr>
                        <a:t>year college</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1652860244"/>
                  </a:ext>
                </a:extLst>
              </a:tr>
              <a:tr h="560068">
                <a:tc>
                  <a:txBody>
                    <a:bodyPr/>
                    <a:lstStyle/>
                    <a:p>
                      <a:pPr>
                        <a:defRPr sz="1800"/>
                      </a:pPr>
                      <a:r>
                        <a:rPr sz="1600" dirty="0">
                          <a:solidFill>
                            <a:schemeClr val="tx1">
                              <a:lumMod val="65000"/>
                              <a:lumOff val="35000"/>
                            </a:schemeClr>
                          </a:solidFill>
                        </a:rPr>
                        <a:t>Governor’s Urban Scholarship </a:t>
                      </a:r>
                      <a:r>
                        <a:rPr lang="en-US" sz="1600" dirty="0">
                          <a:solidFill>
                            <a:schemeClr val="tx1">
                              <a:lumMod val="65000"/>
                              <a:lumOff val="35000"/>
                            </a:schemeClr>
                          </a:solidFill>
                        </a:rPr>
                        <a:t>(for top 5.0% of high school junior year)</a:t>
                      </a:r>
                      <a:endParaRPr sz="1600" dirty="0">
                        <a:solidFill>
                          <a:schemeClr val="tx1">
                            <a:lumMod val="65000"/>
                            <a:lumOff val="35000"/>
                          </a:schemeClr>
                        </a:solidFill>
                      </a:endParaRP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1600" dirty="0">
                          <a:solidFill>
                            <a:schemeClr val="tx1">
                              <a:lumMod val="65000"/>
                              <a:lumOff val="35000"/>
                            </a:schemeClr>
                          </a:solidFill>
                        </a:rPr>
                        <a:t>Up to $1,000</a:t>
                      </a:r>
                      <a:endParaRPr lang="en-US" sz="1600" dirty="0">
                        <a:solidFill>
                          <a:schemeClr val="tx1">
                            <a:lumMod val="65000"/>
                            <a:lumOff val="35000"/>
                          </a:schemeClr>
                        </a:solidFill>
                      </a:endParaRPr>
                    </a:p>
                    <a:p>
                      <a:pPr defTabSz="457200">
                        <a:defRPr sz="1800"/>
                      </a:pPr>
                      <a:r>
                        <a:rPr lang="en-US" sz="1600" dirty="0">
                          <a:solidFill>
                            <a:schemeClr val="tx1">
                              <a:lumMod val="65000"/>
                              <a:lumOff val="35000"/>
                            </a:schemeClr>
                          </a:solidFill>
                        </a:rPr>
                        <a:t>$500 Persistenc</a:t>
                      </a:r>
                      <a:r>
                        <a:rPr lang="en-US" sz="1600" baseline="0" dirty="0">
                          <a:solidFill>
                            <a:schemeClr val="tx1">
                              <a:lumMod val="65000"/>
                              <a:lumOff val="35000"/>
                            </a:schemeClr>
                          </a:solidFill>
                        </a:rPr>
                        <a:t>y Bonus</a:t>
                      </a:r>
                      <a:endParaRPr sz="1600" dirty="0">
                        <a:solidFill>
                          <a:schemeClr val="tx1">
                            <a:lumMod val="65000"/>
                            <a:lumOff val="35000"/>
                          </a:schemeClr>
                        </a:solidFill>
                      </a:endParaRP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242581647"/>
                  </a:ext>
                </a:extLst>
              </a:tr>
              <a:tr h="324253">
                <a:tc>
                  <a:txBody>
                    <a:bodyPr/>
                    <a:lstStyle/>
                    <a:p>
                      <a:pPr defTabSz="457200">
                        <a:defRPr sz="1800"/>
                      </a:pPr>
                      <a:r>
                        <a:rPr sz="1600" dirty="0">
                          <a:solidFill>
                            <a:schemeClr val="tx1">
                              <a:lumMod val="65000"/>
                              <a:lumOff val="35000"/>
                            </a:schemeClr>
                          </a:solidFill>
                        </a:rPr>
                        <a:t>NJ-GIVS (women and minorities)</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defTabSz="457200">
                        <a:defRPr sz="1800"/>
                      </a:pPr>
                      <a:r>
                        <a:rPr sz="1600" dirty="0">
                          <a:solidFill>
                            <a:schemeClr val="tx1">
                              <a:lumMod val="65000"/>
                              <a:lumOff val="35000"/>
                            </a:schemeClr>
                          </a:solidFill>
                        </a:rPr>
                        <a:t>Up to $2,000</a:t>
                      </a:r>
                      <a:r>
                        <a:rPr lang="en-US" sz="1600" baseline="0" dirty="0">
                          <a:solidFill>
                            <a:schemeClr val="tx1">
                              <a:lumMod val="65000"/>
                              <a:lumOff val="35000"/>
                            </a:schemeClr>
                          </a:solidFill>
                        </a:rPr>
                        <a:t> -</a:t>
                      </a:r>
                      <a:r>
                        <a:rPr sz="1600" dirty="0">
                          <a:solidFill>
                            <a:schemeClr val="tx1">
                              <a:lumMod val="65000"/>
                              <a:lumOff val="35000"/>
                            </a:schemeClr>
                          </a:solidFill>
                        </a:rPr>
                        <a:t> building trades only</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3180031111"/>
                  </a:ext>
                </a:extLst>
              </a:tr>
              <a:tr h="560068">
                <a:tc>
                  <a:txBody>
                    <a:bodyPr/>
                    <a:lstStyle/>
                    <a:p>
                      <a:pPr defTabSz="457200">
                        <a:defRPr sz="1800"/>
                      </a:pPr>
                      <a:r>
                        <a:rPr lang="en-US" sz="1600" b="0" dirty="0">
                          <a:solidFill>
                            <a:schemeClr val="tx1">
                              <a:lumMod val="65000"/>
                              <a:lumOff val="35000"/>
                            </a:schemeClr>
                          </a:solidFill>
                        </a:rPr>
                        <a:t>            </a:t>
                      </a:r>
                      <a:r>
                        <a:rPr sz="1600" b="0" dirty="0">
                          <a:solidFill>
                            <a:schemeClr val="tx1">
                              <a:lumMod val="65000"/>
                              <a:lumOff val="35000"/>
                            </a:schemeClr>
                          </a:solidFill>
                        </a:rPr>
                        <a:t>Community College Opportunity Grant (CCOG)</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lang="en-US" sz="1600" dirty="0">
                          <a:solidFill>
                            <a:schemeClr val="tx1">
                              <a:lumMod val="65000"/>
                              <a:lumOff val="35000"/>
                            </a:schemeClr>
                          </a:solidFill>
                        </a:rPr>
                        <a:t>Up to full tuition and approved fees --AGI</a:t>
                      </a:r>
                      <a:r>
                        <a:rPr lang="en-US" sz="1600" baseline="0" dirty="0">
                          <a:solidFill>
                            <a:schemeClr val="tx1">
                              <a:lumMod val="65000"/>
                              <a:lumOff val="35000"/>
                            </a:schemeClr>
                          </a:solidFill>
                        </a:rPr>
                        <a:t> between $0 and $65,000</a:t>
                      </a:r>
                      <a:endParaRPr sz="1600" dirty="0">
                        <a:solidFill>
                          <a:schemeClr val="tx1">
                            <a:lumMod val="65000"/>
                            <a:lumOff val="35000"/>
                          </a:schemeClr>
                        </a:solidFill>
                      </a:endParaRP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3144219841"/>
                  </a:ext>
                </a:extLst>
              </a:tr>
              <a:tr h="795883">
                <a:tc>
                  <a:txBody>
                    <a:bodyPr/>
                    <a:lstStyle/>
                    <a:p>
                      <a:pPr defTabSz="457200">
                        <a:defRPr sz="1800"/>
                      </a:pPr>
                      <a:r>
                        <a:rPr lang="en-US" sz="1600" b="0" dirty="0">
                          <a:solidFill>
                            <a:schemeClr val="tx1">
                              <a:lumMod val="65000"/>
                              <a:lumOff val="35000"/>
                            </a:schemeClr>
                          </a:solidFill>
                        </a:rPr>
                        <a:t>            </a:t>
                      </a:r>
                      <a:r>
                        <a:rPr sz="1600" b="0" dirty="0">
                          <a:solidFill>
                            <a:schemeClr val="tx1">
                              <a:lumMod val="65000"/>
                              <a:lumOff val="35000"/>
                            </a:schemeClr>
                          </a:solidFill>
                        </a:rPr>
                        <a:t>Garden State Guarantee (GSG)</a:t>
                      </a:r>
                    </a:p>
                  </a:txBody>
                  <a:tcPr marL="45724" marR="45724" marT="45724" marB="45724" anchor="ctr" horzOverflow="overflow">
                    <a:lnL w="12700">
                      <a:solidFill>
                        <a:schemeClr val="accent1"/>
                      </a:solidFill>
                    </a:lnL>
                    <a:lnR w="12700">
                      <a:miter lim="400000"/>
                    </a:lnR>
                    <a:lnT w="12700">
                      <a:solidFill>
                        <a:schemeClr val="accent1"/>
                      </a:solidFill>
                    </a:lnT>
                    <a:lnB w="12700" cap="flat" cmpd="sng" algn="ctr">
                      <a:solidFill>
                        <a:schemeClr val="accent1"/>
                      </a:solidFill>
                      <a:prstDash val="solid"/>
                      <a:round/>
                      <a:headEnd type="none" w="med" len="med"/>
                      <a:tailEnd type="none" w="med" len="med"/>
                    </a:lnB>
                    <a:solidFill>
                      <a:srgbClr val="FFFF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sz="1800"/>
                      </a:pPr>
                      <a:r>
                        <a:rPr lang="en-US" sz="1600" dirty="0">
                          <a:solidFill>
                            <a:schemeClr val="tx1">
                              <a:lumMod val="65000"/>
                              <a:lumOff val="35000"/>
                            </a:schemeClr>
                          </a:solidFill>
                        </a:rPr>
                        <a:t>Up to full tuition and approved fees --AGI</a:t>
                      </a:r>
                      <a:r>
                        <a:rPr lang="en-US" sz="1600" baseline="0" dirty="0">
                          <a:solidFill>
                            <a:schemeClr val="tx1">
                              <a:lumMod val="65000"/>
                              <a:lumOff val="35000"/>
                            </a:schemeClr>
                          </a:solidFill>
                        </a:rPr>
                        <a:t> between $0 and $65,000</a:t>
                      </a:r>
                      <a:endParaRPr lang="en-US" sz="1600" dirty="0">
                        <a:solidFill>
                          <a:schemeClr val="tx1">
                            <a:lumMod val="65000"/>
                            <a:lumOff val="35000"/>
                          </a:schemeClr>
                        </a:solidFill>
                      </a:endParaRPr>
                    </a:p>
                    <a:p>
                      <a:pPr>
                        <a:defRPr sz="1800"/>
                      </a:pPr>
                      <a:endParaRPr sz="1600" dirty="0">
                        <a:solidFill>
                          <a:schemeClr val="tx1">
                            <a:lumMod val="65000"/>
                            <a:lumOff val="35000"/>
                          </a:schemeClr>
                        </a:solidFill>
                      </a:endParaRPr>
                    </a:p>
                  </a:txBody>
                  <a:tcPr marL="45724" marR="45724" marT="45724" marB="45724" anchor="ctr" horzOverflow="overflow">
                    <a:lnL w="12700">
                      <a:miter lim="400000"/>
                    </a:lnL>
                    <a:lnR w="12700">
                      <a:solidFill>
                        <a:schemeClr val="accent1"/>
                      </a:solidFill>
                    </a:lnR>
                    <a:lnT w="12700">
                      <a:solidFill>
                        <a:schemeClr val="accent1"/>
                      </a:solidFill>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319167446"/>
                  </a:ext>
                </a:extLst>
              </a:tr>
              <a:tr h="535277">
                <a:tc>
                  <a:txBody>
                    <a:bodyPr/>
                    <a:lstStyle/>
                    <a:p>
                      <a:pPr defTabSz="457200">
                        <a:defRPr sz="1800"/>
                      </a:pPr>
                      <a:r>
                        <a:rPr lang="en-US" sz="1600" b="0" dirty="0">
                          <a:solidFill>
                            <a:schemeClr val="tx1">
                              <a:lumMod val="65000"/>
                              <a:lumOff val="35000"/>
                            </a:schemeClr>
                          </a:solidFill>
                        </a:rPr>
                        <a:t>Summer TAG</a:t>
                      </a:r>
                      <a:endParaRPr sz="1600" b="0" dirty="0">
                        <a:solidFill>
                          <a:schemeClr val="tx1">
                            <a:lumMod val="65000"/>
                            <a:lumOff val="35000"/>
                          </a:schemeClr>
                        </a:solidFill>
                      </a:endParaRPr>
                    </a:p>
                  </a:txBody>
                  <a:tcPr marL="45724" marR="45724" marT="45724" marB="45724" anchor="ctr" horzOverflow="overflow">
                    <a:lnL w="12700">
                      <a:solidFill>
                        <a:schemeClr val="accent1"/>
                      </a:solidFill>
                    </a:lnL>
                    <a:lnR w="12700">
                      <a:noFill/>
                      <a:miter lim="400000"/>
                    </a:lnR>
                    <a:lnT w="12700">
                      <a:solidFill>
                        <a:schemeClr val="accent1"/>
                      </a:solidFill>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defRPr sz="1800"/>
                      </a:pPr>
                      <a:r>
                        <a:rPr lang="en-US" sz="1600" dirty="0">
                          <a:solidFill>
                            <a:schemeClr val="tx1">
                              <a:lumMod val="65000"/>
                              <a:lumOff val="35000"/>
                            </a:schemeClr>
                          </a:solidFill>
                        </a:rPr>
                        <a:t>Up to 75% of the</a:t>
                      </a:r>
                      <a:r>
                        <a:rPr lang="en-US" sz="1600" baseline="0" dirty="0">
                          <a:solidFill>
                            <a:schemeClr val="tx1">
                              <a:lumMod val="65000"/>
                              <a:lumOff val="35000"/>
                            </a:schemeClr>
                          </a:solidFill>
                        </a:rPr>
                        <a:t>  Fall or Spring TAG amount</a:t>
                      </a:r>
                      <a:endParaRPr sz="1600" dirty="0">
                        <a:solidFill>
                          <a:schemeClr val="tx1">
                            <a:lumMod val="65000"/>
                            <a:lumOff val="35000"/>
                          </a:schemeClr>
                        </a:solidFill>
                      </a:endParaRPr>
                    </a:p>
                  </a:txBody>
                  <a:tcPr marL="45724" marR="45724" marT="45724" marB="45724" anchor="ctr" horzOverflow="overflow">
                    <a:lnL w="12700">
                      <a:noFill/>
                      <a:miter lim="400000"/>
                    </a:lnL>
                    <a:lnR w="12700">
                      <a:solidFill>
                        <a:schemeClr val="accent1"/>
                      </a:solidFill>
                    </a:lnR>
                    <a:lnT w="12700">
                      <a:solidFill>
                        <a:schemeClr val="accent1"/>
                      </a:solidFill>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92595289"/>
                  </a:ext>
                </a:extLst>
              </a:tr>
              <a:tr h="427012">
                <a:tc>
                  <a:txBody>
                    <a:bodyPr/>
                    <a:lstStyle/>
                    <a:p>
                      <a:pPr defTabSz="457200">
                        <a:defRPr sz="1800"/>
                      </a:pPr>
                      <a:endParaRPr sz="800" b="1" dirty="0">
                        <a:solidFill>
                          <a:schemeClr val="tx1">
                            <a:lumMod val="65000"/>
                            <a:lumOff val="35000"/>
                          </a:schemeClr>
                        </a:solidFill>
                      </a:endParaRPr>
                    </a:p>
                  </a:txBody>
                  <a:tcPr marL="45724" marR="45724" marT="45724" marB="45724" anchor="ctr" horzOverflow="overflow">
                    <a:lnL w="12700">
                      <a:solidFill>
                        <a:schemeClr val="accent1"/>
                      </a:solidFill>
                    </a:lnL>
                    <a:lnR w="12700">
                      <a:noFill/>
                      <a:miter lim="400000"/>
                    </a:lnR>
                    <a:lnT w="12700">
                      <a:solidFill>
                        <a:schemeClr val="accent1"/>
                      </a:solidFill>
                    </a:lnT>
                    <a:lnB w="12700">
                      <a:solidFill>
                        <a:schemeClr val="accent1"/>
                      </a:solidFill>
                    </a:lnB>
                    <a:solidFill>
                      <a:srgbClr val="FFF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sz="1800"/>
                      </a:pPr>
                      <a:r>
                        <a:rPr lang="en-US" sz="1600" dirty="0">
                          <a:solidFill>
                            <a:schemeClr val="tx1">
                              <a:lumMod val="65000"/>
                              <a:lumOff val="35000"/>
                            </a:schemeClr>
                          </a:solidFill>
                        </a:rPr>
                        <a:t>2026-2027 award amounts</a:t>
                      </a:r>
                      <a:r>
                        <a:rPr lang="en-US" sz="1600" baseline="0" dirty="0">
                          <a:solidFill>
                            <a:schemeClr val="tx1">
                              <a:lumMod val="65000"/>
                              <a:lumOff val="35000"/>
                            </a:schemeClr>
                          </a:solidFill>
                        </a:rPr>
                        <a:t> subject to change</a:t>
                      </a:r>
                      <a:endParaRPr lang="en-US" sz="1600" dirty="0">
                        <a:solidFill>
                          <a:schemeClr val="tx1">
                            <a:lumMod val="65000"/>
                            <a:lumOff val="35000"/>
                          </a:schemeClr>
                        </a:solidFill>
                      </a:endParaRPr>
                    </a:p>
                    <a:p>
                      <a:pPr>
                        <a:defRPr sz="1800"/>
                      </a:pPr>
                      <a:endParaRPr sz="1600" dirty="0">
                        <a:solidFill>
                          <a:schemeClr val="tx1">
                            <a:lumMod val="65000"/>
                            <a:lumOff val="35000"/>
                          </a:schemeClr>
                        </a:solidFill>
                      </a:endParaRPr>
                    </a:p>
                  </a:txBody>
                  <a:tcPr marL="45724" marR="45724" marT="45724" marB="45724" anchor="ctr" horzOverflow="overflow">
                    <a:lnL w="12700">
                      <a:noFill/>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1191495372"/>
                  </a:ext>
                </a:extLst>
              </a:tr>
            </a:tbl>
          </a:graphicData>
        </a:graphic>
      </p:graphicFrame>
      <p:sp>
        <p:nvSpPr>
          <p:cNvPr id="5" name="TextBox 4"/>
          <p:cNvSpPr txBox="1"/>
          <p:nvPr/>
        </p:nvSpPr>
        <p:spPr>
          <a:xfrm>
            <a:off x="530927" y="2401353"/>
            <a:ext cx="2259164"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bg1"/>
                </a:solidFill>
                <a:effectLst/>
                <a:uFillTx/>
                <a:latin typeface="Corbel"/>
                <a:ea typeface="Corbel"/>
                <a:cs typeface="Corbel"/>
                <a:sym typeface="Corbel"/>
              </a:rPr>
              <a:t>2025-2026 </a:t>
            </a:r>
          </a:p>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bg1"/>
                </a:solidFill>
                <a:effectLst/>
                <a:uFillTx/>
                <a:latin typeface="Corbel"/>
                <a:ea typeface="Corbel"/>
                <a:cs typeface="Corbel"/>
                <a:sym typeface="Corbel"/>
              </a:rPr>
              <a:t>Award Amounts</a:t>
            </a:r>
          </a:p>
        </p:txBody>
      </p:sp>
    </p:spTree>
    <p:extLst>
      <p:ext uri="{BB962C8B-B14F-4D97-AF65-F5344CB8AC3E}">
        <p14:creationId xmlns:p14="http://schemas.microsoft.com/office/powerpoint/2010/main" val="13884824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endParaRPr lang="en-US" dirty="0"/>
          </a:p>
          <a:p>
            <a:pPr hangingPunct="1"/>
            <a:r>
              <a:rPr lang="en-US" dirty="0"/>
              <a:t>State Grants &amp; Scholarship Requirements</a:t>
            </a:r>
          </a:p>
          <a:p>
            <a:pPr hangingPunct="1"/>
            <a:endParaRPr lang="en-US" dirty="0"/>
          </a:p>
          <a:p>
            <a:pPr hangingPunct="1"/>
            <a:r>
              <a:rPr lang="en-US" dirty="0"/>
              <a:t>Tuition Aid Grant (TAG)</a:t>
            </a:r>
          </a:p>
          <a:p>
            <a:pPr hangingPunct="1"/>
            <a:endParaRPr lang="en-US" dirty="0"/>
          </a:p>
        </p:txBody>
      </p:sp>
      <p:sp>
        <p:nvSpPr>
          <p:cNvPr id="7" name="Content Placeholder 2"/>
          <p:cNvSpPr txBox="1">
            <a:spLocks/>
          </p:cNvSpPr>
          <p:nvPr/>
        </p:nvSpPr>
        <p:spPr>
          <a:xfrm>
            <a:off x="3994128" y="864108"/>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spcBef>
                <a:spcPts val="500"/>
              </a:spcBef>
              <a:buSzTx/>
              <a:buNone/>
              <a:defRPr sz="1800"/>
            </a:pPr>
            <a:r>
              <a:rPr lang="en-US" dirty="0">
                <a:solidFill>
                  <a:schemeClr val="tx1">
                    <a:lumMod val="65000"/>
                    <a:lumOff val="35000"/>
                  </a:schemeClr>
                </a:solidFill>
              </a:rPr>
              <a:t>Student’s application must be complete to receive </a:t>
            </a:r>
            <a:r>
              <a:rPr lang="en-US" b="1" u="sng" dirty="0">
                <a:solidFill>
                  <a:schemeClr val="tx1">
                    <a:lumMod val="65000"/>
                    <a:lumOff val="35000"/>
                  </a:schemeClr>
                </a:solidFill>
              </a:rPr>
              <a:t>TAG (Tuition Aid Grant)</a:t>
            </a:r>
            <a:r>
              <a:rPr lang="en-US" dirty="0">
                <a:solidFill>
                  <a:schemeClr val="tx1">
                    <a:lumMod val="65000"/>
                    <a:lumOff val="35000"/>
                  </a:schemeClr>
                </a:solidFill>
              </a:rPr>
              <a:t> or any other state aid. Students must:</a:t>
            </a:r>
          </a:p>
          <a:p>
            <a:pPr marL="0" indent="214312">
              <a:spcBef>
                <a:spcPts val="600"/>
              </a:spcBef>
              <a:buSzTx/>
              <a:buNone/>
              <a:defRPr sz="2000"/>
            </a:pPr>
            <a:endParaRPr lang="en-US" dirty="0">
              <a:solidFill>
                <a:schemeClr val="tx1">
                  <a:lumMod val="65000"/>
                  <a:lumOff val="35000"/>
                </a:schemeClr>
              </a:solidFill>
            </a:endParaRPr>
          </a:p>
          <a:p>
            <a:pPr marL="457200" indent="-228600">
              <a:spcBef>
                <a:spcPts val="500"/>
              </a:spcBef>
              <a:defRPr sz="1800"/>
            </a:pPr>
            <a:r>
              <a:rPr lang="en-US" dirty="0">
                <a:solidFill>
                  <a:schemeClr val="tx1">
                    <a:lumMod val="65000"/>
                    <a:lumOff val="35000"/>
                  </a:schemeClr>
                </a:solidFill>
              </a:rPr>
              <a:t>File a FAFSA </a:t>
            </a:r>
            <a:r>
              <a:rPr lang="en-US" b="1" u="sng" dirty="0">
                <a:solidFill>
                  <a:schemeClr val="tx1">
                    <a:lumMod val="65000"/>
                    <a:lumOff val="35000"/>
                  </a:schemeClr>
                </a:solidFill>
              </a:rPr>
              <a:t>or</a:t>
            </a:r>
            <a:r>
              <a:rPr lang="en-US" dirty="0">
                <a:solidFill>
                  <a:schemeClr val="tx1">
                    <a:lumMod val="65000"/>
                    <a:lumOff val="35000"/>
                  </a:schemeClr>
                </a:solidFill>
              </a:rPr>
              <a:t> New Jersey Alternative Financial Aid Application</a:t>
            </a:r>
          </a:p>
          <a:p>
            <a:pPr marL="469900" indent="-241300">
              <a:spcBef>
                <a:spcPts val="500"/>
              </a:spcBef>
              <a:defRPr sz="1900"/>
            </a:pPr>
            <a:r>
              <a:rPr lang="en-US" dirty="0">
                <a:solidFill>
                  <a:schemeClr val="tx1">
                    <a:lumMod val="65000"/>
                    <a:lumOff val="35000"/>
                  </a:schemeClr>
                </a:solidFill>
              </a:rPr>
              <a:t>Be a U.S. citizen, eligible non-citizen or qualify as an NJ Dreamer</a:t>
            </a:r>
          </a:p>
          <a:p>
            <a:pPr marL="469900" indent="-241300">
              <a:spcBef>
                <a:spcPts val="500"/>
              </a:spcBef>
              <a:defRPr sz="1900"/>
            </a:pPr>
            <a:r>
              <a:rPr lang="en-US" dirty="0">
                <a:solidFill>
                  <a:schemeClr val="tx1">
                    <a:lumMod val="65000"/>
                    <a:lumOff val="35000"/>
                  </a:schemeClr>
                </a:solidFill>
              </a:rPr>
              <a:t>Be a New Jersey resident and attend a New Jersey institution</a:t>
            </a:r>
          </a:p>
          <a:p>
            <a:pPr marL="469900" indent="-241300">
              <a:spcBef>
                <a:spcPts val="500"/>
              </a:spcBef>
              <a:defRPr sz="1900"/>
            </a:pPr>
            <a:r>
              <a:rPr lang="en-US" dirty="0">
                <a:solidFill>
                  <a:schemeClr val="tx1">
                    <a:lumMod val="65000"/>
                    <a:lumOff val="35000"/>
                  </a:schemeClr>
                </a:solidFill>
              </a:rPr>
              <a:t>Be enrolled full-time* in an approved degree program</a:t>
            </a:r>
          </a:p>
          <a:p>
            <a:pPr marL="469900" indent="-241300">
              <a:spcBef>
                <a:spcPts val="500"/>
              </a:spcBef>
              <a:defRPr sz="1900"/>
            </a:pPr>
            <a:r>
              <a:rPr lang="en-US" dirty="0">
                <a:solidFill>
                  <a:schemeClr val="tx1">
                    <a:lumMod val="65000"/>
                    <a:lumOff val="35000"/>
                  </a:schemeClr>
                </a:solidFill>
              </a:rPr>
              <a:t>Demonstrate financial need</a:t>
            </a:r>
          </a:p>
          <a:p>
            <a:pPr marL="469900" indent="-241300">
              <a:spcBef>
                <a:spcPts val="500"/>
              </a:spcBef>
              <a:defRPr sz="1900"/>
            </a:pPr>
            <a:r>
              <a:rPr lang="en-US" dirty="0">
                <a:solidFill>
                  <a:schemeClr val="tx1">
                    <a:lumMod val="65000"/>
                    <a:lumOff val="35000"/>
                  </a:schemeClr>
                </a:solidFill>
              </a:rPr>
              <a:t>Meet all state deadlines for application and document submission</a:t>
            </a:r>
          </a:p>
          <a:p>
            <a:pPr marL="469900" indent="-241300">
              <a:spcBef>
                <a:spcPts val="500"/>
              </a:spcBef>
              <a:defRPr sz="1900"/>
            </a:pPr>
            <a:r>
              <a:rPr lang="en-US" dirty="0">
                <a:solidFill>
                  <a:schemeClr val="tx1">
                    <a:lumMod val="65000"/>
                    <a:lumOff val="35000"/>
                  </a:schemeClr>
                </a:solidFill>
              </a:rPr>
              <a:t>At TCNJ, TAG awards ranged from $3,922 - $10,562 current year</a:t>
            </a:r>
          </a:p>
          <a:p>
            <a:pPr marL="0" lvl="1" indent="457200">
              <a:buSzTx/>
              <a:buNone/>
              <a:defRPr sz="2100"/>
            </a:pPr>
            <a:endParaRPr lang="en-US" dirty="0">
              <a:solidFill>
                <a:schemeClr val="tx1">
                  <a:lumMod val="65000"/>
                  <a:lumOff val="35000"/>
                </a:schemeClr>
              </a:solidFill>
            </a:endParaRPr>
          </a:p>
          <a:p>
            <a:pPr marL="0" indent="0">
              <a:spcBef>
                <a:spcPts val="500"/>
              </a:spcBef>
              <a:buSzTx/>
              <a:buNone/>
              <a:defRPr sz="1900"/>
            </a:pPr>
            <a:r>
              <a:rPr lang="en-US" dirty="0">
                <a:solidFill>
                  <a:schemeClr val="tx1">
                    <a:lumMod val="65000"/>
                    <a:lumOff val="35000"/>
                  </a:schemeClr>
                </a:solidFill>
              </a:rPr>
              <a:t>*Part-Time TAG, NJSTARS, CCOG, and EOF awards are available for county college students enrolled in 6-11 credits per semester. </a:t>
            </a:r>
          </a:p>
        </p:txBody>
      </p:sp>
    </p:spTree>
    <p:extLst>
      <p:ext uri="{BB962C8B-B14F-4D97-AF65-F5344CB8AC3E}">
        <p14:creationId xmlns:p14="http://schemas.microsoft.com/office/powerpoint/2010/main" val="2413031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theme/theme1.xml><?xml version="1.0" encoding="utf-8"?>
<a:theme xmlns:a="http://schemas.openxmlformats.org/drawingml/2006/main" name="Frame">
  <a:themeElements>
    <a:clrScheme name="Fra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Frame">
      <a:majorFont>
        <a:latin typeface="Helvetica"/>
        <a:ea typeface="Helvetica"/>
        <a:cs typeface="Helvetica"/>
      </a:majorFont>
      <a:minorFont>
        <a:latin typeface="Calibri"/>
        <a:ea typeface="Calibri"/>
        <a:cs typeface="Calibri"/>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rame">
  <a:themeElements>
    <a:clrScheme name="Fra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Frame">
      <a:majorFont>
        <a:latin typeface="Helvetica"/>
        <a:ea typeface="Helvetica"/>
        <a:cs typeface="Helvetica"/>
      </a:majorFont>
      <a:minorFont>
        <a:latin typeface="Calibri"/>
        <a:ea typeface="Calibri"/>
        <a:cs typeface="Calibri"/>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2281</TotalTime>
  <Words>5595</Words>
  <Application>Microsoft Office PowerPoint</Application>
  <PresentationFormat>Widescreen</PresentationFormat>
  <Paragraphs>619</Paragraphs>
  <Slides>47</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Constantia</vt:lpstr>
      <vt:lpstr>Corbel</vt:lpstr>
      <vt:lpstr>Helvetica</vt:lpstr>
      <vt:lpstr>Frame</vt:lpstr>
      <vt:lpstr> Financial Aid for New Jersey High School Students and Families  2026-2027 Academic Year  Presented by Jane O’Brien, Associate Director  at The College of New Jersey</vt:lpstr>
      <vt:lpstr>The Mission</vt:lpstr>
      <vt:lpstr>Agenda </vt:lpstr>
      <vt:lpstr>Net Price Calculator</vt:lpstr>
      <vt:lpstr>Sources and Types of Aid</vt:lpstr>
      <vt:lpstr>PowerPoint Presentation</vt:lpstr>
      <vt:lpstr>Types of Aid - Federal</vt:lpstr>
      <vt:lpstr>PowerPoint Presentation</vt:lpstr>
      <vt:lpstr>PowerPoint Presentation</vt:lpstr>
      <vt:lpstr>PowerPoint Presentation</vt:lpstr>
      <vt:lpstr>PowerPoint Presentation</vt:lpstr>
      <vt:lpstr>PowerPoint Presentation</vt:lpstr>
      <vt:lpstr>Types of Aid: State Grants &amp; Scholarships</vt:lpstr>
      <vt:lpstr>PowerPoint Presentation</vt:lpstr>
      <vt:lpstr>PowerPoint Presentation</vt:lpstr>
      <vt:lpstr>Loans</vt:lpstr>
      <vt:lpstr>PowerPoint Presentation</vt:lpstr>
      <vt:lpstr>Shortfall options – Additional Private/ Alternative Loans </vt:lpstr>
      <vt:lpstr>Applications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Components of the FAFSA  </vt:lpstr>
      <vt:lpstr>PowerPoint Presentation</vt:lpstr>
      <vt:lpstr>PowerPoint Presentation</vt:lpstr>
      <vt:lpstr>Create NJFAMS user id and password</vt:lpstr>
      <vt:lpstr>PowerPoint Presentation</vt:lpstr>
      <vt:lpstr>NJFAMS –  Menu  ALL Students must register</vt:lpstr>
      <vt:lpstr>Federal &amp; State Verification (if selected)</vt:lpstr>
      <vt:lpstr>How Need is Determined/ Award Notifications </vt:lpstr>
      <vt:lpstr>Cost of Attendance</vt:lpstr>
      <vt:lpstr>PowerPoint Presentation</vt:lpstr>
      <vt:lpstr>PowerPoint Presentation</vt:lpstr>
      <vt:lpstr>The College Financing Plan New Jersey Shopping Sheet</vt:lpstr>
      <vt:lpstr>Other Information </vt:lpstr>
      <vt:lpstr>PowerPoint Presentation</vt:lpstr>
      <vt:lpstr>Where Do I Go From Here?</vt:lpstr>
      <vt:lpstr>Other Resources</vt:lpstr>
      <vt:lpstr>Private Scholarship Search</vt:lpstr>
      <vt:lpstr>HESAA.org-  Apply for State Aid-   Workshops  &amp; Webinars </vt:lpstr>
      <vt:lpstr>HESAA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HESAA Update Independent Colleges and Universities of New Jersey June 11, 2024</dc:title>
  <dc:creator>Jennifer Azzarano</dc:creator>
  <cp:lastModifiedBy>The College of New Jersey</cp:lastModifiedBy>
  <cp:revision>144</cp:revision>
  <cp:lastPrinted>2025-09-16T13:43:54Z</cp:lastPrinted>
  <dcterms:modified xsi:type="dcterms:W3CDTF">2025-09-23T15:19:43Z</dcterms:modified>
</cp:coreProperties>
</file>