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3B_2E7692C4.xml" ContentType="application/vnd.ms-powerpoint.comments+xml"/>
  <Override PartName="/ppt/notesSlides/notesSlide13.xml" ContentType="application/vnd.openxmlformats-officedocument.presentationml.notesSlide+xml"/>
  <Override PartName="/ppt/comments/modernComment_13C_DF7F5CCB.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1E_1798AB45.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20_178D4C0D.xml" ContentType="application/vnd.ms-powerpoint.comments+xml"/>
  <Override PartName="/ppt/notesSlides/notesSlide20.xml" ContentType="application/vnd.openxmlformats-officedocument.presentationml.notesSlide+xml"/>
  <Override PartName="/ppt/comments/modernComment_121_9487FFB1.xml" ContentType="application/vnd.ms-powerpoint.comments+xml"/>
  <Override PartName="/ppt/notesSlides/notesSlide21.xml" ContentType="application/vnd.openxmlformats-officedocument.presentationml.notesSlide+xml"/>
  <Override PartName="/ppt/comments/modernComment_122_C0558F40.xml" ContentType="application/vnd.ms-powerpoint.comments+xml"/>
  <Override PartName="/ppt/notesSlides/notesSlide22.xml" ContentType="application/vnd.openxmlformats-officedocument.presentationml.notesSlide+xml"/>
  <Override PartName="/ppt/comments/modernComment_124_44652282.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26_6C7E41D9.xml" ContentType="application/vnd.ms-powerpoint.comments+xml"/>
  <Override PartName="/ppt/notesSlides/notesSlide25.xml" ContentType="application/vnd.openxmlformats-officedocument.presentationml.notesSlide+xml"/>
  <Override PartName="/ppt/comments/modernComment_128_5F63DCF3.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2A_F457F3F4.xml" ContentType="application/vnd.ms-powerpoint.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35_72C7060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65" r:id="rId2"/>
    <p:sldId id="266" r:id="rId3"/>
    <p:sldId id="267" r:id="rId4"/>
    <p:sldId id="314" r:id="rId5"/>
    <p:sldId id="268" r:id="rId6"/>
    <p:sldId id="269" r:id="rId7"/>
    <p:sldId id="270" r:id="rId8"/>
    <p:sldId id="271" r:id="rId9"/>
    <p:sldId id="272" r:id="rId10"/>
    <p:sldId id="273" r:id="rId11"/>
    <p:sldId id="274" r:id="rId12"/>
    <p:sldId id="275" r:id="rId13"/>
    <p:sldId id="276" r:id="rId14"/>
    <p:sldId id="315" r:id="rId15"/>
    <p:sldId id="316" r:id="rId16"/>
    <p:sldId id="282" r:id="rId17"/>
    <p:sldId id="283" r:id="rId18"/>
    <p:sldId id="284" r:id="rId19"/>
    <p:sldId id="285" r:id="rId20"/>
    <p:sldId id="286" r:id="rId21"/>
    <p:sldId id="287" r:id="rId22"/>
    <p:sldId id="288" r:id="rId23"/>
    <p:sldId id="289" r:id="rId24"/>
    <p:sldId id="290" r:id="rId25"/>
    <p:sldId id="291" r:id="rId26"/>
    <p:sldId id="292" r:id="rId27"/>
    <p:sldId id="293" r:id="rId28"/>
    <p:sldId id="294" r:id="rId29"/>
    <p:sldId id="295" r:id="rId30"/>
    <p:sldId id="296" r:id="rId31"/>
    <p:sldId id="297" r:id="rId32"/>
    <p:sldId id="298" r:id="rId33"/>
    <p:sldId id="299" r:id="rId34"/>
    <p:sldId id="300" r:id="rId35"/>
    <p:sldId id="301" r:id="rId36"/>
    <p:sldId id="303" r:id="rId37"/>
    <p:sldId id="304" r:id="rId38"/>
    <p:sldId id="305" r:id="rId39"/>
    <p:sldId id="306" r:id="rId40"/>
    <p:sldId id="307" r:id="rId41"/>
    <p:sldId id="308" r:id="rId42"/>
    <p:sldId id="309" r:id="rId43"/>
    <p:sldId id="310" r:id="rId44"/>
    <p:sldId id="311" r:id="rId45"/>
    <p:sldId id="312" r:id="rId46"/>
    <p:sldId id="313" r:id="rId4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F4EF58-F020-3A6C-BC20-321E35BE81B9}" name="Christi Peace" initials="CP" userId="S::cpeace@hesaa.org::ddb442b6-7486-442b-a895-da05c85be934" providerId="AD"/>
  <p188:author id="{580C588E-D718-4165-A8D6-2B53E99468A8}" name="Jessica Sanchez" initials="JS" userId="S::jsanchez@hesaa.org::ed4213f0-4cf1-488e-a1c2-29a7622e6f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D3F0"/>
    <a:srgbClr val="DBE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noFill/>
              <a:miter lim="400000"/>
            </a:ln>
          </a:insideV>
        </a:tcBdr>
        <a:fill>
          <a:solidFill>
            <a:srgbClr val="E8ECF4"/>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firstCol>
    <a:la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lastRow>
    <a:fir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79" autoAdjust="0"/>
    <p:restoredTop sz="74665" autoAdjust="0"/>
  </p:normalViewPr>
  <p:slideViewPr>
    <p:cSldViewPr snapToGrid="0">
      <p:cViewPr varScale="1">
        <p:scale>
          <a:sx n="71" d="100"/>
          <a:sy n="71" d="100"/>
        </p:scale>
        <p:origin x="77"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omments/modernComment_11E_1798AB45.xml><?xml version="1.0" encoding="utf-8"?>
<p188:cmLst xmlns:a="http://schemas.openxmlformats.org/drawingml/2006/main" xmlns:r="http://schemas.openxmlformats.org/officeDocument/2006/relationships" xmlns:p188="http://schemas.microsoft.com/office/powerpoint/2018/8/main">
  <p188:cm id="{77A1C8C0-FDE2-479C-87E2-F9D6B21D5FBD}" authorId="{580C588E-D718-4165-A8D6-2B53E99468A8}" status="resolved" created="2026-09-01T16:03:47.923" complete="100000">
    <ac:txMkLst xmlns:ac="http://schemas.microsoft.com/office/drawing/2013/main/command">
      <pc:docMk xmlns:pc="http://schemas.microsoft.com/office/powerpoint/2013/main/command"/>
      <pc:sldMk xmlns:pc="http://schemas.microsoft.com/office/powerpoint/2013/main/command" cId="395881285" sldId="286"/>
      <ac:spMk id="256" creationId="{00000000-0000-0000-0000-000000000000}"/>
      <ac:txMk cp="295">
        <ac:context len="630" hash="1750460922"/>
      </ac:txMk>
    </ac:txMkLst>
    <p188:pos x="2271932" y="2029406"/>
    <p188:txBody>
      <a:bodyPr/>
      <a:lstStyle/>
      <a:p>
        <a:r>
          <a:rPr lang="en-US"/>
          <a:t>Utiliza información financiera del 2025 para 2027-2028</a:t>
        </a:r>
      </a:p>
    </p188:txBody>
  </p188:cm>
</p188:cmLst>
</file>

<file path=ppt/comments/modernComment_12A_F457F3F4.xml><?xml version="1.0" encoding="utf-8"?>
<p188:cmLst xmlns:a="http://schemas.openxmlformats.org/drawingml/2006/main" xmlns:r="http://schemas.openxmlformats.org/officeDocument/2006/relationships" xmlns:p188="http://schemas.microsoft.com/office/powerpoint/2018/8/main">
  <p188:cm id="{728E9B20-EC64-4764-BAE5-659C5376DE6D}" authorId="{580C588E-D718-4165-A8D6-2B53E99468A8}" status="resolved" created="2026-09-01T16:32:57.466" complete="100000">
    <ac:txMkLst xmlns:ac="http://schemas.microsoft.com/office/drawing/2013/main/command">
      <pc:docMk xmlns:pc="http://schemas.microsoft.com/office/powerpoint/2013/main/command"/>
      <pc:sldMk xmlns:pc="http://schemas.microsoft.com/office/powerpoint/2013/main/command" cId="4099404788" sldId="298"/>
      <ac:spMk id="12" creationId="{00000000-0000-0000-0000-000000000000}"/>
      <ac:txMk cp="0" len="52">
        <ac:context len="53" hash="1440586128"/>
      </ac:txMk>
    </ac:txMkLst>
    <p188:pos x="2525450" y="845640"/>
    <p188:txBody>
      <a:bodyPr/>
      <a:lstStyle/>
      <a:p>
        <a:r>
          <a:rPr lang="en-US"/>
          <a:t>Sistema de Gestión de Ayuda Financiera de NJ: NJFAMS</a:t>
        </a:r>
      </a:p>
    </p188:txBody>
  </p188:cm>
</p188:cmLst>
</file>

<file path=ppt/comments/modernComment_13B_2E7692C4.xml><?xml version="1.0" encoding="utf-8"?>
<p188:cmLst xmlns:a="http://schemas.openxmlformats.org/drawingml/2006/main" xmlns:r="http://schemas.openxmlformats.org/officeDocument/2006/relationships" xmlns:p188="http://schemas.microsoft.com/office/powerpoint/2018/8/main">
  <p188:cm id="{3290CD50-F334-4EA9-868F-BAA29B443C16}" authorId="{580C588E-D718-4165-A8D6-2B53E99468A8}" status="resolved" created="2026-09-01T15:49:22.595" complete="100000">
    <ac:txMkLst xmlns:ac="http://schemas.microsoft.com/office/drawing/2013/main/command">
      <pc:docMk xmlns:pc="http://schemas.microsoft.com/office/powerpoint/2013/main/command"/>
      <pc:sldMk xmlns:pc="http://schemas.microsoft.com/office/powerpoint/2013/main/command" cId="779522756" sldId="315"/>
      <ac:spMk id="3" creationId="{00000000-0000-0000-0000-000000000000}"/>
      <ac:txMk cp="46" len="43">
        <ac:context len="96" hash="353332638"/>
      </ac:txMk>
    </ac:txMkLst>
    <p188:pos x="2797200" y="2444754"/>
    <p188:txBody>
      <a:bodyPr/>
      <a:lstStyle/>
      <a:p>
        <a:r>
          <a:rPr lang="en-US"/>
          <a:t>Change to “Beca de oportunidad de colegio comunitario” - it is a singular program</a:t>
        </a:r>
      </a:p>
    </p188:txBody>
  </p188:cm>
  <p188:cm id="{64B18BA9-0D38-4BF8-B4EB-8C30AAB82088}" authorId="{580C588E-D718-4165-A8D6-2B53E99468A8}" status="resolved" created="2026-09-01T15:51:02.617" complete="100000">
    <ac:txMkLst xmlns:ac="http://schemas.microsoft.com/office/drawing/2013/main/command">
      <pc:docMk xmlns:pc="http://schemas.microsoft.com/office/powerpoint/2013/main/command"/>
      <pc:sldMk xmlns:pc="http://schemas.microsoft.com/office/powerpoint/2013/main/command" cId="779522756" sldId="315"/>
      <ac:spMk id="218" creationId="{00000000-0000-0000-0000-000000000000}"/>
      <ac:txMk cp="489">
        <ac:context len="690" hash="3553341232"/>
      </ac:txMk>
    </ac:txMkLst>
    <p188:pos x="7235447" y="2825447"/>
    <p188:txBody>
      <a:bodyPr/>
      <a:lstStyle/>
      <a:p>
        <a:r>
          <a:rPr lang="en-US"/>
          <a:t>Estar matriculado para su primer título de asociado</a:t>
        </a:r>
      </a:p>
    </p188:txBody>
  </p188:cm>
  <p188:cm id="{7110C0E8-1D2C-4A60-8F9E-1D41748A0C63}" authorId="{580C588E-D718-4165-A8D6-2B53E99468A8}" status="resolved" created="2026-09-01T15:51:40.734" complete="100000">
    <ac:txMkLst xmlns:ac="http://schemas.microsoft.com/office/drawing/2013/main/command">
      <pc:docMk xmlns:pc="http://schemas.microsoft.com/office/powerpoint/2013/main/command"/>
      <pc:sldMk xmlns:pc="http://schemas.microsoft.com/office/powerpoint/2013/main/command" cId="779522756" sldId="315"/>
      <ac:spMk id="218" creationId="{00000000-0000-0000-0000-000000000000}"/>
      <ac:txMk cp="649" len="11">
        <ac:context len="690" hash="3553341232"/>
      </ac:txMk>
    </ac:txMkLst>
    <p188:pos x="6391386" y="3845355"/>
    <p188:txBody>
      <a:bodyPr/>
      <a:lstStyle/>
      <a:p>
        <a:r>
          <a:rPr lang="en-US"/>
          <a:t>Durante su</a:t>
        </a:r>
      </a:p>
    </p188:txBody>
  </p188:cm>
</p188:cmLst>
</file>

<file path=ppt/comments/modernComment_13C_DF7F5CCB.xml><?xml version="1.0" encoding="utf-8"?>
<p188:cmLst xmlns:a="http://schemas.openxmlformats.org/drawingml/2006/main" xmlns:r="http://schemas.openxmlformats.org/officeDocument/2006/relationships" xmlns:p188="http://schemas.microsoft.com/office/powerpoint/2018/8/main">
  <p188:cm id="{D9ACB401-5397-45A1-87D5-51666912CD32}" authorId="{580C588E-D718-4165-A8D6-2B53E99468A8}" status="resolved" created="2026-09-01T15:52:28.599" complete="100000">
    <ac:txMkLst xmlns:ac="http://schemas.microsoft.com/office/drawing/2013/main/command">
      <pc:docMk xmlns:pc="http://schemas.microsoft.com/office/powerpoint/2013/main/command"/>
      <pc:sldMk xmlns:pc="http://schemas.microsoft.com/office/powerpoint/2013/main/command" cId="3749665995" sldId="316"/>
      <ac:spMk id="218" creationId="{00000000-0000-0000-0000-000000000000}"/>
      <ac:txMk cp="427">
        <ac:context len="846" hash="3725737234"/>
      </ac:txMk>
    </ac:txMkLst>
    <p188:pos x="4964726" y="2174597"/>
    <p188:txBody>
      <a:bodyPr/>
      <a:lstStyle/>
      <a:p>
        <a:r>
          <a:rPr lang="en-US"/>
          <a:t>Take out de</a:t>
        </a:r>
      </a:p>
    </p188:txBody>
  </p188:cm>
  <p188:cm id="{AD574EA9-E20F-44FA-88EA-DF8D9646DE7C}" authorId="{580C588E-D718-4165-A8D6-2B53E99468A8}" status="resolved" created="2026-09-01T15:54:04.308" complete="100000">
    <ac:txMkLst xmlns:ac="http://schemas.microsoft.com/office/drawing/2013/main/command">
      <pc:docMk xmlns:pc="http://schemas.microsoft.com/office/powerpoint/2013/main/command"/>
      <pc:sldMk xmlns:pc="http://schemas.microsoft.com/office/powerpoint/2013/main/command" cId="3749665995" sldId="316"/>
      <ac:spMk id="218" creationId="{00000000-0000-0000-0000-000000000000}"/>
      <ac:txMk cp="562">
        <ac:context len="846" hash="3725737234"/>
      </ac:txMk>
    </ac:txMkLst>
    <p188:pos x="7965833" y="3206228"/>
    <p188:txBody>
      <a:bodyPr/>
      <a:lstStyle/>
      <a:p>
        <a:r>
          <a:rPr lang="en-US"/>
          <a:t>Estar matriculado en un programa de licenciatura (primer título universitario) en una universidad pública de cuatro años en Nueva Jersey.</a:t>
        </a:r>
      </a:p>
    </p188:txBody>
  </p188:cm>
</p188:cmLst>
</file>

<file path=ppt/comments/modernComment_120_178D4C0D.xml><?xml version="1.0" encoding="utf-8"?>
<p188:cmLst xmlns:a="http://schemas.openxmlformats.org/drawingml/2006/main" xmlns:r="http://schemas.openxmlformats.org/officeDocument/2006/relationships" xmlns:p188="http://schemas.microsoft.com/office/powerpoint/2018/8/main">
  <p188:cm id="{244140F3-E173-44D2-AD70-93ABBF6CE396}" authorId="{580C588E-D718-4165-A8D6-2B53E99468A8}" status="resolved" created="2026-09-01T16:11:14.827" complete="100000">
    <ac:txMkLst xmlns:ac="http://schemas.microsoft.com/office/drawing/2013/main/command">
      <pc:docMk xmlns:pc="http://schemas.microsoft.com/office/powerpoint/2013/main/command"/>
      <pc:sldMk xmlns:pc="http://schemas.microsoft.com/office/powerpoint/2013/main/command" cId="395136013" sldId="288"/>
      <ac:spMk id="273" creationId="{00000000-0000-0000-0000-000000000000}"/>
      <ac:txMk cp="724">
        <ac:context len="858" hash="3912381484"/>
      </ac:txMk>
    </ac:txMkLst>
    <p188:pos x="1566013" y="4671801"/>
    <p188:txBody>
      <a:bodyPr/>
      <a:lstStyle/>
      <a:p>
        <a:r>
          <a:rPr lang="en-US"/>
          <a:t>Take out real</a:t>
        </a:r>
      </a:p>
    </p188:txBody>
  </p188:cm>
</p188:cmLst>
</file>

<file path=ppt/comments/modernComment_121_9487FFB1.xml><?xml version="1.0" encoding="utf-8"?>
<p188:cmLst xmlns:a="http://schemas.openxmlformats.org/drawingml/2006/main" xmlns:r="http://schemas.openxmlformats.org/officeDocument/2006/relationships" xmlns:p188="http://schemas.microsoft.com/office/powerpoint/2018/8/main">
  <p188:cm id="{1452B640-469F-41A9-B974-6F8B3AF8B52E}" authorId="{580C588E-D718-4165-A8D6-2B53E99468A8}" status="resolved" created="2026-09-01T16:05:37.351" complete="100000">
    <ac:txMkLst xmlns:ac="http://schemas.microsoft.com/office/drawing/2013/main/command">
      <pc:docMk xmlns:pc="http://schemas.microsoft.com/office/powerpoint/2013/main/command"/>
      <pc:sldMk xmlns:pc="http://schemas.microsoft.com/office/powerpoint/2013/main/command" cId="2491940785" sldId="289"/>
      <ac:spMk id="6" creationId="{00000000-0000-0000-0000-000000000000}"/>
      <ac:txMk cp="1" len="23">
        <ac:context len="33" hash="3614481396"/>
      </ac:txMk>
    </ac:txMkLst>
    <p188:pos x="3022140" y="1821432"/>
    <p188:txBody>
      <a:bodyPr/>
      <a:lstStyle/>
      <a:p>
        <a:r>
          <a:rPr lang="en-US"/>
          <a:t>Cuenta de StudentAid.gov</a:t>
        </a:r>
      </a:p>
    </p188:txBody>
  </p188:cm>
  <p188:cm id="{C53E1BC1-8EB4-43C8-A087-4841DAEF13D0}" authorId="{580C588E-D718-4165-A8D6-2B53E99468A8}" status="resolved" created="2026-09-01T16:06:53.507" complete="100000">
    <ac:txMkLst xmlns:ac="http://schemas.microsoft.com/office/drawing/2013/main/command">
      <pc:docMk xmlns:pc="http://schemas.microsoft.com/office/powerpoint/2013/main/command"/>
      <pc:sldMk xmlns:pc="http://schemas.microsoft.com/office/powerpoint/2013/main/command" cId="2491940785" sldId="289"/>
      <ac:spMk id="281" creationId="{00000000-0000-0000-0000-000000000000}"/>
      <ac:txMk cp="203" len="25">
        <ac:context len="1137" hash="1455225296"/>
      </ac:txMk>
    </ac:txMkLst>
    <p188:pos x="6265060" y="1247137"/>
    <p188:txBody>
      <a:bodyPr/>
      <a:lstStyle/>
      <a:p>
        <a:r>
          <a:rPr lang="en-US"/>
          <a:t>Antes conocido como FSA ID</a:t>
        </a:r>
      </a:p>
    </p188:txBody>
  </p188:cm>
  <p188:cm id="{459874F4-FA57-4BF9-9671-354758EB869A}" authorId="{580C588E-D718-4165-A8D6-2B53E99468A8}" status="resolved" created="2026-09-01T16:07:31.076" complete="100000">
    <ac:txMkLst xmlns:ac="http://schemas.microsoft.com/office/drawing/2013/main/command">
      <pc:docMk xmlns:pc="http://schemas.microsoft.com/office/powerpoint/2013/main/command"/>
      <pc:sldMk xmlns:pc="http://schemas.microsoft.com/office/powerpoint/2013/main/command" cId="2491940785" sldId="289"/>
      <ac:spMk id="281" creationId="{00000000-0000-0000-0000-000000000000}"/>
      <ac:txMk cp="172" len="29">
        <ac:context len="1137" hash="1455225296"/>
      </ac:txMk>
    </ac:txMkLst>
    <p188:pos x="7859398" y="1000952"/>
    <p188:txBody>
      <a:bodyPr/>
      <a:lstStyle/>
      <a:p>
        <a:r>
          <a:rPr lang="en-US"/>
          <a:t>Una cuenta de Studentaid.gov</a:t>
        </a:r>
      </a:p>
    </p188:txBody>
  </p188:cm>
  <p188:cm id="{E55BEC18-0CC8-482C-BF25-4F3E5736BB6B}" authorId="{580C588E-D718-4165-A8D6-2B53E99468A8}" status="resolved" created="2026-09-01T16:08:35.629" complete="100000">
    <ac:txMkLst xmlns:ac="http://schemas.microsoft.com/office/drawing/2013/main/command">
      <pc:docMk xmlns:pc="http://schemas.microsoft.com/office/powerpoint/2013/main/command"/>
      <pc:sldMk xmlns:pc="http://schemas.microsoft.com/office/powerpoint/2013/main/command" cId="2491940785" sldId="289"/>
      <ac:spMk id="281" creationId="{00000000-0000-0000-0000-000000000000}"/>
      <ac:txMk cp="112" len="47">
        <ac:context len="1137" hash="1455225296"/>
      </ac:txMk>
    </ac:txMkLst>
    <p188:pos x="5608568" y="1000952"/>
    <p188:txBody>
      <a:bodyPr/>
      <a:lstStyle/>
      <a:p>
        <a:r>
          <a:rPr lang="en-US"/>
          <a:t>Los estudiantes y contribuyentes de informacion</a:t>
        </a:r>
      </a:p>
    </p188:txBody>
  </p188:cm>
  <p188:cm id="{BDB6BFBB-6325-4C67-ABFA-C9933D3669A8}" authorId="{580C588E-D718-4165-A8D6-2B53E99468A8}" status="resolved" created="2026-09-01T16:09:29.879" complete="100000">
    <ac:txMkLst xmlns:ac="http://schemas.microsoft.com/office/drawing/2013/main/command">
      <pc:docMk xmlns:pc="http://schemas.microsoft.com/office/powerpoint/2013/main/command"/>
      <pc:sldMk xmlns:pc="http://schemas.microsoft.com/office/powerpoint/2013/main/command" cId="2491940785" sldId="289"/>
      <ac:spMk id="281" creationId="{00000000-0000-0000-0000-000000000000}"/>
      <ac:txMk cp="334" len="29">
        <ac:context len="1137" hash="1455225296"/>
      </ac:txMk>
    </ac:txMkLst>
    <p188:pos x="7402198" y="1985691"/>
    <p188:txBody>
      <a:bodyPr/>
      <a:lstStyle/>
      <a:p>
        <a:r>
          <a:rPr lang="en-US"/>
          <a:t>contribuyentes de informacion</a:t>
        </a:r>
      </a:p>
    </p188:txBody>
  </p188:cm>
  <p188:cm id="{3CA20623-EE6A-440A-9007-D2DE04F7C008}" authorId="{580C588E-D718-4165-A8D6-2B53E99468A8}" status="resolved" created="2026-09-01T16:10:01.727" complete="100000">
    <ac:txMkLst xmlns:ac="http://schemas.microsoft.com/office/drawing/2013/main/command">
      <pc:docMk xmlns:pc="http://schemas.microsoft.com/office/powerpoint/2013/main/command"/>
      <pc:sldMk xmlns:pc="http://schemas.microsoft.com/office/powerpoint/2013/main/command" cId="2491940785" sldId="289"/>
      <ac:spMk id="281" creationId="{00000000-0000-0000-0000-000000000000}"/>
      <ac:txMk cp="437" len="1">
        <ac:context len="1137" hash="1455225296"/>
      </ac:txMk>
    </ac:txMkLst>
    <p188:pos x="7367029" y="2231875"/>
    <p188:txBody>
      <a:bodyPr/>
      <a:lstStyle/>
      <a:p>
        <a:r>
          <a:rPr lang="en-US"/>
          <a:t>contribuyente</a:t>
        </a:r>
      </a:p>
    </p188:txBody>
  </p188:cm>
</p188:cmLst>
</file>

<file path=ppt/comments/modernComment_122_C0558F40.xml><?xml version="1.0" encoding="utf-8"?>
<p188:cmLst xmlns:a="http://schemas.openxmlformats.org/drawingml/2006/main" xmlns:r="http://schemas.openxmlformats.org/officeDocument/2006/relationships" xmlns:p188="http://schemas.microsoft.com/office/powerpoint/2018/8/main">
  <p188:cm id="{62C062D1-FDEA-4543-B292-05C2B9A019EC}" authorId="{580C588E-D718-4165-A8D6-2B53E99468A8}" status="resolved" created="2026-09-01T16:12:11.355" complete="100000">
    <ac:txMkLst xmlns:ac="http://schemas.microsoft.com/office/drawing/2013/main/command">
      <pc:docMk xmlns:pc="http://schemas.microsoft.com/office/powerpoint/2013/main/command"/>
      <pc:sldMk xmlns:pc="http://schemas.microsoft.com/office/powerpoint/2013/main/command" cId="3226832704" sldId="290"/>
      <ac:spMk id="288" creationId="{00000000-0000-0000-0000-000000000000}"/>
      <ac:txMk cp="510">
        <ac:context len="634" hash="905031893"/>
      </ac:txMk>
    </ac:txMkLst>
    <p188:pos x="567566" y="3928809"/>
    <p188:txBody>
      <a:bodyPr/>
      <a:lstStyle/>
      <a:p>
        <a:r>
          <a:rPr lang="en-US"/>
          <a:t>Take out La</a:t>
        </a:r>
      </a:p>
    </p188:txBody>
  </p188:cm>
</p188:cmLst>
</file>

<file path=ppt/comments/modernComment_124_44652282.xml><?xml version="1.0" encoding="utf-8"?>
<p188:cmLst xmlns:a="http://schemas.openxmlformats.org/drawingml/2006/main" xmlns:r="http://schemas.openxmlformats.org/officeDocument/2006/relationships" xmlns:p188="http://schemas.microsoft.com/office/powerpoint/2018/8/main">
  <p188:cm id="{D97ED2D3-F122-4F64-8541-0A09D13E1BDE}" authorId="{580C588E-D718-4165-A8D6-2B53E99468A8}" status="resolved" created="2026-09-01T16:18:01.364" complete="100000">
    <ac:txMkLst xmlns:ac="http://schemas.microsoft.com/office/drawing/2013/main/command">
      <pc:docMk xmlns:pc="http://schemas.microsoft.com/office/powerpoint/2013/main/command"/>
      <pc:sldMk xmlns:pc="http://schemas.microsoft.com/office/powerpoint/2013/main/command" cId="1147478658" sldId="292"/>
      <ac:spMk id="310" creationId="{00000000-0000-0000-0000-000000000000}"/>
      <ac:txMk cp="133" len="108">
        <ac:context len="243" hash="1421690026"/>
      </ac:txMk>
    </ac:txMkLst>
    <p188:pos x="7450851" y="597012"/>
    <p188:txBody>
      <a:bodyPr/>
      <a:lstStyle/>
      <a:p>
        <a:r>
          <a:rPr lang="en-US"/>
          <a:t>para determinar la elegibilidad del estudiante para recibir ayuda financiera para el año académico 2027-2028</a:t>
        </a:r>
      </a:p>
    </p188:txBody>
  </p188:cm>
</p188:cmLst>
</file>

<file path=ppt/comments/modernComment_126_6C7E41D9.xml><?xml version="1.0" encoding="utf-8"?>
<p188:cmLst xmlns:a="http://schemas.openxmlformats.org/drawingml/2006/main" xmlns:r="http://schemas.openxmlformats.org/officeDocument/2006/relationships" xmlns:p188="http://schemas.microsoft.com/office/powerpoint/2018/8/main">
  <p188:cm id="{7A69EC15-A030-42D2-89AB-83D3E9C3F439}" authorId="{580C588E-D718-4165-A8D6-2B53E99468A8}" status="resolved" created="2026-09-01T16:21:13.805" complete="100000">
    <ac:txMkLst xmlns:ac="http://schemas.microsoft.com/office/drawing/2013/main/command">
      <pc:docMk xmlns:pc="http://schemas.microsoft.com/office/powerpoint/2013/main/command"/>
      <pc:sldMk xmlns:pc="http://schemas.microsoft.com/office/powerpoint/2013/main/command" cId="1820213721" sldId="294"/>
      <ac:spMk id="323" creationId="{00000000-0000-0000-0000-000000000000}"/>
      <ac:txMk cp="24" len="12">
        <ac:context len="904" hash="2490982366"/>
      </ac:txMk>
    </ac:txMkLst>
    <p188:pos x="3553111" y="409288"/>
    <p188:txBody>
      <a:bodyPr/>
      <a:lstStyle/>
      <a:p>
        <a:r>
          <a:rPr lang="en-US"/>
          <a:t>Contribuyente</a:t>
        </a:r>
      </a:p>
    </p188:txBody>
  </p188:cm>
  <p188:cm id="{CCC1A4C4-888C-42BD-830D-1BE8D75EF106}" authorId="{580C588E-D718-4165-A8D6-2B53E99468A8}" status="resolved" created="2026-09-01T16:21:35.998" complete="100000">
    <ac:txMkLst xmlns:ac="http://schemas.microsoft.com/office/drawing/2013/main/command">
      <pc:docMk xmlns:pc="http://schemas.microsoft.com/office/powerpoint/2013/main/command"/>
      <pc:sldMk xmlns:pc="http://schemas.microsoft.com/office/powerpoint/2013/main/command" cId="1820213721" sldId="294"/>
      <ac:spMk id="323" creationId="{00000000-0000-0000-0000-000000000000}"/>
      <ac:txMk cp="464" len="13">
        <ac:context len="904" hash="2490982366"/>
      </ac:txMk>
    </ac:txMkLst>
    <p188:pos x="7327942" y="409288"/>
    <p188:txBody>
      <a:bodyPr/>
      <a:lstStyle/>
      <a:p>
        <a:r>
          <a:rPr lang="en-US"/>
          <a:t>Contribuyentes</a:t>
        </a:r>
      </a:p>
    </p188:txBody>
  </p188:cm>
  <p188:cm id="{0A971DE6-FF0E-4A3A-8A4A-11238349395B}" authorId="{580C588E-D718-4165-A8D6-2B53E99468A8}" status="resolved" created="2026-09-01T16:22:18.816" complete="100000">
    <ac:txMkLst xmlns:ac="http://schemas.microsoft.com/office/drawing/2013/main/command">
      <pc:docMk xmlns:pc="http://schemas.microsoft.com/office/powerpoint/2013/main/command"/>
      <pc:sldMk xmlns:pc="http://schemas.microsoft.com/office/powerpoint/2013/main/command" cId="1820213721" sldId="294"/>
      <ac:spMk id="323" creationId="{00000000-0000-0000-0000-000000000000}"/>
      <ac:txMk cp="478" len="27">
        <ac:context len="904" hash="2490982366"/>
      </ac:txMk>
    </ac:txMkLst>
    <p188:pos x="5311572" y="655473"/>
    <p188:txBody>
      <a:bodyPr/>
      <a:lstStyle/>
      <a:p>
        <a:r>
          <a:rPr lang="en-US"/>
          <a:t>Nombre completo y direccion</a:t>
        </a:r>
      </a:p>
    </p188:txBody>
  </p188:cm>
  <p188:cm id="{EBCE0D24-85EF-4286-B680-103EBD2DC291}" authorId="{580C588E-D718-4165-A8D6-2B53E99468A8}" status="resolved" created="2026-09-01T16:26:34.267" complete="100000">
    <ac:txMkLst xmlns:ac="http://schemas.microsoft.com/office/drawing/2013/main/command">
      <pc:docMk xmlns:pc="http://schemas.microsoft.com/office/powerpoint/2013/main/command"/>
      <pc:sldMk xmlns:pc="http://schemas.microsoft.com/office/powerpoint/2013/main/command" cId="1820213721" sldId="294"/>
      <ac:spMk id="323" creationId="{00000000-0000-0000-0000-000000000000}"/>
      <ac:txMk cp="562" len="19">
        <ac:context len="904" hash="2490982366"/>
      </ac:txMk>
    </ac:txMkLst>
    <p188:pos x="6331480" y="913380"/>
    <p188:txBody>
      <a:bodyPr/>
      <a:lstStyle/>
      <a:p>
        <a:r>
          <a:rPr lang="en-US"/>
          <a:t>Add another bullet - Numero de Seguro Social or number ITIN (si corresponde).</a:t>
        </a:r>
      </a:p>
    </p188:txBody>
  </p188:cm>
  <p188:cm id="{F0428645-9CCD-4208-96D6-7BBD81BAAE25}" authorId="{580C588E-D718-4165-A8D6-2B53E99468A8}" created="2026-09-01T16:27:15.608">
    <ac:txMkLst xmlns:ac="http://schemas.microsoft.com/office/drawing/2013/main/command">
      <pc:docMk xmlns:pc="http://schemas.microsoft.com/office/powerpoint/2013/main/command"/>
      <pc:sldMk xmlns:pc="http://schemas.microsoft.com/office/powerpoint/2013/main/command" cId="1820213721" sldId="294"/>
      <ac:spMk id="323" creationId="{00000000-0000-0000-0000-000000000000}"/>
      <ac:txMk cp="124">
        <ac:context len="904" hash="2490982366"/>
      </ac:txMk>
    </ac:txMkLst>
    <p188:pos x="3400711" y="1417473"/>
    <p188:replyLst>
      <p188:reply id="{02FE08F1-4126-4452-AC12-8AEA163DE4EE}" authorId="{ECF4EF58-F020-3A6C-BC20-321E35BE81B9}" created="2026-09-01T18:33:25.544">
        <p188:txBody>
          <a:bodyPr/>
          <a:lstStyle/>
          <a:p>
            <a:r>
              <a:rPr lang="en-US"/>
              <a:t>Applied to the English version</a:t>
            </a:r>
          </a:p>
        </p188:txBody>
      </p188:reply>
    </p188:replyLst>
    <p188:txBody>
      <a:bodyPr/>
      <a:lstStyle/>
      <a:p>
        <a:r>
          <a:rPr lang="en-US"/>
          <a:t>I would take this off. This is something that they would need to provide when making the account, not when doing the actual FAFSA.
For this slide, I think a lot of these changes should be the made  for the English presentation too.</a:t>
        </a:r>
      </a:p>
    </p188:txBody>
  </p188:cm>
</p188:cmLst>
</file>

<file path=ppt/comments/modernComment_128_5F63DCF3.xml><?xml version="1.0" encoding="utf-8"?>
<p188:cmLst xmlns:a="http://schemas.openxmlformats.org/drawingml/2006/main" xmlns:r="http://schemas.openxmlformats.org/officeDocument/2006/relationships" xmlns:p188="http://schemas.microsoft.com/office/powerpoint/2018/8/main">
  <p188:cm id="{5B7C8C87-F97A-4569-8A2B-4F178795BF00}" authorId="{580C588E-D718-4165-A8D6-2B53E99468A8}" created="2026-09-01T16:31:13.287">
    <ac:txMkLst xmlns:ac="http://schemas.microsoft.com/office/drawing/2013/main/command">
      <pc:docMk xmlns:pc="http://schemas.microsoft.com/office/powerpoint/2013/main/command"/>
      <pc:sldMk xmlns:pc="http://schemas.microsoft.com/office/powerpoint/2013/main/command" cId="1600380147" sldId="296"/>
      <ac:spMk id="355" creationId="{00000000-0000-0000-0000-000000000000}"/>
      <ac:txMk cp="78">
        <ac:context len="450" hash="1210866535"/>
      </ac:txMk>
    </ac:txMkLst>
    <p188:pos x="7565164" y="817538"/>
    <p188:replyLst>
      <p188:reply id="{3484BC64-F161-4AD8-8A48-60A2FBE3D58F}" authorId="{ECF4EF58-F020-3A6C-BC20-321E35BE81B9}" created="2026-09-01T18:34:40.800">
        <p188:txBody>
          <a:bodyPr/>
          <a:lstStyle/>
          <a:p>
            <a:r>
              <a:rPr lang="en-US"/>
              <a:t>Applied to English version as well</a:t>
            </a:r>
          </a:p>
        </p188:txBody>
      </p188:reply>
    </p188:replyLst>
    <p188:txBody>
      <a:bodyPr/>
      <a:lstStyle/>
      <a:p>
        <a:r>
          <a:rPr lang="en-US"/>
          <a:t>Take out - we do usually require schools to review special circumstances as well.</a:t>
        </a:r>
      </a:p>
    </p188:txBody>
  </p188:cm>
</p188:cmLst>
</file>

<file path=ppt/comments/modernComment_135_72C70606.xml><?xml version="1.0" encoding="utf-8"?>
<p188:cmLst xmlns:a="http://schemas.openxmlformats.org/drawingml/2006/main" xmlns:r="http://schemas.openxmlformats.org/officeDocument/2006/relationships" xmlns:p188="http://schemas.microsoft.com/office/powerpoint/2018/8/main">
  <p188:cm id="{5ECED4A1-6217-430C-B47C-4ED985F3B126}" authorId="{580C588E-D718-4165-A8D6-2B53E99468A8}" status="resolved" created="2026-09-01T16:58:42.160" complete="100000">
    <ac:txMkLst xmlns:ac="http://schemas.microsoft.com/office/drawing/2013/main/command">
      <pc:docMk xmlns:pc="http://schemas.microsoft.com/office/powerpoint/2013/main/command"/>
      <pc:sldMk xmlns:pc="http://schemas.microsoft.com/office/powerpoint/2013/main/command" cId="1925645830" sldId="309"/>
      <ac:spMk id="445" creationId="{00000000-0000-0000-0000-000000000000}"/>
      <ac:txMk cp="143">
        <ac:context len="520" hash="184214298"/>
      </ac:txMk>
    </ac:txMkLst>
    <p188:pos x="7120991" y="964977"/>
    <p188:txBody>
      <a:bodyPr/>
      <a:lstStyle/>
      <a:p>
        <a:r>
          <a:rPr lang="en-US"/>
          <a:t>dependiendo de cuánto tiempo haya estado abierto el plan y del total de las contribuciones realizadas antes de la inscripción del estudiante.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1143000" y="685800"/>
            <a:ext cx="4572000" cy="3429000"/>
          </a:xfrm>
          <a:prstGeom prst="rect">
            <a:avLst/>
          </a:prstGeom>
        </p:spPr>
        <p:txBody>
          <a:bodyPr/>
          <a:lstStyle/>
          <a:p>
            <a:endParaRPr/>
          </a:p>
        </p:txBody>
      </p:sp>
      <p:sp>
        <p:nvSpPr>
          <p:cNvPr id="108" name="Shape 10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034858757"/>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r>
              <a:t>Información detallada de HESAA:</a:t>
            </a:r>
          </a:p>
          <a:p>
            <a:r>
              <a:t>Sesión de asistencia financiera </a:t>
            </a:r>
          </a:p>
          <a:p>
            <a:r>
              <a:t>Días de FAFSA</a:t>
            </a:r>
          </a:p>
          <a:p>
            <a:r>
              <a:t>Manuales: asistencia estatal y federal, diccionario de asistencia financiera, guía de préstamos estudiantiles y el manual Reach Higher the College Planning.</a:t>
            </a:r>
          </a:p>
          <a:p>
            <a:r>
              <a:t>Folletos:  Los ocho pasos para solicitar, el gráfico de planificación financiera y los folletos del programa están disponibles de forma gratuita.</a:t>
            </a:r>
          </a:p>
          <a:p>
            <a:endParaRPr/>
          </a:p>
          <a:p>
            <a:r>
              <a:t>REAL $101 Sesiones de conocimientos financieros básicos en el lugar</a:t>
            </a:r>
          </a:p>
          <a:p>
            <a:endParaRPr/>
          </a:p>
        </p:txBody>
      </p:sp>
    </p:spTree>
    <p:extLst>
      <p:ext uri="{BB962C8B-B14F-4D97-AF65-F5344CB8AC3E}">
        <p14:creationId xmlns:p14="http://schemas.microsoft.com/office/powerpoint/2010/main" val="70582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defTabSz="885834"/>
          </a:lstStyle>
          <a:p>
            <a:r>
              <a:t>Porteros de los fondos de asistencia financiera.</a:t>
            </a:r>
          </a:p>
        </p:txBody>
      </p:sp>
    </p:spTree>
    <p:extLst>
      <p:ext uri="{BB962C8B-B14F-4D97-AF65-F5344CB8AC3E}">
        <p14:creationId xmlns:p14="http://schemas.microsoft.com/office/powerpoint/2010/main" val="3134783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lvl1pPr defTabSz="885834"/>
          </a:lstStyle>
          <a:p>
            <a:r>
              <a:t>Porteros de los fondos de asistencia financiera.</a:t>
            </a:r>
          </a:p>
        </p:txBody>
      </p:sp>
    </p:spTree>
    <p:extLst>
      <p:ext uri="{BB962C8B-B14F-4D97-AF65-F5344CB8AC3E}">
        <p14:creationId xmlns:p14="http://schemas.microsoft.com/office/powerpoint/2010/main" val="931032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t>Organizaciones cívicas </a:t>
            </a:r>
          </a:p>
        </p:txBody>
      </p:sp>
    </p:spTree>
    <p:extLst>
      <p:ext uri="{BB962C8B-B14F-4D97-AF65-F5344CB8AC3E}">
        <p14:creationId xmlns:p14="http://schemas.microsoft.com/office/powerpoint/2010/main" val="83582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381000" y="685800"/>
            <a:ext cx="6096000" cy="3429000"/>
          </a:xfrm>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HESAA también tiene en el sitio web la calculadora NJEI que calcula TAG solo para fines estimativos. </a:t>
            </a:r>
          </a:p>
          <a:p>
            <a:endParaRPr/>
          </a:p>
        </p:txBody>
      </p:sp>
    </p:spTree>
    <p:extLst>
      <p:ext uri="{BB962C8B-B14F-4D97-AF65-F5344CB8AC3E}">
        <p14:creationId xmlns:p14="http://schemas.microsoft.com/office/powerpoint/2010/main" val="374487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81000" y="685800"/>
            <a:ext cx="6096000" cy="34290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lnSpc>
                <a:spcPct val="80000"/>
              </a:lnSpc>
              <a:spcBef>
                <a:spcPts val="204"/>
              </a:spcBef>
              <a:defRPr sz="700">
                <a:latin typeface="Constantia"/>
                <a:ea typeface="Constantia"/>
                <a:cs typeface="Constantia"/>
                <a:sym typeface="Constantia"/>
              </a:defRPr>
            </a:pPr>
            <a:r>
              <a:rPr dirty="0" err="1"/>
              <a:t>Notas</a:t>
            </a:r>
            <a:r>
              <a:rPr dirty="0"/>
              <a:t> del </a:t>
            </a:r>
            <a:r>
              <a:rPr dirty="0" err="1"/>
              <a:t>orador</a:t>
            </a:r>
            <a:endParaRPr sz="800" dirty="0"/>
          </a:p>
          <a:p>
            <a:pPr>
              <a:lnSpc>
                <a:spcPct val="80000"/>
              </a:lnSpc>
              <a:spcBef>
                <a:spcPts val="204"/>
              </a:spcBef>
              <a:defRPr sz="700">
                <a:latin typeface="Constantia"/>
                <a:ea typeface="Constantia"/>
                <a:cs typeface="Constantia"/>
                <a:sym typeface="Constantia"/>
              </a:defRPr>
            </a:pPr>
            <a:r>
              <a:rPr dirty="0"/>
              <a:t>PELL- SEOG</a:t>
            </a:r>
            <a:endParaRPr sz="800" dirty="0"/>
          </a:p>
          <a:p>
            <a:pPr>
              <a:lnSpc>
                <a:spcPct val="80000"/>
              </a:lnSpc>
              <a:spcBef>
                <a:spcPts val="204"/>
              </a:spcBef>
              <a:buSzPct val="100000"/>
              <a:buFont typeface="Arial"/>
              <a:buChar char="•"/>
              <a:defRPr sz="700">
                <a:latin typeface="Constantia"/>
                <a:ea typeface="Constantia"/>
                <a:cs typeface="Constantia"/>
                <a:sym typeface="Constantia"/>
              </a:defRPr>
            </a:pPr>
            <a:r>
              <a:rPr dirty="0"/>
              <a:t> </a:t>
            </a:r>
            <a:r>
              <a:rPr dirty="0" err="1"/>
              <a:t>Llamado</a:t>
            </a:r>
            <a:r>
              <a:rPr dirty="0"/>
              <a:t> </a:t>
            </a:r>
            <a:r>
              <a:rPr dirty="0" err="1"/>
              <a:t>así</a:t>
            </a:r>
            <a:r>
              <a:rPr dirty="0"/>
              <a:t> </a:t>
            </a:r>
            <a:r>
              <a:rPr dirty="0" err="1"/>
              <a:t>por</a:t>
            </a:r>
            <a:r>
              <a:rPr dirty="0"/>
              <a:t> el </a:t>
            </a:r>
            <a:r>
              <a:rPr dirty="0" err="1"/>
              <a:t>senador</a:t>
            </a:r>
            <a:r>
              <a:rPr dirty="0"/>
              <a:t> Pell de Rhode Island, Pell </a:t>
            </a:r>
            <a:r>
              <a:rPr dirty="0" err="1"/>
              <a:t>está</a:t>
            </a:r>
            <a:r>
              <a:rPr dirty="0"/>
              <a:t> </a:t>
            </a:r>
            <a:r>
              <a:rPr dirty="0" err="1"/>
              <a:t>incluido</a:t>
            </a:r>
            <a:r>
              <a:rPr dirty="0"/>
              <a:t> </a:t>
            </a:r>
            <a:r>
              <a:rPr dirty="0" err="1"/>
              <a:t>en</a:t>
            </a:r>
            <a:r>
              <a:rPr dirty="0"/>
              <a:t> la Ley de </a:t>
            </a:r>
            <a:r>
              <a:rPr dirty="0" err="1"/>
              <a:t>educación</a:t>
            </a:r>
            <a:r>
              <a:rPr dirty="0"/>
              <a:t> </a:t>
            </a:r>
            <a:r>
              <a:rPr dirty="0" err="1"/>
              <a:t>postsecundaria</a:t>
            </a:r>
            <a:r>
              <a:rPr dirty="0"/>
              <a:t> de 1965. </a:t>
            </a:r>
            <a:endParaRPr sz="800" dirty="0"/>
          </a:p>
          <a:p>
            <a:pPr>
              <a:lnSpc>
                <a:spcPct val="80000"/>
              </a:lnSpc>
              <a:spcBef>
                <a:spcPts val="204"/>
              </a:spcBef>
              <a:buSzPct val="100000"/>
              <a:buFont typeface="Arial"/>
              <a:buChar char="•"/>
              <a:defRPr sz="700">
                <a:latin typeface="Constantia"/>
                <a:ea typeface="Constantia"/>
                <a:cs typeface="Constantia"/>
                <a:sym typeface="Constantia"/>
              </a:defRPr>
            </a:pPr>
            <a:r>
              <a:rPr dirty="0"/>
              <a:t>Pell se </a:t>
            </a:r>
            <a:r>
              <a:rPr dirty="0" err="1"/>
              <a:t>basa</a:t>
            </a:r>
            <a:r>
              <a:rPr dirty="0"/>
              <a:t> </a:t>
            </a:r>
            <a:r>
              <a:rPr dirty="0" err="1"/>
              <a:t>en</a:t>
            </a:r>
            <a:r>
              <a:rPr dirty="0"/>
              <a:t> la </a:t>
            </a:r>
            <a:r>
              <a:rPr dirty="0" err="1"/>
              <a:t>necesidad</a:t>
            </a:r>
            <a:r>
              <a:rPr dirty="0"/>
              <a:t> y </a:t>
            </a:r>
            <a:r>
              <a:rPr dirty="0" err="1"/>
              <a:t>todos</a:t>
            </a:r>
            <a:r>
              <a:rPr dirty="0"/>
              <a:t> </a:t>
            </a:r>
            <a:r>
              <a:rPr dirty="0" err="1"/>
              <a:t>aquellos</a:t>
            </a:r>
            <a:r>
              <a:rPr dirty="0"/>
              <a:t> con un EFC </a:t>
            </a:r>
            <a:r>
              <a:rPr dirty="0" err="1"/>
              <a:t>suficientemente</a:t>
            </a:r>
            <a:r>
              <a:rPr dirty="0"/>
              <a:t> bajo son </a:t>
            </a:r>
            <a:r>
              <a:rPr dirty="0" err="1"/>
              <a:t>elegibles</a:t>
            </a:r>
            <a:r>
              <a:rPr dirty="0"/>
              <a:t> </a:t>
            </a:r>
            <a:r>
              <a:rPr dirty="0" err="1"/>
              <a:t>siempre</a:t>
            </a:r>
            <a:r>
              <a:rPr dirty="0"/>
              <a:t> y </a:t>
            </a:r>
            <a:r>
              <a:rPr dirty="0" err="1"/>
              <a:t>cuando</a:t>
            </a:r>
            <a:r>
              <a:rPr dirty="0"/>
              <a:t> no </a:t>
            </a:r>
            <a:r>
              <a:rPr dirty="0" err="1"/>
              <a:t>hayan</a:t>
            </a:r>
            <a:r>
              <a:rPr dirty="0"/>
              <a:t> </a:t>
            </a:r>
            <a:r>
              <a:rPr dirty="0" err="1"/>
              <a:t>recibido</a:t>
            </a:r>
            <a:r>
              <a:rPr dirty="0"/>
              <a:t> </a:t>
            </a:r>
            <a:r>
              <a:rPr dirty="0" err="1"/>
              <a:t>su</a:t>
            </a:r>
            <a:r>
              <a:rPr dirty="0"/>
              <a:t> primer </a:t>
            </a:r>
            <a:r>
              <a:rPr dirty="0" err="1"/>
              <a:t>título</a:t>
            </a:r>
            <a:r>
              <a:rPr dirty="0"/>
              <a:t> de </a:t>
            </a:r>
            <a:r>
              <a:rPr dirty="0" err="1"/>
              <a:t>licenciatura</a:t>
            </a:r>
            <a:r>
              <a:rPr dirty="0"/>
              <a:t> o </a:t>
            </a:r>
            <a:r>
              <a:rPr dirty="0" err="1"/>
              <a:t>estén</a:t>
            </a:r>
            <a:r>
              <a:rPr dirty="0"/>
              <a:t> </a:t>
            </a:r>
            <a:r>
              <a:rPr dirty="0" err="1"/>
              <a:t>inscritos</a:t>
            </a:r>
            <a:r>
              <a:rPr dirty="0"/>
              <a:t> </a:t>
            </a:r>
            <a:r>
              <a:rPr dirty="0" err="1"/>
              <a:t>en</a:t>
            </a:r>
            <a:r>
              <a:rPr dirty="0"/>
              <a:t> un </a:t>
            </a:r>
            <a:r>
              <a:rPr dirty="0" err="1"/>
              <a:t>programa</a:t>
            </a:r>
            <a:r>
              <a:rPr dirty="0"/>
              <a:t> de posterior al </a:t>
            </a:r>
            <a:r>
              <a:rPr dirty="0" err="1"/>
              <a:t>bachillerato</a:t>
            </a:r>
            <a:r>
              <a:rPr dirty="0"/>
              <a:t> </a:t>
            </a:r>
            <a:r>
              <a:rPr dirty="0" err="1"/>
              <a:t>que</a:t>
            </a:r>
            <a:r>
              <a:rPr dirty="0"/>
              <a:t> </a:t>
            </a:r>
            <a:r>
              <a:rPr dirty="0" err="1"/>
              <a:t>conduzca</a:t>
            </a:r>
            <a:r>
              <a:rPr dirty="0"/>
              <a:t> a </a:t>
            </a:r>
            <a:r>
              <a:rPr dirty="0" err="1"/>
              <a:t>una</a:t>
            </a:r>
            <a:r>
              <a:rPr dirty="0"/>
              <a:t> </a:t>
            </a:r>
            <a:r>
              <a:rPr dirty="0" err="1"/>
              <a:t>certificación</a:t>
            </a:r>
            <a:r>
              <a:rPr dirty="0"/>
              <a:t> o </a:t>
            </a:r>
            <a:r>
              <a:rPr dirty="0" err="1"/>
              <a:t>licencia</a:t>
            </a:r>
            <a:r>
              <a:rPr dirty="0"/>
              <a:t> de </a:t>
            </a:r>
            <a:r>
              <a:rPr dirty="0" err="1"/>
              <a:t>docente</a:t>
            </a:r>
            <a:r>
              <a:rPr dirty="0"/>
              <a:t>.</a:t>
            </a:r>
            <a:endParaRPr sz="800" dirty="0"/>
          </a:p>
          <a:p>
            <a:pPr>
              <a:lnSpc>
                <a:spcPct val="80000"/>
              </a:lnSpc>
              <a:spcBef>
                <a:spcPts val="204"/>
              </a:spcBef>
              <a:buSzPct val="100000"/>
              <a:buFont typeface="Arial"/>
              <a:buChar char="•"/>
              <a:defRPr sz="700">
                <a:latin typeface="Constantia"/>
                <a:ea typeface="Constantia"/>
                <a:cs typeface="Constantia"/>
                <a:sym typeface="Constantia"/>
              </a:defRPr>
            </a:pPr>
            <a:r>
              <a:rPr dirty="0"/>
              <a:t> </a:t>
            </a:r>
            <a:r>
              <a:rPr dirty="0" err="1"/>
              <a:t>Actualmente</a:t>
            </a:r>
            <a:r>
              <a:rPr dirty="0"/>
              <a:t>, el </a:t>
            </a:r>
            <a:r>
              <a:rPr dirty="0" err="1"/>
              <a:t>monto</a:t>
            </a:r>
            <a:r>
              <a:rPr dirty="0"/>
              <a:t> </a:t>
            </a:r>
            <a:r>
              <a:rPr dirty="0" err="1"/>
              <a:t>máximo</a:t>
            </a:r>
            <a:r>
              <a:rPr dirty="0"/>
              <a:t> es de $5,920 y para 17 a 18.  El </a:t>
            </a:r>
            <a:r>
              <a:rPr dirty="0" err="1"/>
              <a:t>monto</a:t>
            </a:r>
            <a:r>
              <a:rPr dirty="0"/>
              <a:t> de la </a:t>
            </a:r>
            <a:r>
              <a:rPr dirty="0" err="1"/>
              <a:t>adjudicación</a:t>
            </a:r>
            <a:r>
              <a:rPr dirty="0"/>
              <a:t> </a:t>
            </a:r>
            <a:r>
              <a:rPr dirty="0" err="1"/>
              <a:t>dependerá</a:t>
            </a:r>
            <a:r>
              <a:rPr dirty="0"/>
              <a:t> de la </a:t>
            </a:r>
            <a:r>
              <a:rPr dirty="0" err="1"/>
              <a:t>necesidad</a:t>
            </a:r>
            <a:r>
              <a:rPr dirty="0"/>
              <a:t> </a:t>
            </a:r>
            <a:r>
              <a:rPr dirty="0" err="1"/>
              <a:t>financiera</a:t>
            </a:r>
            <a:r>
              <a:rPr dirty="0"/>
              <a:t>, el </a:t>
            </a:r>
            <a:r>
              <a:rPr dirty="0" err="1"/>
              <a:t>costo</a:t>
            </a:r>
            <a:r>
              <a:rPr dirty="0"/>
              <a:t> de </a:t>
            </a:r>
            <a:r>
              <a:rPr dirty="0" err="1"/>
              <a:t>los</a:t>
            </a:r>
            <a:r>
              <a:rPr dirty="0"/>
              <a:t> </a:t>
            </a:r>
            <a:r>
              <a:rPr dirty="0" err="1"/>
              <a:t>estudios</a:t>
            </a:r>
            <a:r>
              <a:rPr dirty="0"/>
              <a:t> y el </a:t>
            </a:r>
            <a:r>
              <a:rPr dirty="0" err="1"/>
              <a:t>estado</a:t>
            </a:r>
            <a:r>
              <a:rPr dirty="0"/>
              <a:t> a </a:t>
            </a:r>
            <a:r>
              <a:rPr dirty="0" err="1"/>
              <a:t>tiempo</a:t>
            </a:r>
            <a:r>
              <a:rPr dirty="0"/>
              <a:t> </a:t>
            </a:r>
            <a:r>
              <a:rPr dirty="0" err="1"/>
              <a:t>completo</a:t>
            </a:r>
            <a:r>
              <a:rPr dirty="0"/>
              <a:t> o </a:t>
            </a:r>
            <a:r>
              <a:rPr dirty="0" err="1"/>
              <a:t>parcial</a:t>
            </a:r>
            <a:r>
              <a:rPr dirty="0"/>
              <a:t>. </a:t>
            </a:r>
            <a:endParaRPr sz="800" dirty="0"/>
          </a:p>
          <a:p>
            <a:pPr>
              <a:lnSpc>
                <a:spcPct val="80000"/>
              </a:lnSpc>
              <a:spcBef>
                <a:spcPts val="204"/>
              </a:spcBef>
              <a:buSzPct val="100000"/>
              <a:buFont typeface="Arial"/>
              <a:buChar char="•"/>
              <a:defRPr sz="700">
                <a:latin typeface="Constantia"/>
                <a:ea typeface="Constantia"/>
                <a:cs typeface="Constantia"/>
                <a:sym typeface="Constantia"/>
              </a:defRPr>
            </a:pPr>
            <a:r>
              <a:rPr dirty="0"/>
              <a:t> El </a:t>
            </a:r>
            <a:r>
              <a:rPr dirty="0" err="1"/>
              <a:t>límite</a:t>
            </a:r>
            <a:r>
              <a:rPr dirty="0"/>
              <a:t> de Pell es de 12 </a:t>
            </a:r>
            <a:r>
              <a:rPr dirty="0" err="1"/>
              <a:t>semestres</a:t>
            </a:r>
            <a:r>
              <a:rPr dirty="0"/>
              <a:t> de </a:t>
            </a:r>
            <a:r>
              <a:rPr dirty="0" err="1"/>
              <a:t>duración</a:t>
            </a:r>
            <a:r>
              <a:rPr dirty="0"/>
              <a:t> (</a:t>
            </a:r>
            <a:r>
              <a:rPr dirty="0" err="1"/>
              <a:t>aproximadamente</a:t>
            </a:r>
            <a:r>
              <a:rPr dirty="0"/>
              <a:t> 6 </a:t>
            </a:r>
            <a:r>
              <a:rPr dirty="0" err="1"/>
              <a:t>años</a:t>
            </a:r>
            <a:r>
              <a:rPr dirty="0"/>
              <a:t>).</a:t>
            </a:r>
            <a:endParaRPr sz="800" dirty="0"/>
          </a:p>
          <a:p>
            <a:pPr>
              <a:lnSpc>
                <a:spcPct val="80000"/>
              </a:lnSpc>
              <a:spcBef>
                <a:spcPts val="204"/>
              </a:spcBef>
              <a:buSzPct val="100000"/>
              <a:buFont typeface="Arial"/>
              <a:buChar char="•"/>
              <a:defRPr sz="700">
                <a:latin typeface="Constantia"/>
                <a:ea typeface="Constantia"/>
                <a:cs typeface="Constantia"/>
                <a:sym typeface="Constantia"/>
              </a:defRPr>
            </a:pPr>
            <a:r>
              <a:rPr dirty="0"/>
              <a:t> SEOG </a:t>
            </a:r>
            <a:r>
              <a:rPr dirty="0" err="1"/>
              <a:t>puede</a:t>
            </a:r>
            <a:r>
              <a:rPr dirty="0"/>
              <a:t> </a:t>
            </a:r>
            <a:r>
              <a:rPr dirty="0" err="1"/>
              <a:t>variar</a:t>
            </a:r>
            <a:r>
              <a:rPr dirty="0"/>
              <a:t> de $100 a $4,000; el Departamento de </a:t>
            </a:r>
            <a:r>
              <a:rPr dirty="0" err="1"/>
              <a:t>educación</a:t>
            </a:r>
            <a:r>
              <a:rPr dirty="0"/>
              <a:t> de </a:t>
            </a:r>
            <a:r>
              <a:rPr dirty="0" err="1"/>
              <a:t>los</a:t>
            </a:r>
            <a:r>
              <a:rPr dirty="0"/>
              <a:t> </a:t>
            </a:r>
            <a:r>
              <a:rPr dirty="0" err="1"/>
              <a:t>Estados</a:t>
            </a:r>
            <a:r>
              <a:rPr dirty="0"/>
              <a:t> Unidos </a:t>
            </a:r>
            <a:r>
              <a:rPr dirty="0" err="1"/>
              <a:t>proporciona</a:t>
            </a:r>
            <a:r>
              <a:rPr dirty="0"/>
              <a:t> </a:t>
            </a:r>
            <a:r>
              <a:rPr dirty="0" err="1"/>
              <a:t>los</a:t>
            </a:r>
            <a:r>
              <a:rPr dirty="0"/>
              <a:t> </a:t>
            </a:r>
            <a:r>
              <a:rPr dirty="0" err="1"/>
              <a:t>fondos</a:t>
            </a:r>
            <a:r>
              <a:rPr dirty="0"/>
              <a:t> a las </a:t>
            </a:r>
            <a:r>
              <a:rPr dirty="0" err="1"/>
              <a:t>instituciones</a:t>
            </a:r>
            <a:r>
              <a:rPr dirty="0"/>
              <a:t> para </a:t>
            </a:r>
            <a:r>
              <a:rPr dirty="0" err="1"/>
              <a:t>que</a:t>
            </a:r>
            <a:r>
              <a:rPr dirty="0"/>
              <a:t> </a:t>
            </a:r>
            <a:r>
              <a:rPr dirty="0" err="1"/>
              <a:t>los</a:t>
            </a:r>
            <a:r>
              <a:rPr dirty="0"/>
              <a:t> </a:t>
            </a:r>
            <a:r>
              <a:rPr dirty="0" err="1"/>
              <a:t>administren</a:t>
            </a:r>
            <a:r>
              <a:rPr dirty="0"/>
              <a:t>.  Son </a:t>
            </a:r>
            <a:r>
              <a:rPr dirty="0" err="1"/>
              <a:t>asignados</a:t>
            </a:r>
            <a:r>
              <a:rPr dirty="0"/>
              <a:t> primero a </a:t>
            </a:r>
            <a:r>
              <a:rPr dirty="0" err="1"/>
              <a:t>los</a:t>
            </a:r>
            <a:r>
              <a:rPr dirty="0"/>
              <a:t> </a:t>
            </a:r>
            <a:r>
              <a:rPr dirty="0" err="1"/>
              <a:t>más</a:t>
            </a:r>
            <a:r>
              <a:rPr dirty="0"/>
              <a:t> </a:t>
            </a:r>
            <a:r>
              <a:rPr dirty="0" err="1"/>
              <a:t>necesitados</a:t>
            </a:r>
            <a:r>
              <a:rPr dirty="0"/>
              <a:t> y son </a:t>
            </a:r>
            <a:r>
              <a:rPr dirty="0" err="1"/>
              <a:t>muy</a:t>
            </a:r>
            <a:r>
              <a:rPr dirty="0"/>
              <a:t> </a:t>
            </a:r>
            <a:r>
              <a:rPr dirty="0" err="1"/>
              <a:t>limitados</a:t>
            </a:r>
            <a:r>
              <a:rPr dirty="0"/>
              <a:t>. </a:t>
            </a:r>
            <a:endParaRPr sz="800" dirty="0"/>
          </a:p>
          <a:p>
            <a:pPr>
              <a:lnSpc>
                <a:spcPct val="80000"/>
              </a:lnSpc>
              <a:spcBef>
                <a:spcPts val="204"/>
              </a:spcBef>
              <a:defRPr sz="800"/>
            </a:pPr>
            <a:endParaRPr sz="800" dirty="0"/>
          </a:p>
          <a:p>
            <a:pPr>
              <a:lnSpc>
                <a:spcPct val="80000"/>
              </a:lnSpc>
              <a:spcBef>
                <a:spcPts val="204"/>
              </a:spcBef>
              <a:defRPr sz="800" b="1"/>
            </a:pPr>
            <a:r>
              <a:rPr dirty="0"/>
              <a:t>La Beca TEACH </a:t>
            </a:r>
            <a:r>
              <a:rPr dirty="0" err="1"/>
              <a:t>como</a:t>
            </a:r>
            <a:r>
              <a:rPr dirty="0"/>
              <a:t> </a:t>
            </a:r>
            <a:r>
              <a:rPr dirty="0" err="1"/>
              <a:t>condición</a:t>
            </a:r>
            <a:r>
              <a:rPr dirty="0"/>
              <a:t> para </a:t>
            </a:r>
            <a:r>
              <a:rPr dirty="0" err="1"/>
              <a:t>recibir</a:t>
            </a:r>
            <a:r>
              <a:rPr dirty="0"/>
              <a:t> </a:t>
            </a:r>
            <a:r>
              <a:rPr dirty="0" err="1"/>
              <a:t>una</a:t>
            </a:r>
            <a:r>
              <a:rPr dirty="0"/>
              <a:t> </a:t>
            </a:r>
            <a:r>
              <a:rPr dirty="0" err="1"/>
              <a:t>beca</a:t>
            </a:r>
            <a:r>
              <a:rPr dirty="0"/>
              <a:t> TEACH, </a:t>
            </a:r>
            <a:r>
              <a:rPr dirty="0" err="1"/>
              <a:t>debe</a:t>
            </a:r>
            <a:r>
              <a:rPr dirty="0"/>
              <a:t> </a:t>
            </a:r>
            <a:r>
              <a:rPr dirty="0" err="1"/>
              <a:t>firmar</a:t>
            </a:r>
            <a:r>
              <a:rPr dirty="0"/>
              <a:t> un </a:t>
            </a:r>
            <a:r>
              <a:rPr dirty="0" err="1"/>
              <a:t>Acuerdo</a:t>
            </a:r>
            <a:r>
              <a:rPr dirty="0"/>
              <a:t> de </a:t>
            </a:r>
            <a:r>
              <a:rPr dirty="0" err="1"/>
              <a:t>prestación</a:t>
            </a:r>
            <a:r>
              <a:rPr dirty="0"/>
              <a:t> de </a:t>
            </a:r>
            <a:r>
              <a:rPr dirty="0" err="1"/>
              <a:t>servicio</a:t>
            </a:r>
            <a:r>
              <a:rPr dirty="0"/>
              <a:t> TEACH </a:t>
            </a:r>
            <a:r>
              <a:rPr dirty="0" err="1"/>
              <a:t>en</a:t>
            </a:r>
            <a:r>
              <a:rPr dirty="0"/>
              <a:t> el </a:t>
            </a:r>
            <a:r>
              <a:rPr dirty="0" err="1"/>
              <a:t>cual</a:t>
            </a:r>
            <a:r>
              <a:rPr dirty="0"/>
              <a:t> </a:t>
            </a:r>
            <a:r>
              <a:rPr dirty="0" err="1"/>
              <a:t>acepta</a:t>
            </a:r>
            <a:r>
              <a:rPr dirty="0"/>
              <a:t>, entre </a:t>
            </a:r>
            <a:r>
              <a:rPr dirty="0" err="1"/>
              <a:t>otros</a:t>
            </a:r>
            <a:r>
              <a:rPr dirty="0"/>
              <a:t> </a:t>
            </a:r>
            <a:r>
              <a:rPr dirty="0" err="1"/>
              <a:t>requisitos</a:t>
            </a:r>
            <a:r>
              <a:rPr dirty="0"/>
              <a:t>, </a:t>
            </a:r>
            <a:r>
              <a:rPr dirty="0" err="1"/>
              <a:t>dar</a:t>
            </a:r>
            <a:r>
              <a:rPr dirty="0"/>
              <a:t> </a:t>
            </a:r>
            <a:r>
              <a:rPr dirty="0" err="1"/>
              <a:t>clases</a:t>
            </a:r>
            <a:endParaRPr dirty="0"/>
          </a:p>
          <a:p>
            <a:pPr>
              <a:lnSpc>
                <a:spcPct val="80000"/>
              </a:lnSpc>
              <a:spcBef>
                <a:spcPts val="204"/>
              </a:spcBef>
              <a:buSzPct val="100000"/>
              <a:buFont typeface="Arial"/>
              <a:buChar char="•"/>
              <a:defRPr sz="800"/>
            </a:pPr>
            <a:r>
              <a:rPr dirty="0" err="1"/>
              <a:t>en</a:t>
            </a:r>
            <a:r>
              <a:rPr dirty="0"/>
              <a:t> </a:t>
            </a:r>
            <a:r>
              <a:rPr dirty="0" err="1"/>
              <a:t>una</a:t>
            </a:r>
            <a:r>
              <a:rPr dirty="0"/>
              <a:t> </a:t>
            </a:r>
            <a:r>
              <a:rPr dirty="0" err="1"/>
              <a:t>materia</a:t>
            </a:r>
            <a:r>
              <a:rPr dirty="0"/>
              <a:t> de </a:t>
            </a:r>
            <a:r>
              <a:rPr dirty="0" err="1"/>
              <a:t>alta</a:t>
            </a:r>
            <a:r>
              <a:rPr dirty="0"/>
              <a:t> </a:t>
            </a:r>
            <a:r>
              <a:rPr dirty="0" err="1"/>
              <a:t>necesidad</a:t>
            </a:r>
            <a:r>
              <a:rPr dirty="0"/>
              <a:t>. </a:t>
            </a:r>
          </a:p>
          <a:p>
            <a:pPr>
              <a:lnSpc>
                <a:spcPct val="80000"/>
              </a:lnSpc>
              <a:spcBef>
                <a:spcPts val="204"/>
              </a:spcBef>
              <a:buSzPct val="100000"/>
              <a:buFont typeface="Arial"/>
              <a:buChar char="•"/>
              <a:defRPr sz="800"/>
            </a:pPr>
            <a:r>
              <a:rPr b="1" i="1" dirty="0" err="1"/>
              <a:t>en</a:t>
            </a:r>
            <a:r>
              <a:rPr b="1" i="1" dirty="0"/>
              <a:t> </a:t>
            </a:r>
            <a:r>
              <a:rPr b="1" i="1" dirty="0" err="1"/>
              <a:t>una</a:t>
            </a:r>
            <a:r>
              <a:rPr b="1" i="1" dirty="0"/>
              <a:t> </a:t>
            </a:r>
            <a:r>
              <a:rPr b="1" i="1" dirty="0" err="1"/>
              <a:t>escuela</a:t>
            </a:r>
            <a:r>
              <a:rPr b="1" i="1" dirty="0"/>
              <a:t> </a:t>
            </a:r>
            <a:r>
              <a:rPr b="1" i="1" dirty="0" err="1"/>
              <a:t>primaria</a:t>
            </a:r>
            <a:r>
              <a:rPr b="1" i="1" dirty="0"/>
              <a:t>, </a:t>
            </a:r>
            <a:r>
              <a:rPr b="1" i="1" dirty="0" err="1"/>
              <a:t>secundaria</a:t>
            </a:r>
            <a:r>
              <a:rPr b="1" i="1" dirty="0"/>
              <a:t> o </a:t>
            </a:r>
            <a:r>
              <a:rPr b="1" i="1" dirty="0" err="1"/>
              <a:t>agencia</a:t>
            </a:r>
            <a:r>
              <a:rPr b="1" i="1" dirty="0"/>
              <a:t> de </a:t>
            </a:r>
            <a:r>
              <a:rPr b="1" i="1" dirty="0" err="1"/>
              <a:t>servicios</a:t>
            </a:r>
            <a:r>
              <a:rPr b="1" i="1" dirty="0"/>
              <a:t> </a:t>
            </a:r>
            <a:r>
              <a:rPr b="1" i="1" dirty="0" err="1"/>
              <a:t>educativos</a:t>
            </a:r>
            <a:r>
              <a:rPr dirty="0"/>
              <a:t> </a:t>
            </a:r>
            <a:r>
              <a:rPr dirty="0" err="1"/>
              <a:t>que</a:t>
            </a:r>
            <a:r>
              <a:rPr dirty="0"/>
              <a:t> </a:t>
            </a:r>
            <a:r>
              <a:rPr dirty="0" err="1"/>
              <a:t>atiende</a:t>
            </a:r>
            <a:r>
              <a:rPr dirty="0"/>
              <a:t> a </a:t>
            </a:r>
            <a:r>
              <a:rPr dirty="0" err="1"/>
              <a:t>estudiantes</a:t>
            </a:r>
            <a:r>
              <a:rPr dirty="0"/>
              <a:t> de </a:t>
            </a:r>
            <a:r>
              <a:rPr dirty="0" err="1"/>
              <a:t>familias</a:t>
            </a:r>
            <a:r>
              <a:rPr dirty="0"/>
              <a:t> de </a:t>
            </a:r>
            <a:r>
              <a:rPr dirty="0" err="1"/>
              <a:t>bajos</a:t>
            </a:r>
            <a:r>
              <a:rPr dirty="0"/>
              <a:t> </a:t>
            </a:r>
            <a:r>
              <a:rPr dirty="0" err="1"/>
              <a:t>ingresos</a:t>
            </a:r>
            <a:r>
              <a:rPr dirty="0"/>
              <a:t> </a:t>
            </a:r>
          </a:p>
          <a:p>
            <a:pPr>
              <a:lnSpc>
                <a:spcPct val="80000"/>
              </a:lnSpc>
              <a:spcBef>
                <a:spcPts val="204"/>
              </a:spcBef>
              <a:buSzPct val="100000"/>
              <a:buFont typeface="Arial"/>
              <a:buChar char="•"/>
              <a:defRPr sz="800"/>
            </a:pPr>
            <a:r>
              <a:rPr dirty="0" err="1"/>
              <a:t>durante</a:t>
            </a:r>
            <a:r>
              <a:rPr dirty="0"/>
              <a:t> al </a:t>
            </a:r>
            <a:r>
              <a:rPr dirty="0" err="1"/>
              <a:t>menos</a:t>
            </a:r>
            <a:r>
              <a:rPr dirty="0"/>
              <a:t> cuatro </a:t>
            </a:r>
            <a:r>
              <a:rPr dirty="0" err="1"/>
              <a:t>años</a:t>
            </a:r>
            <a:r>
              <a:rPr dirty="0"/>
              <a:t> </a:t>
            </a:r>
            <a:r>
              <a:rPr dirty="0" err="1"/>
              <a:t>académicos</a:t>
            </a:r>
            <a:r>
              <a:rPr dirty="0"/>
              <a:t> </a:t>
            </a:r>
            <a:r>
              <a:rPr dirty="0" err="1"/>
              <a:t>completos</a:t>
            </a:r>
            <a:r>
              <a:rPr dirty="0"/>
              <a:t> </a:t>
            </a:r>
            <a:r>
              <a:rPr dirty="0" err="1"/>
              <a:t>dentro</a:t>
            </a:r>
            <a:r>
              <a:rPr dirty="0"/>
              <a:t> de </a:t>
            </a:r>
            <a:r>
              <a:rPr dirty="0" err="1"/>
              <a:t>los</a:t>
            </a:r>
            <a:r>
              <a:rPr dirty="0"/>
              <a:t> </a:t>
            </a:r>
            <a:r>
              <a:rPr dirty="0" err="1"/>
              <a:t>ocho</a:t>
            </a:r>
            <a:r>
              <a:rPr dirty="0"/>
              <a:t> </a:t>
            </a:r>
            <a:r>
              <a:rPr dirty="0" err="1"/>
              <a:t>años</a:t>
            </a:r>
            <a:r>
              <a:rPr dirty="0"/>
              <a:t> posteriores a </a:t>
            </a:r>
            <a:r>
              <a:rPr dirty="0" err="1"/>
              <a:t>finalizar</a:t>
            </a:r>
            <a:r>
              <a:rPr dirty="0"/>
              <a:t> el </a:t>
            </a:r>
            <a:r>
              <a:rPr dirty="0" err="1"/>
              <a:t>programa</a:t>
            </a:r>
            <a:r>
              <a:rPr dirty="0"/>
              <a:t> de </a:t>
            </a:r>
            <a:r>
              <a:rPr dirty="0" err="1"/>
              <a:t>estudio</a:t>
            </a:r>
            <a:r>
              <a:rPr dirty="0"/>
              <a:t> para el </a:t>
            </a:r>
            <a:r>
              <a:rPr dirty="0" err="1"/>
              <a:t>cual</a:t>
            </a:r>
            <a:r>
              <a:rPr dirty="0"/>
              <a:t> </a:t>
            </a:r>
            <a:r>
              <a:rPr dirty="0" err="1"/>
              <a:t>recibió</a:t>
            </a:r>
            <a:r>
              <a:rPr dirty="0"/>
              <a:t> la </a:t>
            </a:r>
            <a:r>
              <a:rPr dirty="0" err="1"/>
              <a:t>beca</a:t>
            </a:r>
            <a:r>
              <a:rPr dirty="0"/>
              <a:t> (o después de </a:t>
            </a:r>
            <a:r>
              <a:rPr dirty="0" err="1"/>
              <a:t>dejar</a:t>
            </a:r>
            <a:r>
              <a:rPr dirty="0"/>
              <a:t> de </a:t>
            </a:r>
            <a:r>
              <a:rPr dirty="0" err="1"/>
              <a:t>estar</a:t>
            </a:r>
            <a:r>
              <a:rPr dirty="0"/>
              <a:t> </a:t>
            </a:r>
            <a:r>
              <a:rPr dirty="0" err="1"/>
              <a:t>inscrito</a:t>
            </a:r>
            <a:r>
              <a:rPr dirty="0"/>
              <a:t> </a:t>
            </a:r>
            <a:r>
              <a:rPr dirty="0" err="1"/>
              <a:t>en</a:t>
            </a:r>
            <a:r>
              <a:rPr dirty="0"/>
              <a:t> </a:t>
            </a:r>
            <a:r>
              <a:rPr dirty="0" err="1"/>
              <a:t>él</a:t>
            </a:r>
            <a:r>
              <a:rPr dirty="0"/>
              <a:t>).</a:t>
            </a:r>
          </a:p>
          <a:p>
            <a:pPr>
              <a:lnSpc>
                <a:spcPct val="80000"/>
              </a:lnSpc>
              <a:spcBef>
                <a:spcPts val="204"/>
              </a:spcBef>
              <a:buSzPct val="100000"/>
              <a:buFont typeface="Arial"/>
              <a:buChar char="•"/>
              <a:defRPr sz="800"/>
            </a:pPr>
            <a:endParaRPr dirty="0"/>
          </a:p>
          <a:p>
            <a:pPr>
              <a:lnSpc>
                <a:spcPct val="80000"/>
              </a:lnSpc>
              <a:spcBef>
                <a:spcPts val="204"/>
              </a:spcBef>
              <a:buSzPct val="100000"/>
              <a:buFont typeface="Arial"/>
              <a:buChar char="•"/>
              <a:defRPr sz="800"/>
            </a:pPr>
            <a:endParaRPr dirty="0"/>
          </a:p>
          <a:p>
            <a:pPr>
              <a:lnSpc>
                <a:spcPct val="80000"/>
              </a:lnSpc>
              <a:spcBef>
                <a:spcPts val="204"/>
              </a:spcBef>
              <a:defRPr sz="800"/>
            </a:pPr>
            <a:endParaRPr dirty="0"/>
          </a:p>
          <a:p>
            <a:pPr>
              <a:lnSpc>
                <a:spcPct val="80000"/>
              </a:lnSpc>
              <a:spcBef>
                <a:spcPts val="204"/>
              </a:spcBef>
              <a:defRPr sz="800" b="1"/>
            </a:pPr>
            <a:r>
              <a:rPr dirty="0" err="1"/>
              <a:t>Subvenciones</a:t>
            </a:r>
            <a:r>
              <a:rPr dirty="0"/>
              <a:t> </a:t>
            </a:r>
            <a:r>
              <a:rPr dirty="0" err="1"/>
              <a:t>por</a:t>
            </a:r>
            <a:r>
              <a:rPr dirty="0"/>
              <a:t> </a:t>
            </a:r>
            <a:r>
              <a:rPr dirty="0" err="1"/>
              <a:t>Servicios</a:t>
            </a:r>
            <a:r>
              <a:rPr dirty="0"/>
              <a:t> </a:t>
            </a:r>
            <a:r>
              <a:rPr dirty="0" err="1"/>
              <a:t>Prestados</a:t>
            </a:r>
            <a:r>
              <a:rPr dirty="0"/>
              <a:t> </a:t>
            </a:r>
            <a:r>
              <a:rPr dirty="0" err="1"/>
              <a:t>en</a:t>
            </a:r>
            <a:r>
              <a:rPr dirty="0"/>
              <a:t> </a:t>
            </a:r>
            <a:r>
              <a:rPr dirty="0" err="1"/>
              <a:t>Irak</a:t>
            </a:r>
            <a:r>
              <a:rPr dirty="0"/>
              <a:t> y </a:t>
            </a:r>
            <a:r>
              <a:rPr dirty="0" err="1"/>
              <a:t>Afganistán</a:t>
            </a:r>
            <a:endParaRPr dirty="0"/>
          </a:p>
          <a:p>
            <a:pPr>
              <a:lnSpc>
                <a:spcPct val="80000"/>
              </a:lnSpc>
              <a:spcBef>
                <a:spcPts val="204"/>
              </a:spcBef>
              <a:defRPr sz="800"/>
            </a:pPr>
            <a:r>
              <a:rPr dirty="0"/>
              <a:t>La </a:t>
            </a:r>
            <a:r>
              <a:rPr dirty="0" err="1"/>
              <a:t>beca</a:t>
            </a:r>
            <a:r>
              <a:rPr dirty="0"/>
              <a:t> </a:t>
            </a:r>
            <a:r>
              <a:rPr dirty="0" err="1"/>
              <a:t>por</a:t>
            </a:r>
            <a:r>
              <a:rPr dirty="0"/>
              <a:t> </a:t>
            </a:r>
            <a:r>
              <a:rPr dirty="0" err="1"/>
              <a:t>servicios</a:t>
            </a:r>
            <a:r>
              <a:rPr dirty="0"/>
              <a:t> </a:t>
            </a:r>
            <a:r>
              <a:rPr dirty="0" err="1"/>
              <a:t>prestados</a:t>
            </a:r>
            <a:r>
              <a:rPr dirty="0"/>
              <a:t> </a:t>
            </a:r>
            <a:r>
              <a:rPr dirty="0" err="1"/>
              <a:t>en</a:t>
            </a:r>
            <a:r>
              <a:rPr dirty="0"/>
              <a:t> </a:t>
            </a:r>
            <a:r>
              <a:rPr dirty="0" err="1"/>
              <a:t>Irak</a:t>
            </a:r>
            <a:r>
              <a:rPr dirty="0"/>
              <a:t> y </a:t>
            </a:r>
            <a:r>
              <a:rPr dirty="0" err="1"/>
              <a:t>Afganistán</a:t>
            </a:r>
            <a:r>
              <a:rPr dirty="0"/>
              <a:t> se </a:t>
            </a:r>
            <a:r>
              <a:rPr dirty="0" err="1"/>
              <a:t>otorga</a:t>
            </a:r>
            <a:r>
              <a:rPr dirty="0"/>
              <a:t> a </a:t>
            </a:r>
            <a:r>
              <a:rPr dirty="0" err="1"/>
              <a:t>ciertos</a:t>
            </a:r>
            <a:r>
              <a:rPr dirty="0"/>
              <a:t> </a:t>
            </a:r>
            <a:r>
              <a:rPr dirty="0" err="1"/>
              <a:t>estudiantes</a:t>
            </a:r>
            <a:r>
              <a:rPr dirty="0"/>
              <a:t> </a:t>
            </a:r>
            <a:r>
              <a:rPr dirty="0" err="1"/>
              <a:t>cuyo</a:t>
            </a:r>
            <a:r>
              <a:rPr dirty="0"/>
              <a:t> padre, madre o tutor </a:t>
            </a:r>
            <a:r>
              <a:rPr dirty="0" err="1"/>
              <a:t>fue</a:t>
            </a:r>
            <a:r>
              <a:rPr dirty="0"/>
              <a:t> </a:t>
            </a:r>
            <a:r>
              <a:rPr dirty="0" err="1"/>
              <a:t>integrante</a:t>
            </a:r>
            <a:r>
              <a:rPr dirty="0"/>
              <a:t> de las </a:t>
            </a:r>
            <a:r>
              <a:rPr dirty="0" err="1"/>
              <a:t>Fuerzas</a:t>
            </a:r>
            <a:r>
              <a:rPr dirty="0"/>
              <a:t> Armadas de </a:t>
            </a:r>
            <a:r>
              <a:rPr dirty="0" err="1"/>
              <a:t>los</a:t>
            </a:r>
            <a:r>
              <a:rPr dirty="0"/>
              <a:t> EE. UU. y </a:t>
            </a:r>
            <a:r>
              <a:rPr dirty="0" err="1"/>
              <a:t>falleció</a:t>
            </a:r>
            <a:r>
              <a:rPr dirty="0"/>
              <a:t> </a:t>
            </a:r>
            <a:r>
              <a:rPr dirty="0" err="1"/>
              <a:t>como</a:t>
            </a:r>
            <a:r>
              <a:rPr dirty="0"/>
              <a:t> </a:t>
            </a:r>
            <a:r>
              <a:rPr dirty="0" err="1"/>
              <a:t>resultado</a:t>
            </a:r>
            <a:r>
              <a:rPr dirty="0"/>
              <a:t> de </a:t>
            </a:r>
            <a:r>
              <a:rPr dirty="0" err="1"/>
              <a:t>servicios</a:t>
            </a:r>
            <a:r>
              <a:rPr dirty="0"/>
              <a:t> </a:t>
            </a:r>
            <a:r>
              <a:rPr dirty="0" err="1"/>
              <a:t>militares</a:t>
            </a:r>
            <a:r>
              <a:rPr dirty="0"/>
              <a:t> </a:t>
            </a:r>
            <a:r>
              <a:rPr dirty="0" err="1"/>
              <a:t>prestados</a:t>
            </a:r>
            <a:r>
              <a:rPr dirty="0"/>
              <a:t> </a:t>
            </a:r>
            <a:r>
              <a:rPr dirty="0" err="1"/>
              <a:t>en</a:t>
            </a:r>
            <a:r>
              <a:rPr dirty="0"/>
              <a:t> </a:t>
            </a:r>
            <a:r>
              <a:rPr dirty="0" err="1"/>
              <a:t>Irak</a:t>
            </a:r>
            <a:r>
              <a:rPr dirty="0"/>
              <a:t> o </a:t>
            </a:r>
            <a:r>
              <a:rPr dirty="0" err="1"/>
              <a:t>Afganistán</a:t>
            </a:r>
            <a:r>
              <a:rPr dirty="0"/>
              <a:t> </a:t>
            </a:r>
            <a:r>
              <a:rPr dirty="0" err="1"/>
              <a:t>tras</a:t>
            </a:r>
            <a:r>
              <a:rPr dirty="0"/>
              <a:t> </a:t>
            </a:r>
            <a:r>
              <a:rPr dirty="0" err="1"/>
              <a:t>los</a:t>
            </a:r>
            <a:r>
              <a:rPr dirty="0"/>
              <a:t> </a:t>
            </a:r>
            <a:r>
              <a:rPr dirty="0" err="1"/>
              <a:t>eventos</a:t>
            </a:r>
            <a:r>
              <a:rPr dirty="0"/>
              <a:t> del 9/11. </a:t>
            </a:r>
            <a:r>
              <a:rPr dirty="0" err="1"/>
              <a:t>Puede</a:t>
            </a:r>
            <a:r>
              <a:rPr dirty="0"/>
              <a:t> no ser </a:t>
            </a:r>
            <a:r>
              <a:rPr dirty="0" err="1"/>
              <a:t>elegible</a:t>
            </a:r>
            <a:r>
              <a:rPr dirty="0"/>
              <a:t> para </a:t>
            </a:r>
            <a:r>
              <a:rPr dirty="0" err="1"/>
              <a:t>una</a:t>
            </a:r>
            <a:r>
              <a:rPr dirty="0"/>
              <a:t> </a:t>
            </a:r>
            <a:r>
              <a:rPr dirty="0" err="1"/>
              <a:t>beca</a:t>
            </a:r>
            <a:r>
              <a:rPr dirty="0"/>
              <a:t> federal PELL </a:t>
            </a:r>
            <a:r>
              <a:rPr dirty="0" err="1"/>
              <a:t>pero</a:t>
            </a:r>
            <a:r>
              <a:rPr dirty="0"/>
              <a:t> </a:t>
            </a:r>
            <a:r>
              <a:rPr dirty="0" err="1"/>
              <a:t>debe</a:t>
            </a:r>
            <a:r>
              <a:rPr dirty="0"/>
              <a:t> </a:t>
            </a:r>
            <a:r>
              <a:rPr dirty="0" err="1"/>
              <a:t>cumplir</a:t>
            </a:r>
            <a:r>
              <a:rPr dirty="0"/>
              <a:t> con </a:t>
            </a:r>
            <a:r>
              <a:rPr dirty="0" err="1"/>
              <a:t>los</a:t>
            </a:r>
            <a:r>
              <a:rPr dirty="0"/>
              <a:t> </a:t>
            </a:r>
            <a:r>
              <a:rPr dirty="0" err="1"/>
              <a:t>requisitos</a:t>
            </a:r>
            <a:r>
              <a:rPr dirty="0"/>
              <a:t> de </a:t>
            </a:r>
            <a:r>
              <a:rPr dirty="0" err="1"/>
              <a:t>elegibilidad</a:t>
            </a:r>
            <a:r>
              <a:rPr dirty="0"/>
              <a:t> </a:t>
            </a:r>
            <a:r>
              <a:rPr dirty="0" err="1"/>
              <a:t>restantes</a:t>
            </a:r>
            <a:r>
              <a:rPr dirty="0"/>
              <a:t>.  </a:t>
            </a:r>
          </a:p>
          <a:p>
            <a:pPr>
              <a:lnSpc>
                <a:spcPct val="80000"/>
              </a:lnSpc>
              <a:spcBef>
                <a:spcPts val="204"/>
              </a:spcBef>
              <a:defRPr sz="800"/>
            </a:pPr>
            <a:endParaRPr dirty="0"/>
          </a:p>
          <a:p>
            <a:pPr marL="170607" indent="-170607">
              <a:lnSpc>
                <a:spcPct val="80000"/>
              </a:lnSpc>
              <a:spcBef>
                <a:spcPts val="204"/>
              </a:spcBef>
              <a:buSzPct val="100000"/>
              <a:buFont typeface="Arial"/>
              <a:buChar char="•"/>
              <a:defRPr sz="800"/>
            </a:pPr>
            <a:r>
              <a:rPr dirty="0"/>
              <a:t>La </a:t>
            </a:r>
            <a:r>
              <a:rPr dirty="0" err="1"/>
              <a:t>adjudicación</a:t>
            </a:r>
            <a:r>
              <a:rPr dirty="0"/>
              <a:t> </a:t>
            </a:r>
            <a:r>
              <a:rPr dirty="0" err="1"/>
              <a:t>máxima</a:t>
            </a:r>
            <a:r>
              <a:rPr dirty="0"/>
              <a:t> para 17-18 después de 01.10.17 es de $5,529.28</a:t>
            </a:r>
          </a:p>
          <a:p>
            <a:pPr>
              <a:lnSpc>
                <a:spcPct val="80000"/>
              </a:lnSpc>
              <a:spcBef>
                <a:spcPts val="204"/>
              </a:spcBef>
              <a:defRPr sz="800"/>
            </a:pPr>
            <a:endParaRPr dirty="0"/>
          </a:p>
          <a:p>
            <a:pPr>
              <a:lnSpc>
                <a:spcPct val="80000"/>
              </a:lnSpc>
              <a:spcBef>
                <a:spcPts val="204"/>
              </a:spcBef>
              <a:defRPr sz="800"/>
            </a:pPr>
            <a:r>
              <a:rPr dirty="0"/>
              <a:t>https://studentaid.ed.gov/sa/about/announcements/sequestration#iraq-afghanistan</a:t>
            </a:r>
          </a:p>
        </p:txBody>
      </p:sp>
    </p:spTree>
    <p:extLst>
      <p:ext uri="{BB962C8B-B14F-4D97-AF65-F5344CB8AC3E}">
        <p14:creationId xmlns:p14="http://schemas.microsoft.com/office/powerpoint/2010/main" val="3148115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xfrm>
            <a:off x="381000" y="685800"/>
            <a:ext cx="6096000" cy="3429000"/>
          </a:xfrm>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(Excelente programa para estudiantes en desventaja económica y financiera)</a:t>
            </a:r>
            <a:endParaRPr sz="1100"/>
          </a:p>
          <a:p>
            <a:pPr>
              <a:lnSpc>
                <a:spcPct val="80000"/>
              </a:lnSpc>
              <a:spcBef>
                <a:spcPts val="306"/>
              </a:spcBef>
              <a:defRPr sz="1000">
                <a:latin typeface="Constantia"/>
                <a:ea typeface="Constantia"/>
                <a:cs typeface="Constantia"/>
                <a:sym typeface="Constantia"/>
              </a:defRPr>
            </a:pPr>
            <a:r>
              <a:t>EOF es compatible con una amplia gama de servicios de asistencia y alcance en el campus para ayudar a los participantes del programa a tener éxito y graduarse.</a:t>
            </a:r>
            <a:endParaRPr sz="1100"/>
          </a:p>
          <a:p>
            <a:pPr>
              <a:lnSpc>
                <a:spcPct val="80000"/>
              </a:lnSpc>
              <a:spcBef>
                <a:spcPts val="306"/>
              </a:spcBef>
              <a:defRPr sz="1000" b="1">
                <a:latin typeface="Constantia"/>
                <a:ea typeface="Constantia"/>
                <a:cs typeface="Constantia"/>
                <a:sym typeface="Constantia"/>
              </a:defRPr>
            </a:pPr>
            <a:r>
              <a:t>Beneficios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Los estudiantes inscritos en un programa EOF reciben asistencia financiera a través de subvenciones semestrales que van desde $299 a $1,024.  </a:t>
            </a:r>
            <a:r>
              <a:rPr>
                <a:sym typeface="Arial"/>
              </a:rPr>
              <a:t>La familia debe tener un historial documentado de desventajas económicas y financieras: algunas escuelas requieren que usted sea estudiante universitario de primera generación.</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El monto de la beca varía según la necesidad financiera, el costo de los estudios y los fondos disponibles.</a:t>
            </a:r>
            <a:br/>
            <a:r>
              <a:t>Las adjudicaciones son renovables anualmente según la elegibilidad continua.</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Ley de equidad de matrícula: DACA y estudiantes indocumentados</a:t>
            </a:r>
            <a:r>
              <a:rPr u="sng"/>
              <a:t>: </a:t>
            </a:r>
            <a:r>
              <a:t>complete la solicitud alternativa de NJ si no es ciudadano de los Estados Unidos o no es un ciudadano elegible y cumple con todos los siguientes criterios:</a:t>
            </a:r>
          </a:p>
          <a:p>
            <a:pPr marL="170607" indent="-170607">
              <a:lnSpc>
                <a:spcPct val="80000"/>
              </a:lnSpc>
              <a:spcBef>
                <a:spcPts val="306"/>
              </a:spcBef>
              <a:buSzPct val="100000"/>
              <a:buFont typeface="Arial"/>
              <a:buChar char="•"/>
              <a:defRPr sz="1100"/>
            </a:pPr>
            <a:r>
              <a:t>Asistió a una escuela secundaria de Nueva Jersey durante al menos tres (3) años. </a:t>
            </a:r>
          </a:p>
          <a:p>
            <a:pPr marL="170607" indent="-170607">
              <a:lnSpc>
                <a:spcPct val="80000"/>
              </a:lnSpc>
              <a:spcBef>
                <a:spcPts val="306"/>
              </a:spcBef>
              <a:buSzPct val="100000"/>
              <a:buFont typeface="Arial"/>
              <a:buChar char="•"/>
              <a:defRPr sz="1100"/>
            </a:pPr>
            <a:r>
              <a:t>Graduado de una escuela secundaria de Nueva Jersey </a:t>
            </a:r>
            <a:r>
              <a:rPr b="1"/>
              <a:t>o</a:t>
            </a:r>
            <a:r>
              <a:t> recibió el equivalente a un diploma de escuela secundaria en Nueva Jersey. </a:t>
            </a:r>
          </a:p>
          <a:p>
            <a:pPr marL="170607" indent="-170607">
              <a:lnSpc>
                <a:spcPct val="80000"/>
              </a:lnSpc>
              <a:spcBef>
                <a:spcPts val="306"/>
              </a:spcBef>
              <a:buSzPct val="100000"/>
              <a:buFont typeface="Arial"/>
              <a:buChar char="•"/>
              <a:defRPr sz="1100"/>
            </a:pPr>
            <a:r>
              <a:t>Registrado en el Servicio Selectivo (solo estudiantes varones). </a:t>
            </a:r>
          </a:p>
          <a:p>
            <a:pPr marL="170607" indent="-170607">
              <a:lnSpc>
                <a:spcPct val="80000"/>
              </a:lnSpc>
              <a:spcBef>
                <a:spcPts val="306"/>
              </a:spcBef>
              <a:buSzPct val="100000"/>
              <a:buFont typeface="Arial"/>
              <a:buChar char="•"/>
              <a:defRPr sz="1100"/>
            </a:pPr>
            <a:r>
              <a:t>Puede presentar una declaración jurada que indique que presentará una solicitud para legalizar su situación migratoria </a:t>
            </a:r>
            <a:r>
              <a:rPr b="1"/>
              <a:t>o</a:t>
            </a:r>
            <a:r>
              <a:t> presentará una solicitud tan pronto como se encuentre autorizado a hacerlo.</a:t>
            </a:r>
          </a:p>
          <a:p>
            <a:pPr>
              <a:lnSpc>
                <a:spcPct val="80000"/>
              </a:lnSpc>
              <a:spcBef>
                <a:spcPts val="306"/>
              </a:spcBef>
              <a:defRPr sz="1100"/>
            </a:pPr>
            <a:br/>
            <a:endParaRPr/>
          </a:p>
        </p:txBody>
      </p:sp>
    </p:spTree>
    <p:extLst>
      <p:ext uri="{BB962C8B-B14F-4D97-AF65-F5344CB8AC3E}">
        <p14:creationId xmlns:p14="http://schemas.microsoft.com/office/powerpoint/2010/main" val="2929413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(Excelente programa para estudiantes en desventaja económica y financiera)</a:t>
            </a:r>
            <a:endParaRPr sz="1100"/>
          </a:p>
          <a:p>
            <a:pPr>
              <a:lnSpc>
                <a:spcPct val="80000"/>
              </a:lnSpc>
              <a:spcBef>
                <a:spcPts val="306"/>
              </a:spcBef>
              <a:defRPr sz="1000">
                <a:latin typeface="Constantia"/>
                <a:ea typeface="Constantia"/>
                <a:cs typeface="Constantia"/>
                <a:sym typeface="Constantia"/>
              </a:defRPr>
            </a:pPr>
            <a:r>
              <a:t>EOF es compatible con una amplia gama de servicios de asistencia y alcance en el campus para ayudar a los participantes del programa a tener éxito y graduarse.</a:t>
            </a:r>
            <a:endParaRPr sz="1100"/>
          </a:p>
          <a:p>
            <a:pPr>
              <a:lnSpc>
                <a:spcPct val="80000"/>
              </a:lnSpc>
              <a:spcBef>
                <a:spcPts val="306"/>
              </a:spcBef>
              <a:defRPr sz="1000" b="1">
                <a:latin typeface="Constantia"/>
                <a:ea typeface="Constantia"/>
                <a:cs typeface="Constantia"/>
                <a:sym typeface="Constantia"/>
              </a:defRPr>
            </a:pPr>
            <a:r>
              <a:t>Beneficios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Los estudiantes inscritos en un programa EOF reciben asistencia financiera a través de subvenciones semestrales que van desde $299 a $1,024.  </a:t>
            </a:r>
            <a:r>
              <a:rPr>
                <a:sym typeface="Arial"/>
              </a:rPr>
              <a:t>La familia debe tener un historial documentado de desventajas económicas y financieras: algunas escuelas requieren que usted sea estudiante universitario de primera generación.</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El monto de la beca varía según la necesidad financiera, el costo de los estudios y los fondos disponibles.</a:t>
            </a:r>
            <a:br/>
            <a:r>
              <a:t>Las adjudicaciones son renovables anualmente según la elegibilidad continua.</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Ley de equidad de matrícula: DACA y estudiantes indocumentados</a:t>
            </a:r>
            <a:r>
              <a:rPr u="sng"/>
              <a:t>: </a:t>
            </a:r>
            <a:r>
              <a:t>complete la solicitud alternativa de NJ si no es ciudadano de los Estados Unidos o no es un ciudadano elegible y cumple con todos los siguientes criterios:</a:t>
            </a:r>
          </a:p>
          <a:p>
            <a:pPr marL="170607" indent="-170607">
              <a:lnSpc>
                <a:spcPct val="80000"/>
              </a:lnSpc>
              <a:spcBef>
                <a:spcPts val="306"/>
              </a:spcBef>
              <a:buSzPct val="100000"/>
              <a:buFont typeface="Arial"/>
              <a:buChar char="•"/>
              <a:defRPr sz="1100"/>
            </a:pPr>
            <a:r>
              <a:t>Asistió a una escuela secundaria de Nueva Jersey durante al menos tres (3) años. </a:t>
            </a:r>
          </a:p>
          <a:p>
            <a:pPr marL="170607" indent="-170607">
              <a:lnSpc>
                <a:spcPct val="80000"/>
              </a:lnSpc>
              <a:spcBef>
                <a:spcPts val="306"/>
              </a:spcBef>
              <a:buSzPct val="100000"/>
              <a:buFont typeface="Arial"/>
              <a:buChar char="•"/>
              <a:defRPr sz="1100"/>
            </a:pPr>
            <a:r>
              <a:t>Graduado de una escuela secundaria de Nueva Jersey </a:t>
            </a:r>
            <a:r>
              <a:rPr b="1"/>
              <a:t>o</a:t>
            </a:r>
            <a:r>
              <a:t> recibió el equivalente a un diploma de escuela secundaria en Nueva Jersey. </a:t>
            </a:r>
          </a:p>
          <a:p>
            <a:pPr marL="170607" indent="-170607">
              <a:lnSpc>
                <a:spcPct val="80000"/>
              </a:lnSpc>
              <a:spcBef>
                <a:spcPts val="306"/>
              </a:spcBef>
              <a:buSzPct val="100000"/>
              <a:buFont typeface="Arial"/>
              <a:buChar char="•"/>
              <a:defRPr sz="1100"/>
            </a:pPr>
            <a:r>
              <a:t>Registrado en el Servicio Selectivo (solo estudiantes varones). </a:t>
            </a:r>
          </a:p>
          <a:p>
            <a:pPr marL="170607" indent="-170607">
              <a:lnSpc>
                <a:spcPct val="80000"/>
              </a:lnSpc>
              <a:spcBef>
                <a:spcPts val="306"/>
              </a:spcBef>
              <a:buSzPct val="100000"/>
              <a:buFont typeface="Arial"/>
              <a:buChar char="•"/>
              <a:defRPr sz="1100"/>
            </a:pPr>
            <a:r>
              <a:t>Puede presentar una declaración jurada que indique que presentará una solicitud para legalizar su situación migratoria </a:t>
            </a:r>
            <a:r>
              <a:rPr b="1"/>
              <a:t>o</a:t>
            </a:r>
            <a:r>
              <a:t> presentará una solicitud tan pronto como se encuentre autorizado a hacerlo.</a:t>
            </a:r>
          </a:p>
          <a:p>
            <a:pPr>
              <a:lnSpc>
                <a:spcPct val="80000"/>
              </a:lnSpc>
              <a:spcBef>
                <a:spcPts val="306"/>
              </a:spcBef>
              <a:defRPr sz="1100"/>
            </a:pPr>
            <a:br/>
            <a:endParaRPr/>
          </a:p>
        </p:txBody>
      </p:sp>
    </p:spTree>
    <p:extLst>
      <p:ext uri="{BB962C8B-B14F-4D97-AF65-F5344CB8AC3E}">
        <p14:creationId xmlns:p14="http://schemas.microsoft.com/office/powerpoint/2010/main" val="3138125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lnSpc>
                <a:spcPct val="90000"/>
              </a:lnSpc>
              <a:spcBef>
                <a:spcPts val="306"/>
              </a:spcBef>
              <a:defRPr sz="1000" b="1" u="sng">
                <a:latin typeface="Constantia"/>
                <a:ea typeface="Constantia"/>
                <a:cs typeface="Constantia"/>
                <a:sym typeface="Constantia"/>
              </a:defRPr>
            </a:pPr>
            <a:r>
              <a:t>EOF (Excelente programa para estudiantes en desventaja económica y financiera)</a:t>
            </a:r>
            <a:endParaRPr sz="1100"/>
          </a:p>
          <a:p>
            <a:pPr>
              <a:lnSpc>
                <a:spcPct val="90000"/>
              </a:lnSpc>
              <a:spcBef>
                <a:spcPts val="306"/>
              </a:spcBef>
              <a:defRPr sz="1000">
                <a:latin typeface="Constantia"/>
                <a:ea typeface="Constantia"/>
                <a:cs typeface="Constantia"/>
                <a:sym typeface="Constantia"/>
              </a:defRPr>
            </a:pPr>
            <a:r>
              <a:t>EOF es compatible con una amplia gama de servicios de asistencia y alcance en el campus para ayudar a los participantes del programa a tener éxito y graduarse.</a:t>
            </a:r>
            <a:endParaRPr sz="1100"/>
          </a:p>
          <a:p>
            <a:pPr>
              <a:lnSpc>
                <a:spcPct val="90000"/>
              </a:lnSpc>
              <a:spcBef>
                <a:spcPts val="306"/>
              </a:spcBef>
              <a:defRPr sz="1100">
                <a:latin typeface="Constantia"/>
                <a:ea typeface="Constantia"/>
                <a:cs typeface="Constantia"/>
                <a:sym typeface="Constantia"/>
              </a:defRPr>
            </a:pPr>
            <a:endParaRPr sz="1100"/>
          </a:p>
          <a:p>
            <a:pPr>
              <a:lnSpc>
                <a:spcPct val="90000"/>
              </a:lnSpc>
              <a:spcBef>
                <a:spcPts val="306"/>
              </a:spcBef>
              <a:defRPr sz="1000">
                <a:latin typeface="Constantia"/>
                <a:ea typeface="Constantia"/>
                <a:cs typeface="Constantia"/>
                <a:sym typeface="Constantia"/>
              </a:defRPr>
            </a:pPr>
            <a:r>
              <a:t>Debe graduarse de una escuela pública tradicional, escuela pública autónoma, una escuela con orientación técnica del condado o no pública y residir en cualquiera de los siguientes municipios.</a:t>
            </a:r>
            <a:endParaRPr sz="1100"/>
          </a:p>
          <a:p>
            <a:pPr>
              <a:lnSpc>
                <a:spcPct val="90000"/>
              </a:lnSpc>
              <a:spcBef>
                <a:spcPts val="306"/>
              </a:spcBef>
              <a:defRPr sz="1000">
                <a:latin typeface="Constantia"/>
                <a:ea typeface="Constantia"/>
                <a:cs typeface="Constantia"/>
                <a:sym typeface="Constantia"/>
              </a:defRPr>
            </a:pPr>
            <a:r>
              <a:t>GUS: adjudicación anual de $1,000, entre el 5 % mejor de la clase que se gradúa de la escuela secundaria.</a:t>
            </a:r>
            <a:endParaRPr sz="1100"/>
          </a:p>
          <a:p>
            <a:pPr indent="-271224">
              <a:lnSpc>
                <a:spcPct val="90000"/>
              </a:lnSpc>
              <a:spcBef>
                <a:spcPts val="306"/>
              </a:spcBef>
              <a:buSzPct val="100000"/>
              <a:buFont typeface="Arial"/>
              <a:buChar char="•"/>
              <a:defRPr sz="1000"/>
            </a:pPr>
            <a:r>
              <a:t>Ciudad de Asbury Park</a:t>
            </a:r>
            <a:endParaRPr sz="1100"/>
          </a:p>
          <a:p>
            <a:pPr indent="-271224">
              <a:lnSpc>
                <a:spcPct val="90000"/>
              </a:lnSpc>
              <a:spcBef>
                <a:spcPts val="306"/>
              </a:spcBef>
              <a:buSzPct val="100000"/>
              <a:buFont typeface="Arial"/>
              <a:buChar char="•"/>
              <a:defRPr sz="1000"/>
            </a:pPr>
            <a:r>
              <a:t>Ciudad de Camden</a:t>
            </a:r>
            <a:endParaRPr sz="1100"/>
          </a:p>
          <a:p>
            <a:pPr indent="-271224">
              <a:lnSpc>
                <a:spcPct val="90000"/>
              </a:lnSpc>
              <a:spcBef>
                <a:spcPts val="306"/>
              </a:spcBef>
              <a:buSzPct val="100000"/>
              <a:buFont typeface="Arial"/>
              <a:buChar char="•"/>
              <a:defRPr sz="1000"/>
            </a:pPr>
            <a:r>
              <a:t>Ciudad de East Orange</a:t>
            </a:r>
            <a:endParaRPr sz="1100"/>
          </a:p>
          <a:p>
            <a:pPr indent="-271224">
              <a:lnSpc>
                <a:spcPct val="90000"/>
              </a:lnSpc>
              <a:spcBef>
                <a:spcPts val="306"/>
              </a:spcBef>
              <a:buSzPct val="100000"/>
              <a:buFont typeface="Arial"/>
              <a:buChar char="•"/>
              <a:defRPr sz="1000"/>
            </a:pPr>
            <a:r>
              <a:t>Municipio de Irvington</a:t>
            </a:r>
            <a:endParaRPr sz="1100"/>
          </a:p>
          <a:p>
            <a:pPr indent="-271224">
              <a:lnSpc>
                <a:spcPct val="90000"/>
              </a:lnSpc>
              <a:spcBef>
                <a:spcPts val="306"/>
              </a:spcBef>
              <a:buSzPct val="100000"/>
              <a:buFont typeface="Arial"/>
              <a:buChar char="•"/>
              <a:defRPr sz="1000"/>
            </a:pPr>
            <a:r>
              <a:t>Ciudad de Jersey</a:t>
            </a:r>
            <a:endParaRPr sz="1100"/>
          </a:p>
          <a:p>
            <a:pPr indent="-271224">
              <a:lnSpc>
                <a:spcPct val="90000"/>
              </a:lnSpc>
              <a:spcBef>
                <a:spcPts val="306"/>
              </a:spcBef>
              <a:buSzPct val="100000"/>
              <a:buFont typeface="Arial"/>
              <a:buChar char="•"/>
              <a:defRPr sz="1000"/>
            </a:pPr>
            <a:r>
              <a:t>Municipio de Lakewood</a:t>
            </a:r>
            <a:endParaRPr sz="1100"/>
          </a:p>
          <a:p>
            <a:pPr indent="-271224">
              <a:lnSpc>
                <a:spcPct val="90000"/>
              </a:lnSpc>
              <a:spcBef>
                <a:spcPts val="306"/>
              </a:spcBef>
              <a:buSzPct val="100000"/>
              <a:buFont typeface="Arial"/>
              <a:buChar char="•"/>
              <a:defRPr sz="1000"/>
            </a:pPr>
            <a:r>
              <a:t>Ciudad de Millville</a:t>
            </a:r>
            <a:endParaRPr sz="1100"/>
          </a:p>
          <a:p>
            <a:pPr indent="-271224">
              <a:lnSpc>
                <a:spcPct val="90000"/>
              </a:lnSpc>
              <a:spcBef>
                <a:spcPts val="306"/>
              </a:spcBef>
              <a:buSzPct val="100000"/>
              <a:buFont typeface="Arial"/>
              <a:buChar char="•"/>
              <a:defRPr sz="1000"/>
            </a:pPr>
            <a:r>
              <a:t>Ciudad de Newark</a:t>
            </a:r>
            <a:endParaRPr sz="1100"/>
          </a:p>
          <a:p>
            <a:pPr indent="-271224">
              <a:lnSpc>
                <a:spcPct val="90000"/>
              </a:lnSpc>
              <a:spcBef>
                <a:spcPts val="306"/>
              </a:spcBef>
              <a:buSzPct val="100000"/>
              <a:buFont typeface="Arial"/>
              <a:buChar char="•"/>
              <a:defRPr sz="1000"/>
            </a:pPr>
            <a:r>
              <a:t>Ciudad de New Brunswick</a:t>
            </a:r>
            <a:endParaRPr sz="1100"/>
          </a:p>
          <a:p>
            <a:pPr indent="-271224">
              <a:lnSpc>
                <a:spcPct val="90000"/>
              </a:lnSpc>
              <a:spcBef>
                <a:spcPts val="306"/>
              </a:spcBef>
              <a:buSzPct val="100000"/>
              <a:buFont typeface="Arial"/>
              <a:buChar char="•"/>
              <a:defRPr sz="1000"/>
            </a:pPr>
            <a:r>
              <a:t>Ciudad de Paterson</a:t>
            </a:r>
            <a:endParaRPr sz="1100"/>
          </a:p>
          <a:p>
            <a:pPr indent="-271224">
              <a:lnSpc>
                <a:spcPct val="90000"/>
              </a:lnSpc>
              <a:spcBef>
                <a:spcPts val="306"/>
              </a:spcBef>
              <a:buSzPct val="100000"/>
              <a:buFont typeface="Arial"/>
              <a:buChar char="•"/>
              <a:defRPr sz="1000"/>
            </a:pPr>
            <a:r>
              <a:t>Ciudad de Plainfield</a:t>
            </a:r>
            <a:endParaRPr sz="1100"/>
          </a:p>
          <a:p>
            <a:pPr indent="-271224">
              <a:lnSpc>
                <a:spcPct val="90000"/>
              </a:lnSpc>
              <a:spcBef>
                <a:spcPts val="306"/>
              </a:spcBef>
              <a:buSzPct val="100000"/>
              <a:buFont typeface="Arial"/>
              <a:buChar char="•"/>
              <a:defRPr sz="1000"/>
            </a:pPr>
            <a:r>
              <a:t>Municipio de Roselle</a:t>
            </a:r>
            <a:endParaRPr sz="1100"/>
          </a:p>
          <a:p>
            <a:pPr indent="-271224">
              <a:lnSpc>
                <a:spcPct val="90000"/>
              </a:lnSpc>
              <a:spcBef>
                <a:spcPts val="306"/>
              </a:spcBef>
              <a:buSzPct val="100000"/>
              <a:buFont typeface="Arial"/>
              <a:buChar char="•"/>
              <a:defRPr sz="1000"/>
            </a:pPr>
            <a:r>
              <a:t>Ciudad de Trenton</a:t>
            </a:r>
            <a:endParaRPr sz="1100"/>
          </a:p>
          <a:p>
            <a:pPr indent="-271224">
              <a:lnSpc>
                <a:spcPct val="90000"/>
              </a:lnSpc>
              <a:spcBef>
                <a:spcPts val="306"/>
              </a:spcBef>
              <a:buSzPct val="100000"/>
              <a:buFont typeface="Arial"/>
              <a:buChar char="•"/>
              <a:defRPr sz="1000"/>
            </a:pPr>
            <a:r>
              <a:t>Ciudad de Vineland</a:t>
            </a:r>
            <a:endParaRPr sz="1100">
              <a:latin typeface="Constantia"/>
              <a:ea typeface="Constantia"/>
              <a:cs typeface="Constantia"/>
              <a:sym typeface="Constantia"/>
            </a:endParaRPr>
          </a:p>
        </p:txBody>
      </p:sp>
    </p:spTree>
    <p:extLst>
      <p:ext uri="{BB962C8B-B14F-4D97-AF65-F5344CB8AC3E}">
        <p14:creationId xmlns:p14="http://schemas.microsoft.com/office/powerpoint/2010/main" val="4280518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81000" y="685800"/>
            <a:ext cx="6096000" cy="3429000"/>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a:lnSpc>
                <a:spcPct val="96000"/>
              </a:lnSpc>
              <a:spcBef>
                <a:spcPts val="0"/>
              </a:spcBef>
              <a:defRPr sz="700"/>
            </a:pPr>
            <a:r>
              <a:rPr dirty="0"/>
              <a:t>El </a:t>
            </a:r>
            <a:r>
              <a:rPr dirty="0" err="1"/>
              <a:t>Gobernador</a:t>
            </a:r>
            <a:r>
              <a:rPr dirty="0"/>
              <a:t> Christie </a:t>
            </a:r>
            <a:r>
              <a:rPr dirty="0" err="1"/>
              <a:t>firmó</a:t>
            </a:r>
            <a:r>
              <a:rPr dirty="0"/>
              <a:t> la Ley Pública de 2012, </a:t>
            </a:r>
            <a:r>
              <a:rPr dirty="0" err="1"/>
              <a:t>Capítulo</a:t>
            </a:r>
            <a:r>
              <a:rPr dirty="0"/>
              <a:t> 8 (PL 2012, c.8) y se </a:t>
            </a:r>
            <a:r>
              <a:rPr dirty="0" err="1"/>
              <a:t>convirtió</a:t>
            </a:r>
            <a:r>
              <a:rPr dirty="0"/>
              <a:t> </a:t>
            </a:r>
            <a:r>
              <a:rPr dirty="0" err="1"/>
              <a:t>en</a:t>
            </a:r>
            <a:r>
              <a:rPr dirty="0"/>
              <a:t> ley el 2 de mayo de 2012, con </a:t>
            </a:r>
            <a:r>
              <a:rPr dirty="0" err="1"/>
              <a:t>enmiendas</a:t>
            </a:r>
            <a:r>
              <a:rPr dirty="0"/>
              <a:t> a </a:t>
            </a:r>
            <a:r>
              <a:rPr dirty="0" err="1"/>
              <a:t>los</a:t>
            </a:r>
            <a:r>
              <a:rPr dirty="0"/>
              <a:t> </a:t>
            </a:r>
            <a:r>
              <a:rPr dirty="0" err="1"/>
              <a:t>programas</a:t>
            </a:r>
            <a:r>
              <a:rPr dirty="0"/>
              <a:t> NJ STARS y NJ STARS II para </a:t>
            </a:r>
            <a:r>
              <a:rPr dirty="0" err="1"/>
              <a:t>hacerlos</a:t>
            </a:r>
            <a:r>
              <a:rPr dirty="0"/>
              <a:t> </a:t>
            </a:r>
            <a:r>
              <a:rPr dirty="0" err="1"/>
              <a:t>más</a:t>
            </a:r>
            <a:r>
              <a:rPr dirty="0"/>
              <a:t> </a:t>
            </a:r>
            <a:r>
              <a:rPr dirty="0" err="1"/>
              <a:t>sostenibles</a:t>
            </a:r>
            <a:r>
              <a:rPr dirty="0"/>
              <a:t>.</a:t>
            </a:r>
            <a:endParaRPr sz="300" dirty="0"/>
          </a:p>
          <a:p>
            <a:pPr lvl="1" indent="466618">
              <a:lnSpc>
                <a:spcPct val="96000"/>
              </a:lnSpc>
              <a:spcBef>
                <a:spcPts val="0"/>
              </a:spcBef>
              <a:defRPr sz="600"/>
            </a:pPr>
            <a:r>
              <a:rPr dirty="0" err="1"/>
              <a:t>Limita</a:t>
            </a:r>
            <a:r>
              <a:rPr dirty="0"/>
              <a:t> la </a:t>
            </a:r>
            <a:r>
              <a:rPr dirty="0" err="1"/>
              <a:t>cantidad</a:t>
            </a:r>
            <a:r>
              <a:rPr dirty="0"/>
              <a:t> de la </a:t>
            </a:r>
            <a:r>
              <a:rPr dirty="0" err="1"/>
              <a:t>beca</a:t>
            </a:r>
            <a:r>
              <a:rPr dirty="0"/>
              <a:t> NJ STARS a la </a:t>
            </a:r>
            <a:r>
              <a:rPr dirty="0" err="1"/>
              <a:t>matrícula</a:t>
            </a:r>
            <a:r>
              <a:rPr dirty="0"/>
              <a:t> </a:t>
            </a:r>
            <a:r>
              <a:rPr dirty="0" err="1"/>
              <a:t>solamente</a:t>
            </a:r>
            <a:r>
              <a:rPr dirty="0"/>
              <a:t>.  El </a:t>
            </a:r>
            <a:r>
              <a:rPr dirty="0" err="1"/>
              <a:t>lenguaje</a:t>
            </a:r>
            <a:r>
              <a:rPr dirty="0"/>
              <a:t> </a:t>
            </a:r>
            <a:r>
              <a:rPr dirty="0" err="1"/>
              <a:t>presupuestario</a:t>
            </a:r>
            <a:r>
              <a:rPr dirty="0"/>
              <a:t> de las </a:t>
            </a:r>
            <a:r>
              <a:rPr dirty="0" err="1"/>
              <a:t>notas</a:t>
            </a:r>
            <a:r>
              <a:rPr dirty="0"/>
              <a:t> al pie de </a:t>
            </a:r>
            <a:r>
              <a:rPr dirty="0" err="1"/>
              <a:t>página</a:t>
            </a:r>
            <a:r>
              <a:rPr dirty="0"/>
              <a:t> ha </a:t>
            </a:r>
            <a:r>
              <a:rPr dirty="0" err="1"/>
              <a:t>limitado</a:t>
            </a:r>
            <a:r>
              <a:rPr dirty="0"/>
              <a:t> las </a:t>
            </a:r>
            <a:r>
              <a:rPr dirty="0" err="1"/>
              <a:t>adjudicaciones</a:t>
            </a:r>
            <a:r>
              <a:rPr dirty="0"/>
              <a:t> de NJ STARS a la </a:t>
            </a:r>
            <a:r>
              <a:rPr dirty="0" err="1"/>
              <a:t>matrícula</a:t>
            </a:r>
            <a:r>
              <a:rPr dirty="0"/>
              <a:t> </a:t>
            </a:r>
            <a:r>
              <a:rPr dirty="0" err="1"/>
              <a:t>solamente</a:t>
            </a:r>
            <a:r>
              <a:rPr dirty="0"/>
              <a:t> </a:t>
            </a:r>
            <a:r>
              <a:rPr dirty="0" err="1"/>
              <a:t>desde</a:t>
            </a:r>
            <a:r>
              <a:rPr dirty="0"/>
              <a:t> el </a:t>
            </a:r>
            <a:r>
              <a:rPr dirty="0" err="1"/>
              <a:t>otoño</a:t>
            </a:r>
            <a:r>
              <a:rPr dirty="0"/>
              <a:t> de 2010 para </a:t>
            </a:r>
            <a:r>
              <a:rPr dirty="0" err="1"/>
              <a:t>los</a:t>
            </a:r>
            <a:r>
              <a:rPr dirty="0"/>
              <a:t> </a:t>
            </a:r>
            <a:r>
              <a:rPr dirty="0" err="1"/>
              <a:t>nuevos</a:t>
            </a:r>
            <a:r>
              <a:rPr dirty="0"/>
              <a:t> </a:t>
            </a:r>
            <a:r>
              <a:rPr dirty="0" err="1"/>
              <a:t>participantes</a:t>
            </a:r>
            <a:r>
              <a:rPr dirty="0"/>
              <a:t> del </a:t>
            </a:r>
            <a:r>
              <a:rPr dirty="0" err="1"/>
              <a:t>programa</a:t>
            </a:r>
            <a:r>
              <a:rPr dirty="0"/>
              <a:t>.</a:t>
            </a:r>
            <a:endParaRPr sz="300" dirty="0"/>
          </a:p>
          <a:p>
            <a:pPr lvl="1" indent="466618">
              <a:lnSpc>
                <a:spcPct val="96000"/>
              </a:lnSpc>
              <a:spcBef>
                <a:spcPts val="0"/>
              </a:spcBef>
              <a:defRPr sz="600"/>
            </a:pPr>
            <a:r>
              <a:rPr dirty="0"/>
              <a:t>Los </a:t>
            </a:r>
            <a:r>
              <a:rPr dirty="0" err="1"/>
              <a:t>requisitos</a:t>
            </a:r>
            <a:r>
              <a:rPr dirty="0"/>
              <a:t> de </a:t>
            </a:r>
            <a:r>
              <a:rPr dirty="0" err="1"/>
              <a:t>elegibilidad</a:t>
            </a:r>
            <a:r>
              <a:rPr dirty="0"/>
              <a:t> no </a:t>
            </a:r>
            <a:r>
              <a:rPr dirty="0" err="1"/>
              <a:t>han</a:t>
            </a:r>
            <a:r>
              <a:rPr dirty="0"/>
              <a:t> </a:t>
            </a:r>
            <a:r>
              <a:rPr dirty="0" err="1"/>
              <a:t>cambiado</a:t>
            </a:r>
            <a:r>
              <a:rPr dirty="0"/>
              <a:t>.</a:t>
            </a:r>
            <a:endParaRPr sz="300" dirty="0"/>
          </a:p>
          <a:p>
            <a:pPr lvl="2" indent="933237">
              <a:lnSpc>
                <a:spcPct val="96000"/>
              </a:lnSpc>
              <a:spcBef>
                <a:spcPts val="0"/>
              </a:spcBef>
              <a:defRPr sz="500"/>
            </a:pPr>
            <a:r>
              <a:rPr dirty="0"/>
              <a:t>Debe </a:t>
            </a:r>
            <a:r>
              <a:rPr dirty="0" err="1"/>
              <a:t>graduarse</a:t>
            </a:r>
            <a:r>
              <a:rPr dirty="0"/>
              <a:t> </a:t>
            </a:r>
            <a:r>
              <a:rPr dirty="0" err="1"/>
              <a:t>dentro</a:t>
            </a:r>
            <a:r>
              <a:rPr dirty="0"/>
              <a:t> del 15 % </a:t>
            </a:r>
            <a:r>
              <a:rPr dirty="0" err="1"/>
              <a:t>mejor</a:t>
            </a:r>
            <a:r>
              <a:rPr dirty="0"/>
              <a:t> de </a:t>
            </a:r>
            <a:r>
              <a:rPr dirty="0" err="1"/>
              <a:t>su</a:t>
            </a:r>
            <a:r>
              <a:rPr dirty="0"/>
              <a:t> </a:t>
            </a:r>
            <a:r>
              <a:rPr dirty="0" err="1"/>
              <a:t>clase</a:t>
            </a:r>
            <a:r>
              <a:rPr dirty="0"/>
              <a:t> de </a:t>
            </a:r>
            <a:r>
              <a:rPr dirty="0" err="1"/>
              <a:t>graduación</a:t>
            </a:r>
            <a:r>
              <a:rPr dirty="0"/>
              <a:t> de </a:t>
            </a:r>
            <a:r>
              <a:rPr dirty="0" err="1"/>
              <a:t>secundaria</a:t>
            </a:r>
            <a:r>
              <a:rPr dirty="0"/>
              <a:t>.</a:t>
            </a:r>
            <a:endParaRPr sz="300" dirty="0"/>
          </a:p>
          <a:p>
            <a:pPr lvl="2" indent="933237">
              <a:lnSpc>
                <a:spcPct val="96000"/>
              </a:lnSpc>
              <a:spcBef>
                <a:spcPts val="0"/>
              </a:spcBef>
              <a:defRPr sz="500"/>
            </a:pPr>
            <a:r>
              <a:rPr dirty="0"/>
              <a:t>Los </a:t>
            </a:r>
            <a:r>
              <a:rPr dirty="0" err="1"/>
              <a:t>estudiantes</a:t>
            </a:r>
            <a:r>
              <a:rPr dirty="0"/>
              <a:t> </a:t>
            </a:r>
            <a:r>
              <a:rPr dirty="0" err="1"/>
              <a:t>elegibles</a:t>
            </a:r>
            <a:r>
              <a:rPr dirty="0"/>
              <a:t> para NJ STARS </a:t>
            </a:r>
            <a:r>
              <a:rPr dirty="0" err="1"/>
              <a:t>deben</a:t>
            </a:r>
            <a:r>
              <a:rPr dirty="0"/>
              <a:t> </a:t>
            </a:r>
            <a:r>
              <a:rPr dirty="0" err="1"/>
              <a:t>presentar</a:t>
            </a:r>
            <a:r>
              <a:rPr dirty="0"/>
              <a:t> </a:t>
            </a:r>
            <a:r>
              <a:rPr dirty="0" err="1"/>
              <a:t>una</a:t>
            </a:r>
            <a:r>
              <a:rPr dirty="0"/>
              <a:t> </a:t>
            </a:r>
            <a:r>
              <a:rPr dirty="0" err="1"/>
              <a:t>solicitud</a:t>
            </a:r>
            <a:r>
              <a:rPr dirty="0"/>
              <a:t> FAFSA y </a:t>
            </a:r>
            <a:r>
              <a:rPr dirty="0" err="1"/>
              <a:t>completar</a:t>
            </a:r>
            <a:r>
              <a:rPr dirty="0"/>
              <a:t> el </a:t>
            </a:r>
            <a:r>
              <a:rPr dirty="0" err="1"/>
              <a:t>registro</a:t>
            </a:r>
            <a:r>
              <a:rPr dirty="0"/>
              <a:t> de la </a:t>
            </a:r>
            <a:r>
              <a:rPr dirty="0" err="1"/>
              <a:t>beca</a:t>
            </a:r>
            <a:r>
              <a:rPr dirty="0"/>
              <a:t> </a:t>
            </a:r>
            <a:r>
              <a:rPr dirty="0" err="1"/>
              <a:t>estatal</a:t>
            </a:r>
            <a:r>
              <a:rPr dirty="0"/>
              <a:t> </a:t>
            </a:r>
            <a:r>
              <a:rPr dirty="0" err="1"/>
              <a:t>dentro</a:t>
            </a:r>
            <a:r>
              <a:rPr dirty="0"/>
              <a:t> de </a:t>
            </a:r>
            <a:r>
              <a:rPr dirty="0" err="1"/>
              <a:t>los</a:t>
            </a:r>
            <a:r>
              <a:rPr dirty="0"/>
              <a:t> </a:t>
            </a:r>
            <a:r>
              <a:rPr dirty="0" err="1"/>
              <a:t>plazos</a:t>
            </a:r>
            <a:r>
              <a:rPr dirty="0"/>
              <a:t> </a:t>
            </a:r>
            <a:r>
              <a:rPr dirty="0" err="1"/>
              <a:t>estatales</a:t>
            </a:r>
            <a:r>
              <a:rPr dirty="0"/>
              <a:t> </a:t>
            </a:r>
            <a:r>
              <a:rPr dirty="0" err="1"/>
              <a:t>establecidos</a:t>
            </a:r>
            <a:r>
              <a:rPr dirty="0"/>
              <a:t>.</a:t>
            </a:r>
            <a:endParaRPr sz="300" dirty="0"/>
          </a:p>
          <a:p>
            <a:pPr lvl="2" indent="933237">
              <a:lnSpc>
                <a:spcPct val="96000"/>
              </a:lnSpc>
              <a:spcBef>
                <a:spcPts val="0"/>
              </a:spcBef>
              <a:defRPr sz="500"/>
            </a:pPr>
            <a:r>
              <a:rPr dirty="0"/>
              <a:t>Los </a:t>
            </a:r>
            <a:r>
              <a:rPr dirty="0" err="1"/>
              <a:t>estudiantes</a:t>
            </a:r>
            <a:r>
              <a:rPr dirty="0"/>
              <a:t> </a:t>
            </a:r>
            <a:r>
              <a:rPr dirty="0" err="1"/>
              <a:t>pueden</a:t>
            </a:r>
            <a:r>
              <a:rPr dirty="0"/>
              <a:t> ser </a:t>
            </a:r>
            <a:r>
              <a:rPr dirty="0" err="1"/>
              <a:t>elegibles</a:t>
            </a:r>
            <a:r>
              <a:rPr dirty="0"/>
              <a:t> para </a:t>
            </a:r>
            <a:r>
              <a:rPr dirty="0" err="1"/>
              <a:t>recibir</a:t>
            </a:r>
            <a:r>
              <a:rPr dirty="0"/>
              <a:t> </a:t>
            </a:r>
            <a:r>
              <a:rPr dirty="0" err="1"/>
              <a:t>adjudicaciones</a:t>
            </a:r>
            <a:r>
              <a:rPr dirty="0"/>
              <a:t> NJ STARS </a:t>
            </a:r>
            <a:r>
              <a:rPr dirty="0" err="1"/>
              <a:t>por</a:t>
            </a:r>
            <a:r>
              <a:rPr dirty="0"/>
              <a:t> hasta </a:t>
            </a:r>
            <a:r>
              <a:rPr dirty="0" err="1"/>
              <a:t>cinco</a:t>
            </a:r>
            <a:r>
              <a:rPr dirty="0"/>
              <a:t> </a:t>
            </a:r>
            <a:r>
              <a:rPr dirty="0" err="1"/>
              <a:t>semestres</a:t>
            </a:r>
            <a:r>
              <a:rPr dirty="0"/>
              <a:t>.  Los </a:t>
            </a:r>
            <a:r>
              <a:rPr dirty="0" err="1"/>
              <a:t>fondos</a:t>
            </a:r>
            <a:r>
              <a:rPr dirty="0"/>
              <a:t> no </a:t>
            </a:r>
            <a:r>
              <a:rPr dirty="0" err="1"/>
              <a:t>están</a:t>
            </a:r>
            <a:r>
              <a:rPr dirty="0"/>
              <a:t> </a:t>
            </a:r>
            <a:r>
              <a:rPr dirty="0" err="1"/>
              <a:t>disponibles</a:t>
            </a:r>
            <a:r>
              <a:rPr dirty="0"/>
              <a:t> para </a:t>
            </a:r>
            <a:r>
              <a:rPr dirty="0" err="1"/>
              <a:t>cubrir</a:t>
            </a:r>
            <a:r>
              <a:rPr dirty="0"/>
              <a:t> </a:t>
            </a:r>
            <a:r>
              <a:rPr dirty="0" err="1"/>
              <a:t>los</a:t>
            </a:r>
            <a:r>
              <a:rPr dirty="0"/>
              <a:t> </a:t>
            </a:r>
            <a:r>
              <a:rPr dirty="0" err="1"/>
              <a:t>pagos</a:t>
            </a:r>
            <a:r>
              <a:rPr dirty="0"/>
              <a:t> de </a:t>
            </a:r>
            <a:r>
              <a:rPr dirty="0" err="1"/>
              <a:t>verano</a:t>
            </a:r>
            <a:r>
              <a:rPr dirty="0"/>
              <a:t>. </a:t>
            </a:r>
            <a:endParaRPr sz="300" dirty="0"/>
          </a:p>
          <a:p>
            <a:pPr lvl="2" indent="933237">
              <a:lnSpc>
                <a:spcPct val="96000"/>
              </a:lnSpc>
              <a:spcBef>
                <a:spcPts val="0"/>
              </a:spcBef>
              <a:defRPr sz="500"/>
            </a:pPr>
            <a:r>
              <a:rPr dirty="0"/>
              <a:t>Los </a:t>
            </a:r>
            <a:r>
              <a:rPr dirty="0" err="1"/>
              <a:t>graduados</a:t>
            </a:r>
            <a:r>
              <a:rPr dirty="0"/>
              <a:t> de </a:t>
            </a:r>
            <a:r>
              <a:rPr dirty="0" err="1"/>
              <a:t>escuela</a:t>
            </a:r>
            <a:r>
              <a:rPr dirty="0"/>
              <a:t> </a:t>
            </a:r>
            <a:r>
              <a:rPr dirty="0" err="1"/>
              <a:t>secundaria</a:t>
            </a:r>
            <a:r>
              <a:rPr dirty="0"/>
              <a:t> </a:t>
            </a:r>
            <a:r>
              <a:rPr dirty="0" err="1"/>
              <a:t>elegibles</a:t>
            </a:r>
            <a:r>
              <a:rPr dirty="0"/>
              <a:t> para NJ STARS </a:t>
            </a:r>
            <a:r>
              <a:rPr dirty="0" err="1"/>
              <a:t>pueden</a:t>
            </a:r>
            <a:r>
              <a:rPr dirty="0"/>
              <a:t> </a:t>
            </a:r>
            <a:r>
              <a:rPr dirty="0" err="1"/>
              <a:t>recibir</a:t>
            </a:r>
            <a:r>
              <a:rPr dirty="0"/>
              <a:t> </a:t>
            </a:r>
            <a:r>
              <a:rPr dirty="0" err="1"/>
              <a:t>adjudicaciones</a:t>
            </a:r>
            <a:r>
              <a:rPr dirty="0"/>
              <a:t> </a:t>
            </a:r>
            <a:r>
              <a:rPr dirty="0" err="1"/>
              <a:t>basadas</a:t>
            </a:r>
            <a:r>
              <a:rPr dirty="0"/>
              <a:t> </a:t>
            </a:r>
            <a:r>
              <a:rPr dirty="0" err="1"/>
              <a:t>en</a:t>
            </a:r>
            <a:r>
              <a:rPr dirty="0"/>
              <a:t> la </a:t>
            </a:r>
            <a:r>
              <a:rPr b="1" dirty="0" err="1"/>
              <a:t>matrícula</a:t>
            </a:r>
            <a:r>
              <a:rPr b="1" dirty="0"/>
              <a:t> </a:t>
            </a:r>
            <a:r>
              <a:rPr b="1" dirty="0" err="1"/>
              <a:t>solamente</a:t>
            </a:r>
            <a:r>
              <a:rPr dirty="0"/>
              <a:t>, después de </a:t>
            </a:r>
            <a:r>
              <a:rPr dirty="0" err="1"/>
              <a:t>deducir</a:t>
            </a:r>
            <a:r>
              <a:rPr dirty="0"/>
              <a:t> </a:t>
            </a:r>
            <a:r>
              <a:rPr dirty="0" err="1"/>
              <a:t>cualquier</a:t>
            </a:r>
            <a:r>
              <a:rPr dirty="0"/>
              <a:t> </a:t>
            </a:r>
            <a:r>
              <a:rPr dirty="0" err="1"/>
              <a:t>otra</a:t>
            </a:r>
            <a:r>
              <a:rPr dirty="0"/>
              <a:t> </a:t>
            </a:r>
            <a:r>
              <a:rPr dirty="0" err="1"/>
              <a:t>subvención</a:t>
            </a:r>
            <a:r>
              <a:rPr dirty="0"/>
              <a:t> federal o </a:t>
            </a:r>
            <a:r>
              <a:rPr dirty="0" err="1"/>
              <a:t>estatal</a:t>
            </a:r>
            <a:r>
              <a:rPr dirty="0"/>
              <a:t> y </a:t>
            </a:r>
            <a:r>
              <a:rPr dirty="0" err="1"/>
              <a:t>becas</a:t>
            </a:r>
            <a:r>
              <a:rPr dirty="0"/>
              <a:t> de </a:t>
            </a:r>
            <a:r>
              <a:rPr dirty="0" err="1"/>
              <a:t>estudio</a:t>
            </a:r>
            <a:r>
              <a:rPr dirty="0"/>
              <a:t>.</a:t>
            </a:r>
            <a:endParaRPr sz="300" dirty="0"/>
          </a:p>
          <a:p>
            <a:pPr lvl="2" indent="933237">
              <a:lnSpc>
                <a:spcPct val="96000"/>
              </a:lnSpc>
              <a:spcBef>
                <a:spcPts val="0"/>
              </a:spcBef>
              <a:defRPr sz="1700"/>
            </a:pPr>
            <a:endParaRPr sz="300" dirty="0"/>
          </a:p>
          <a:p>
            <a:pPr>
              <a:lnSpc>
                <a:spcPct val="80000"/>
              </a:lnSpc>
              <a:spcBef>
                <a:spcPts val="204"/>
              </a:spcBef>
              <a:defRPr sz="700"/>
            </a:pPr>
            <a:r>
              <a:rPr dirty="0"/>
              <a:t>Los </a:t>
            </a:r>
            <a:r>
              <a:rPr dirty="0" err="1"/>
              <a:t>estudiantes</a:t>
            </a:r>
            <a:r>
              <a:rPr dirty="0"/>
              <a:t> </a:t>
            </a:r>
            <a:r>
              <a:rPr dirty="0" err="1"/>
              <a:t>deben</a:t>
            </a:r>
            <a:r>
              <a:rPr dirty="0"/>
              <a:t> </a:t>
            </a:r>
            <a:r>
              <a:rPr dirty="0" err="1"/>
              <a:t>alcanzar</a:t>
            </a:r>
            <a:r>
              <a:rPr dirty="0"/>
              <a:t> un </a:t>
            </a:r>
            <a:r>
              <a:rPr dirty="0" err="1"/>
              <a:t>índice</a:t>
            </a:r>
            <a:r>
              <a:rPr dirty="0"/>
              <a:t> </a:t>
            </a:r>
            <a:r>
              <a:rPr dirty="0" err="1"/>
              <a:t>académico</a:t>
            </a:r>
            <a:r>
              <a:rPr dirty="0"/>
              <a:t> general (GPA) </a:t>
            </a:r>
            <a:r>
              <a:rPr dirty="0" err="1"/>
              <a:t>acumulativo</a:t>
            </a:r>
            <a:r>
              <a:rPr dirty="0"/>
              <a:t> de 3.0 o </a:t>
            </a:r>
            <a:r>
              <a:rPr dirty="0" err="1"/>
              <a:t>más</a:t>
            </a:r>
            <a:r>
              <a:rPr dirty="0"/>
              <a:t> al </a:t>
            </a:r>
            <a:r>
              <a:rPr dirty="0" err="1"/>
              <a:t>comienzo</a:t>
            </a:r>
            <a:r>
              <a:rPr dirty="0"/>
              <a:t> del </a:t>
            </a:r>
            <a:r>
              <a:rPr dirty="0" err="1"/>
              <a:t>tercer</a:t>
            </a:r>
            <a:r>
              <a:rPr dirty="0"/>
              <a:t> </a:t>
            </a:r>
            <a:r>
              <a:rPr dirty="0" err="1"/>
              <a:t>semestre</a:t>
            </a:r>
            <a:r>
              <a:rPr dirty="0"/>
              <a:t> de </a:t>
            </a:r>
            <a:r>
              <a:rPr dirty="0" err="1"/>
              <a:t>inscripción</a:t>
            </a:r>
            <a:r>
              <a:rPr dirty="0"/>
              <a:t> </a:t>
            </a:r>
            <a:r>
              <a:rPr dirty="0" err="1"/>
              <a:t>en</a:t>
            </a:r>
            <a:r>
              <a:rPr dirty="0"/>
              <a:t> el </a:t>
            </a:r>
            <a:r>
              <a:rPr dirty="0" err="1"/>
              <a:t>centro</a:t>
            </a:r>
            <a:r>
              <a:rPr dirty="0"/>
              <a:t> </a:t>
            </a:r>
            <a:r>
              <a:rPr dirty="0" err="1"/>
              <a:t>universitario</a:t>
            </a:r>
            <a:r>
              <a:rPr dirty="0"/>
              <a:t> del </a:t>
            </a:r>
            <a:r>
              <a:rPr dirty="0" err="1"/>
              <a:t>condado</a:t>
            </a:r>
            <a:r>
              <a:rPr dirty="0"/>
              <a:t> para </a:t>
            </a:r>
            <a:r>
              <a:rPr dirty="0" err="1"/>
              <a:t>seguir</a:t>
            </a:r>
            <a:r>
              <a:rPr dirty="0"/>
              <a:t> </a:t>
            </a:r>
            <a:r>
              <a:rPr dirty="0" err="1"/>
              <a:t>siendo</a:t>
            </a:r>
            <a:r>
              <a:rPr dirty="0"/>
              <a:t> </a:t>
            </a:r>
            <a:r>
              <a:rPr dirty="0" err="1"/>
              <a:t>elegibles</a:t>
            </a:r>
            <a:r>
              <a:rPr dirty="0"/>
              <a:t> para NJ STARS.  Los </a:t>
            </a:r>
            <a:r>
              <a:rPr dirty="0" err="1"/>
              <a:t>cursos</a:t>
            </a:r>
            <a:r>
              <a:rPr dirty="0"/>
              <a:t> de </a:t>
            </a:r>
            <a:r>
              <a:rPr dirty="0" err="1"/>
              <a:t>verano</a:t>
            </a:r>
            <a:r>
              <a:rPr dirty="0"/>
              <a:t> se </a:t>
            </a:r>
            <a:r>
              <a:rPr dirty="0" err="1"/>
              <a:t>incluyen</a:t>
            </a:r>
            <a:r>
              <a:rPr dirty="0"/>
              <a:t> para </a:t>
            </a:r>
            <a:r>
              <a:rPr dirty="0" err="1"/>
              <a:t>determinar</a:t>
            </a:r>
            <a:r>
              <a:rPr dirty="0"/>
              <a:t> el GPA </a:t>
            </a:r>
            <a:r>
              <a:rPr dirty="0" err="1"/>
              <a:t>acumulativo</a:t>
            </a:r>
            <a:r>
              <a:rPr dirty="0"/>
              <a:t>.</a:t>
            </a:r>
            <a:br>
              <a:rPr dirty="0"/>
            </a:br>
            <a:endParaRPr sz="2300" dirty="0"/>
          </a:p>
          <a:p>
            <a:pPr>
              <a:lnSpc>
                <a:spcPct val="80000"/>
              </a:lnSpc>
              <a:spcBef>
                <a:spcPts val="204"/>
              </a:spcBef>
              <a:defRPr sz="700"/>
            </a:pPr>
            <a:r>
              <a:rPr dirty="0"/>
              <a:t> Los </a:t>
            </a:r>
            <a:r>
              <a:rPr dirty="0" err="1"/>
              <a:t>estudiantes</a:t>
            </a:r>
            <a:r>
              <a:rPr dirty="0"/>
              <a:t> </a:t>
            </a:r>
            <a:r>
              <a:rPr dirty="0" err="1"/>
              <a:t>deben</a:t>
            </a:r>
            <a:r>
              <a:rPr dirty="0"/>
              <a:t> </a:t>
            </a:r>
            <a:r>
              <a:rPr dirty="0" err="1"/>
              <a:t>mantener</a:t>
            </a:r>
            <a:r>
              <a:rPr dirty="0"/>
              <a:t> la </a:t>
            </a:r>
            <a:r>
              <a:rPr dirty="0" err="1"/>
              <a:t>inscripción</a:t>
            </a:r>
            <a:r>
              <a:rPr dirty="0"/>
              <a:t> continua a </a:t>
            </a:r>
            <a:r>
              <a:rPr dirty="0" err="1"/>
              <a:t>tiempo</a:t>
            </a:r>
            <a:r>
              <a:rPr dirty="0"/>
              <a:t> </a:t>
            </a:r>
            <a:r>
              <a:rPr dirty="0" err="1"/>
              <a:t>completo</a:t>
            </a:r>
            <a:r>
              <a:rPr dirty="0"/>
              <a:t>, a </a:t>
            </a:r>
            <a:r>
              <a:rPr dirty="0" err="1"/>
              <a:t>menos</a:t>
            </a:r>
            <a:r>
              <a:rPr dirty="0"/>
              <a:t> </a:t>
            </a:r>
            <a:r>
              <a:rPr dirty="0" err="1"/>
              <a:t>que</a:t>
            </a:r>
            <a:r>
              <a:rPr dirty="0"/>
              <a:t> se </a:t>
            </a:r>
            <a:r>
              <a:rPr dirty="0" err="1"/>
              <a:t>tomen</a:t>
            </a:r>
            <a:r>
              <a:rPr dirty="0"/>
              <a:t> </a:t>
            </a:r>
            <a:r>
              <a:rPr dirty="0" err="1"/>
              <a:t>una</a:t>
            </a:r>
            <a:r>
              <a:rPr dirty="0"/>
              <a:t> </a:t>
            </a:r>
            <a:r>
              <a:rPr dirty="0" err="1"/>
              <a:t>licencia</a:t>
            </a:r>
            <a:r>
              <a:rPr dirty="0"/>
              <a:t> </a:t>
            </a:r>
            <a:r>
              <a:rPr dirty="0" err="1"/>
              <a:t>médica</a:t>
            </a:r>
            <a:r>
              <a:rPr dirty="0"/>
              <a:t> </a:t>
            </a:r>
            <a:r>
              <a:rPr dirty="0" err="1"/>
              <a:t>aprobada</a:t>
            </a:r>
            <a:r>
              <a:rPr dirty="0"/>
              <a:t> </a:t>
            </a:r>
            <a:r>
              <a:rPr dirty="0" err="1"/>
              <a:t>por</a:t>
            </a:r>
            <a:r>
              <a:rPr dirty="0"/>
              <a:t> el </a:t>
            </a:r>
            <a:r>
              <a:rPr dirty="0" err="1"/>
              <a:t>centro</a:t>
            </a:r>
            <a:r>
              <a:rPr dirty="0"/>
              <a:t> </a:t>
            </a:r>
            <a:r>
              <a:rPr dirty="0" err="1"/>
              <a:t>universitario</a:t>
            </a:r>
            <a:r>
              <a:rPr dirty="0"/>
              <a:t> del </a:t>
            </a:r>
            <a:r>
              <a:rPr dirty="0" err="1"/>
              <a:t>condado</a:t>
            </a:r>
            <a:r>
              <a:rPr dirty="0"/>
              <a:t> antes de </a:t>
            </a:r>
            <a:r>
              <a:rPr dirty="0" err="1"/>
              <a:t>completar</a:t>
            </a:r>
            <a:r>
              <a:rPr dirty="0"/>
              <a:t> el </a:t>
            </a:r>
            <a:r>
              <a:rPr dirty="0" err="1"/>
              <a:t>semestre</a:t>
            </a:r>
            <a:r>
              <a:rPr dirty="0"/>
              <a:t> para el </a:t>
            </a:r>
            <a:r>
              <a:rPr dirty="0" err="1"/>
              <a:t>cual</a:t>
            </a:r>
            <a:r>
              <a:rPr dirty="0"/>
              <a:t> se </a:t>
            </a:r>
            <a:r>
              <a:rPr dirty="0" err="1"/>
              <a:t>otorga</a:t>
            </a:r>
            <a:r>
              <a:rPr dirty="0"/>
              <a:t> la </a:t>
            </a:r>
            <a:r>
              <a:rPr dirty="0" err="1"/>
              <a:t>licencia</a:t>
            </a:r>
            <a:r>
              <a:rPr dirty="0"/>
              <a:t>.</a:t>
            </a:r>
            <a:endParaRPr sz="300" dirty="0"/>
          </a:p>
          <a:p>
            <a:pPr>
              <a:lnSpc>
                <a:spcPct val="80000"/>
              </a:lnSpc>
              <a:spcBef>
                <a:spcPts val="102"/>
              </a:spcBef>
              <a:defRPr sz="2300"/>
            </a:pPr>
            <a:endParaRPr sz="300" dirty="0"/>
          </a:p>
          <a:p>
            <a:pPr>
              <a:lnSpc>
                <a:spcPct val="80000"/>
              </a:lnSpc>
              <a:spcBef>
                <a:spcPts val="102"/>
              </a:spcBef>
              <a:defRPr sz="2700"/>
            </a:pPr>
            <a:endParaRPr sz="300" dirty="0"/>
          </a:p>
          <a:p>
            <a:pPr>
              <a:lnSpc>
                <a:spcPct val="80000"/>
              </a:lnSpc>
              <a:spcBef>
                <a:spcPts val="204"/>
              </a:spcBef>
              <a:defRPr sz="800"/>
            </a:pPr>
            <a:r>
              <a:rPr dirty="0"/>
              <a:t>NJSTARS II</a:t>
            </a:r>
            <a:endParaRPr sz="300" dirty="0"/>
          </a:p>
          <a:p>
            <a:pPr>
              <a:lnSpc>
                <a:spcPct val="80000"/>
              </a:lnSpc>
              <a:spcBef>
                <a:spcPts val="204"/>
              </a:spcBef>
              <a:defRPr sz="800"/>
            </a:pPr>
            <a:r>
              <a:rPr dirty="0"/>
              <a:t>Los </a:t>
            </a:r>
            <a:r>
              <a:rPr dirty="0" err="1"/>
              <a:t>requisitos</a:t>
            </a:r>
            <a:r>
              <a:rPr dirty="0"/>
              <a:t> de </a:t>
            </a:r>
            <a:r>
              <a:rPr dirty="0" err="1"/>
              <a:t>elegibilidad</a:t>
            </a:r>
            <a:r>
              <a:rPr dirty="0"/>
              <a:t> son:</a:t>
            </a:r>
            <a:endParaRPr sz="300" dirty="0"/>
          </a:p>
          <a:p>
            <a:pPr lvl="1" indent="466618">
              <a:lnSpc>
                <a:spcPct val="80000"/>
              </a:lnSpc>
              <a:spcBef>
                <a:spcPts val="204"/>
              </a:spcBef>
              <a:defRPr sz="600"/>
            </a:pPr>
            <a:r>
              <a:rPr dirty="0" err="1"/>
              <a:t>Obtener</a:t>
            </a:r>
            <a:r>
              <a:rPr dirty="0"/>
              <a:t> un </a:t>
            </a:r>
            <a:r>
              <a:rPr dirty="0" err="1"/>
              <a:t>título</a:t>
            </a:r>
            <a:r>
              <a:rPr dirty="0"/>
              <a:t> </a:t>
            </a:r>
            <a:r>
              <a:rPr dirty="0" err="1"/>
              <a:t>universitario</a:t>
            </a:r>
            <a:r>
              <a:rPr dirty="0"/>
              <a:t> de dos </a:t>
            </a:r>
            <a:r>
              <a:rPr dirty="0" err="1"/>
              <a:t>años</a:t>
            </a:r>
            <a:r>
              <a:rPr dirty="0"/>
              <a:t> de </a:t>
            </a:r>
            <a:r>
              <a:rPr dirty="0" err="1"/>
              <a:t>su</a:t>
            </a:r>
            <a:r>
              <a:rPr dirty="0"/>
              <a:t> </a:t>
            </a:r>
            <a:r>
              <a:rPr dirty="0" err="1"/>
              <a:t>universidad</a:t>
            </a:r>
            <a:r>
              <a:rPr dirty="0"/>
              <a:t> local del </a:t>
            </a:r>
            <a:r>
              <a:rPr dirty="0" err="1"/>
              <a:t>condado</a:t>
            </a:r>
            <a:r>
              <a:rPr dirty="0"/>
              <a:t> de Nueva Jersey </a:t>
            </a:r>
            <a:r>
              <a:rPr dirty="0" err="1"/>
              <a:t>como</a:t>
            </a:r>
            <a:r>
              <a:rPr dirty="0"/>
              <a:t> </a:t>
            </a:r>
            <a:r>
              <a:rPr dirty="0" err="1"/>
              <a:t>beneficiario</a:t>
            </a:r>
            <a:r>
              <a:rPr dirty="0"/>
              <a:t> de NJ STARS.  Debe </a:t>
            </a:r>
            <a:r>
              <a:rPr dirty="0" err="1"/>
              <a:t>graduarse</a:t>
            </a:r>
            <a:r>
              <a:rPr dirty="0"/>
              <a:t> con un GPA </a:t>
            </a:r>
            <a:r>
              <a:rPr dirty="0" err="1"/>
              <a:t>acumulativo</a:t>
            </a:r>
            <a:r>
              <a:rPr dirty="0"/>
              <a:t> de 3.25 o superior.</a:t>
            </a:r>
            <a:endParaRPr sz="300" dirty="0"/>
          </a:p>
          <a:p>
            <a:pPr lvl="1" indent="466618">
              <a:lnSpc>
                <a:spcPct val="80000"/>
              </a:lnSpc>
              <a:spcBef>
                <a:spcPts val="204"/>
              </a:spcBef>
              <a:defRPr sz="600"/>
            </a:pPr>
            <a:r>
              <a:rPr dirty="0"/>
              <a:t>El </a:t>
            </a:r>
            <a:r>
              <a:rPr dirty="0" err="1"/>
              <a:t>ingreso</a:t>
            </a:r>
            <a:r>
              <a:rPr dirty="0"/>
              <a:t> familiar (</a:t>
            </a:r>
            <a:r>
              <a:rPr dirty="0" err="1"/>
              <a:t>ingreso</a:t>
            </a:r>
            <a:r>
              <a:rPr dirty="0"/>
              <a:t> </a:t>
            </a:r>
            <a:r>
              <a:rPr dirty="0" err="1"/>
              <a:t>sujeto</a:t>
            </a:r>
            <a:r>
              <a:rPr dirty="0"/>
              <a:t> a </a:t>
            </a:r>
            <a:r>
              <a:rPr dirty="0" err="1"/>
              <a:t>impuestos</a:t>
            </a:r>
            <a:r>
              <a:rPr dirty="0"/>
              <a:t> y no </a:t>
            </a:r>
            <a:r>
              <a:rPr dirty="0" err="1"/>
              <a:t>sujeto</a:t>
            </a:r>
            <a:r>
              <a:rPr dirty="0"/>
              <a:t> a </a:t>
            </a:r>
            <a:r>
              <a:rPr dirty="0" err="1"/>
              <a:t>impuestos</a:t>
            </a:r>
            <a:r>
              <a:rPr dirty="0"/>
              <a:t>) </a:t>
            </a:r>
            <a:r>
              <a:rPr dirty="0" err="1"/>
              <a:t>debe</a:t>
            </a:r>
            <a:r>
              <a:rPr dirty="0"/>
              <a:t> ser inferior a $250,000 </a:t>
            </a:r>
            <a:r>
              <a:rPr dirty="0" err="1"/>
              <a:t>según</a:t>
            </a:r>
            <a:r>
              <a:rPr dirty="0"/>
              <a:t> lo </a:t>
            </a:r>
            <a:r>
              <a:rPr dirty="0" err="1"/>
              <a:t>derivado</a:t>
            </a:r>
            <a:r>
              <a:rPr dirty="0"/>
              <a:t> </a:t>
            </a:r>
            <a:r>
              <a:rPr dirty="0" err="1"/>
              <a:t>por</a:t>
            </a:r>
            <a:r>
              <a:rPr dirty="0"/>
              <a:t> la FAFSA.</a:t>
            </a:r>
            <a:endParaRPr sz="300" dirty="0"/>
          </a:p>
          <a:p>
            <a:pPr lvl="1" indent="466618">
              <a:lnSpc>
                <a:spcPct val="80000"/>
              </a:lnSpc>
              <a:spcBef>
                <a:spcPts val="204"/>
              </a:spcBef>
              <a:defRPr sz="600"/>
            </a:pPr>
            <a:r>
              <a:rPr dirty="0" err="1"/>
              <a:t>Cumplir</a:t>
            </a:r>
            <a:r>
              <a:rPr dirty="0"/>
              <a:t> con </a:t>
            </a:r>
            <a:r>
              <a:rPr dirty="0" err="1"/>
              <a:t>todos</a:t>
            </a:r>
            <a:r>
              <a:rPr dirty="0"/>
              <a:t> </a:t>
            </a:r>
            <a:r>
              <a:rPr dirty="0" err="1"/>
              <a:t>los</a:t>
            </a:r>
            <a:r>
              <a:rPr dirty="0"/>
              <a:t> </a:t>
            </a:r>
            <a:r>
              <a:rPr dirty="0" err="1"/>
              <a:t>demás</a:t>
            </a:r>
            <a:r>
              <a:rPr dirty="0"/>
              <a:t> </a:t>
            </a:r>
            <a:r>
              <a:rPr dirty="0" err="1"/>
              <a:t>requisitos</a:t>
            </a:r>
            <a:r>
              <a:rPr dirty="0"/>
              <a:t> de </a:t>
            </a:r>
            <a:r>
              <a:rPr dirty="0" err="1"/>
              <a:t>elegibilidad</a:t>
            </a:r>
            <a:r>
              <a:rPr dirty="0"/>
              <a:t> del </a:t>
            </a:r>
            <a:r>
              <a:rPr dirty="0" err="1"/>
              <a:t>programa</a:t>
            </a:r>
            <a:r>
              <a:rPr dirty="0"/>
              <a:t>, </a:t>
            </a:r>
            <a:r>
              <a:rPr dirty="0" err="1"/>
              <a:t>incluida</a:t>
            </a:r>
            <a:r>
              <a:rPr dirty="0"/>
              <a:t> la </a:t>
            </a:r>
            <a:r>
              <a:rPr dirty="0" err="1"/>
              <a:t>admisión</a:t>
            </a:r>
            <a:r>
              <a:rPr dirty="0"/>
              <a:t> a un </a:t>
            </a:r>
            <a:r>
              <a:rPr dirty="0" err="1"/>
              <a:t>programa</a:t>
            </a:r>
            <a:r>
              <a:rPr dirty="0"/>
              <a:t> de </a:t>
            </a:r>
            <a:r>
              <a:rPr dirty="0" err="1"/>
              <a:t>bachillerato</a:t>
            </a:r>
            <a:r>
              <a:rPr dirty="0"/>
              <a:t> </a:t>
            </a:r>
            <a:r>
              <a:rPr dirty="0" err="1"/>
              <a:t>en</a:t>
            </a:r>
            <a:r>
              <a:rPr dirty="0"/>
              <a:t> un </a:t>
            </a:r>
            <a:r>
              <a:rPr dirty="0" err="1"/>
              <a:t>centro</a:t>
            </a:r>
            <a:r>
              <a:rPr dirty="0"/>
              <a:t> </a:t>
            </a:r>
            <a:r>
              <a:rPr dirty="0" err="1"/>
              <a:t>universitario</a:t>
            </a:r>
            <a:r>
              <a:rPr dirty="0"/>
              <a:t> </a:t>
            </a:r>
            <a:r>
              <a:rPr dirty="0" err="1"/>
              <a:t>público</a:t>
            </a:r>
            <a:r>
              <a:rPr dirty="0"/>
              <a:t> o privado de cuatro </a:t>
            </a:r>
            <a:r>
              <a:rPr dirty="0" err="1"/>
              <a:t>años</a:t>
            </a:r>
            <a:r>
              <a:rPr dirty="0"/>
              <a:t> de Nueva Jersey </a:t>
            </a:r>
            <a:r>
              <a:rPr dirty="0" err="1"/>
              <a:t>que</a:t>
            </a:r>
            <a:r>
              <a:rPr dirty="0"/>
              <a:t> </a:t>
            </a:r>
            <a:r>
              <a:rPr dirty="0" err="1"/>
              <a:t>participe</a:t>
            </a:r>
            <a:r>
              <a:rPr dirty="0"/>
              <a:t> </a:t>
            </a:r>
            <a:r>
              <a:rPr dirty="0" err="1"/>
              <a:t>en</a:t>
            </a:r>
            <a:r>
              <a:rPr dirty="0"/>
              <a:t> el </a:t>
            </a:r>
            <a:r>
              <a:rPr dirty="0" err="1"/>
              <a:t>programa</a:t>
            </a:r>
            <a:r>
              <a:rPr dirty="0"/>
              <a:t> TAG.</a:t>
            </a:r>
            <a:endParaRPr sz="300" dirty="0"/>
          </a:p>
          <a:p>
            <a:pPr lvl="1" indent="466618">
              <a:lnSpc>
                <a:spcPct val="80000"/>
              </a:lnSpc>
              <a:spcBef>
                <a:spcPts val="204"/>
              </a:spcBef>
              <a:defRPr sz="600"/>
            </a:pPr>
            <a:r>
              <a:rPr dirty="0" err="1"/>
              <a:t>Completar</a:t>
            </a:r>
            <a:r>
              <a:rPr dirty="0"/>
              <a:t> </a:t>
            </a:r>
            <a:r>
              <a:rPr dirty="0" err="1"/>
              <a:t>una</a:t>
            </a:r>
            <a:r>
              <a:rPr dirty="0"/>
              <a:t> </a:t>
            </a:r>
            <a:r>
              <a:rPr dirty="0" err="1"/>
              <a:t>solicitud</a:t>
            </a:r>
            <a:r>
              <a:rPr dirty="0"/>
              <a:t> de FAFSA y el </a:t>
            </a:r>
            <a:r>
              <a:rPr dirty="0" err="1"/>
              <a:t>registro</a:t>
            </a:r>
            <a:r>
              <a:rPr dirty="0"/>
              <a:t> de la </a:t>
            </a:r>
            <a:r>
              <a:rPr dirty="0" err="1"/>
              <a:t>adjudicación</a:t>
            </a:r>
            <a:r>
              <a:rPr dirty="0"/>
              <a:t> </a:t>
            </a:r>
            <a:r>
              <a:rPr dirty="0" err="1"/>
              <a:t>estatal</a:t>
            </a:r>
            <a:r>
              <a:rPr dirty="0"/>
              <a:t> </a:t>
            </a:r>
            <a:r>
              <a:rPr dirty="0" err="1"/>
              <a:t>dentro</a:t>
            </a:r>
            <a:r>
              <a:rPr dirty="0"/>
              <a:t> de </a:t>
            </a:r>
            <a:r>
              <a:rPr dirty="0" err="1"/>
              <a:t>los</a:t>
            </a:r>
            <a:r>
              <a:rPr dirty="0"/>
              <a:t> </a:t>
            </a:r>
            <a:r>
              <a:rPr dirty="0" err="1"/>
              <a:t>plazos</a:t>
            </a:r>
            <a:r>
              <a:rPr dirty="0"/>
              <a:t> </a:t>
            </a:r>
            <a:r>
              <a:rPr dirty="0" err="1"/>
              <a:t>establecidos</a:t>
            </a:r>
            <a:r>
              <a:rPr dirty="0"/>
              <a:t> </a:t>
            </a:r>
            <a:r>
              <a:rPr dirty="0" err="1"/>
              <a:t>por</a:t>
            </a:r>
            <a:r>
              <a:rPr dirty="0"/>
              <a:t> el </a:t>
            </a:r>
            <a:r>
              <a:rPr dirty="0" err="1"/>
              <a:t>estado</a:t>
            </a:r>
            <a:r>
              <a:rPr dirty="0"/>
              <a:t>.</a:t>
            </a:r>
            <a:endParaRPr sz="300" dirty="0"/>
          </a:p>
          <a:p>
            <a:pPr>
              <a:lnSpc>
                <a:spcPct val="80000"/>
              </a:lnSpc>
              <a:spcBef>
                <a:spcPts val="102"/>
              </a:spcBef>
              <a:defRPr sz="2300"/>
            </a:pPr>
            <a:endParaRPr sz="300" dirty="0"/>
          </a:p>
          <a:p>
            <a:pPr>
              <a:lnSpc>
                <a:spcPct val="80000"/>
              </a:lnSpc>
              <a:spcBef>
                <a:spcPts val="204"/>
              </a:spcBef>
              <a:defRPr sz="700"/>
            </a:pPr>
            <a:r>
              <a:rPr dirty="0"/>
              <a:t>La ley PL 2012, c.8 </a:t>
            </a:r>
            <a:r>
              <a:rPr dirty="0" err="1"/>
              <a:t>modificó</a:t>
            </a:r>
            <a:r>
              <a:rPr dirty="0"/>
              <a:t> </a:t>
            </a:r>
            <a:r>
              <a:rPr dirty="0" err="1"/>
              <a:t>los</a:t>
            </a:r>
            <a:r>
              <a:rPr dirty="0"/>
              <a:t> </a:t>
            </a:r>
            <a:r>
              <a:rPr dirty="0" err="1"/>
              <a:t>beneficios</a:t>
            </a:r>
            <a:r>
              <a:rPr dirty="0"/>
              <a:t> de NJ STARS II para </a:t>
            </a:r>
            <a:r>
              <a:rPr dirty="0" err="1"/>
              <a:t>estudiantes</a:t>
            </a:r>
            <a:r>
              <a:rPr dirty="0"/>
              <a:t> sin </a:t>
            </a:r>
            <a:r>
              <a:rPr dirty="0" err="1"/>
              <a:t>renovación</a:t>
            </a:r>
            <a:r>
              <a:rPr dirty="0"/>
              <a:t>.</a:t>
            </a:r>
            <a:endParaRPr sz="300" dirty="0"/>
          </a:p>
          <a:p>
            <a:pPr lvl="1" indent="466618">
              <a:lnSpc>
                <a:spcPct val="80000"/>
              </a:lnSpc>
              <a:spcBef>
                <a:spcPts val="204"/>
              </a:spcBef>
              <a:defRPr sz="600"/>
            </a:pPr>
            <a:r>
              <a:rPr dirty="0">
                <a:solidFill>
                  <a:srgbClr val="FF0000"/>
                </a:solidFill>
              </a:rPr>
              <a:t>Los </a:t>
            </a:r>
            <a:r>
              <a:rPr dirty="0" err="1">
                <a:solidFill>
                  <a:srgbClr val="FF0000"/>
                </a:solidFill>
              </a:rPr>
              <a:t>estudiantes</a:t>
            </a:r>
            <a:r>
              <a:rPr dirty="0">
                <a:solidFill>
                  <a:srgbClr val="FF0000"/>
                </a:solidFill>
              </a:rPr>
              <a:t> de NJ STARS II sin </a:t>
            </a:r>
            <a:r>
              <a:rPr dirty="0" err="1">
                <a:solidFill>
                  <a:srgbClr val="FF0000"/>
                </a:solidFill>
              </a:rPr>
              <a:t>renovación</a:t>
            </a:r>
            <a:r>
              <a:rPr dirty="0">
                <a:solidFill>
                  <a:srgbClr val="FF0000"/>
                </a:solidFill>
              </a:rPr>
              <a:t> </a:t>
            </a:r>
            <a:r>
              <a:rPr dirty="0" err="1">
                <a:solidFill>
                  <a:srgbClr val="FF0000"/>
                </a:solidFill>
              </a:rPr>
              <a:t>pueden</a:t>
            </a:r>
            <a:r>
              <a:rPr dirty="0">
                <a:solidFill>
                  <a:srgbClr val="FF0000"/>
                </a:solidFill>
              </a:rPr>
              <a:t> </a:t>
            </a:r>
            <a:r>
              <a:rPr dirty="0" err="1">
                <a:solidFill>
                  <a:srgbClr val="FF0000"/>
                </a:solidFill>
              </a:rPr>
              <a:t>recibir</a:t>
            </a:r>
            <a:r>
              <a:rPr dirty="0">
                <a:solidFill>
                  <a:srgbClr val="FF0000"/>
                </a:solidFill>
              </a:rPr>
              <a:t> hasta </a:t>
            </a:r>
            <a:r>
              <a:rPr dirty="0"/>
              <a:t>$1,250 </a:t>
            </a:r>
            <a:r>
              <a:rPr dirty="0" err="1"/>
              <a:t>por</a:t>
            </a:r>
            <a:r>
              <a:rPr dirty="0"/>
              <a:t> </a:t>
            </a:r>
            <a:r>
              <a:rPr dirty="0" err="1"/>
              <a:t>semestre</a:t>
            </a:r>
            <a:r>
              <a:rPr dirty="0"/>
              <a:t>, </a:t>
            </a:r>
            <a:r>
              <a:rPr dirty="0" err="1"/>
              <a:t>pagados</a:t>
            </a:r>
            <a:r>
              <a:rPr dirty="0"/>
              <a:t> </a:t>
            </a:r>
            <a:r>
              <a:rPr dirty="0" err="1"/>
              <a:t>en</a:t>
            </a:r>
            <a:r>
              <a:rPr dirty="0"/>
              <a:t> </a:t>
            </a:r>
            <a:r>
              <a:rPr dirty="0" err="1"/>
              <a:t>su</a:t>
            </a:r>
            <a:r>
              <a:rPr dirty="0"/>
              <a:t> </a:t>
            </a:r>
            <a:r>
              <a:rPr dirty="0" err="1"/>
              <a:t>totalidad</a:t>
            </a:r>
            <a:r>
              <a:rPr dirty="0"/>
              <a:t> </a:t>
            </a:r>
            <a:r>
              <a:rPr dirty="0" err="1"/>
              <a:t>por</a:t>
            </a:r>
            <a:r>
              <a:rPr dirty="0"/>
              <a:t> el Estado, después de </a:t>
            </a:r>
            <a:r>
              <a:rPr dirty="0" err="1"/>
              <a:t>que</a:t>
            </a:r>
            <a:r>
              <a:rPr dirty="0"/>
              <a:t> </a:t>
            </a:r>
            <a:r>
              <a:rPr dirty="0" err="1"/>
              <a:t>todas</a:t>
            </a:r>
            <a:r>
              <a:rPr dirty="0"/>
              <a:t> las </a:t>
            </a:r>
            <a:r>
              <a:rPr dirty="0" err="1"/>
              <a:t>demás</a:t>
            </a:r>
            <a:r>
              <a:rPr dirty="0"/>
              <a:t> </a:t>
            </a:r>
            <a:r>
              <a:rPr dirty="0" err="1"/>
              <a:t>fuentes</a:t>
            </a:r>
            <a:r>
              <a:rPr dirty="0"/>
              <a:t> de </a:t>
            </a:r>
            <a:r>
              <a:rPr dirty="0" err="1"/>
              <a:t>subvenciones</a:t>
            </a:r>
            <a:r>
              <a:rPr dirty="0"/>
              <a:t> y </a:t>
            </a:r>
            <a:r>
              <a:rPr dirty="0" err="1"/>
              <a:t>becas</a:t>
            </a:r>
            <a:r>
              <a:rPr dirty="0"/>
              <a:t> federales y </a:t>
            </a:r>
            <a:r>
              <a:rPr dirty="0" err="1"/>
              <a:t>estatales</a:t>
            </a:r>
            <a:r>
              <a:rPr dirty="0"/>
              <a:t> se </a:t>
            </a:r>
            <a:r>
              <a:rPr dirty="0" err="1"/>
              <a:t>apliquen</a:t>
            </a:r>
            <a:r>
              <a:rPr dirty="0"/>
              <a:t> a </a:t>
            </a:r>
            <a:r>
              <a:rPr dirty="0" err="1"/>
              <a:t>los</a:t>
            </a:r>
            <a:r>
              <a:rPr dirty="0"/>
              <a:t> </a:t>
            </a:r>
            <a:r>
              <a:rPr dirty="0" err="1"/>
              <a:t>gastos</a:t>
            </a:r>
            <a:r>
              <a:rPr dirty="0"/>
              <a:t> de </a:t>
            </a:r>
            <a:r>
              <a:rPr dirty="0" err="1"/>
              <a:t>matrícula</a:t>
            </a:r>
            <a:r>
              <a:rPr dirty="0"/>
              <a:t>.</a:t>
            </a:r>
            <a:endParaRPr sz="300" dirty="0"/>
          </a:p>
          <a:p>
            <a:pPr lvl="1" indent="466618">
              <a:lnSpc>
                <a:spcPct val="80000"/>
              </a:lnSpc>
              <a:spcBef>
                <a:spcPts val="204"/>
              </a:spcBef>
              <a:defRPr sz="600"/>
            </a:pPr>
            <a:r>
              <a:rPr dirty="0"/>
              <a:t>Abierto a </a:t>
            </a:r>
            <a:r>
              <a:rPr dirty="0" err="1"/>
              <a:t>todas</a:t>
            </a:r>
            <a:r>
              <a:rPr dirty="0"/>
              <a:t> las </a:t>
            </a:r>
            <a:r>
              <a:rPr dirty="0" err="1"/>
              <a:t>instituciones</a:t>
            </a:r>
            <a:r>
              <a:rPr dirty="0"/>
              <a:t> TAG </a:t>
            </a:r>
            <a:r>
              <a:rPr dirty="0" err="1"/>
              <a:t>participantes</a:t>
            </a:r>
            <a:r>
              <a:rPr dirty="0"/>
              <a:t> de cuatro </a:t>
            </a:r>
            <a:r>
              <a:rPr dirty="0" err="1"/>
              <a:t>años</a:t>
            </a:r>
            <a:r>
              <a:rPr dirty="0"/>
              <a:t>: </a:t>
            </a:r>
            <a:r>
              <a:rPr dirty="0" err="1"/>
              <a:t>públicas</a:t>
            </a:r>
            <a:r>
              <a:rPr dirty="0"/>
              <a:t> o </a:t>
            </a:r>
            <a:r>
              <a:rPr dirty="0" err="1"/>
              <a:t>privadas</a:t>
            </a:r>
            <a:endParaRPr sz="300" dirty="0"/>
          </a:p>
          <a:p>
            <a:pPr>
              <a:lnSpc>
                <a:spcPct val="80000"/>
              </a:lnSpc>
              <a:spcBef>
                <a:spcPts val="204"/>
              </a:spcBef>
              <a:defRPr sz="700"/>
            </a:pPr>
            <a:br>
              <a:rPr sz="300" dirty="0"/>
            </a:br>
            <a:endParaRPr sz="2300" dirty="0"/>
          </a:p>
        </p:txBody>
      </p:sp>
    </p:spTree>
    <p:extLst>
      <p:ext uri="{BB962C8B-B14F-4D97-AF65-F5344CB8AC3E}">
        <p14:creationId xmlns:p14="http://schemas.microsoft.com/office/powerpoint/2010/main" val="409876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xfrm>
            <a:off x="381000" y="685800"/>
            <a:ext cx="6096000" cy="3429000"/>
          </a:xfrm>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t>Complete una solicitud de NJ - GIVS en njgrants.org.</a:t>
            </a:r>
          </a:p>
          <a:p>
            <a:pPr marL="1194251" lvl="2" indent="-284345">
              <a:lnSpc>
                <a:spcPct val="120000"/>
              </a:lnSpc>
              <a:spcBef>
                <a:spcPts val="0"/>
              </a:spcBef>
              <a:buSzPct val="100000"/>
              <a:buFont typeface="Arial"/>
              <a:buChar char="•"/>
              <a:defRPr sz="1700"/>
            </a:pPr>
            <a:r>
              <a:t>Certificado elegible o programa de grado</a:t>
            </a:r>
          </a:p>
        </p:txBody>
      </p:sp>
    </p:spTree>
    <p:extLst>
      <p:ext uri="{BB962C8B-B14F-4D97-AF65-F5344CB8AC3E}">
        <p14:creationId xmlns:p14="http://schemas.microsoft.com/office/powerpoint/2010/main" val="2364027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xfrm>
            <a:off x="381000" y="685800"/>
            <a:ext cx="6096000" cy="3429000"/>
          </a:xfrm>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t>Complete an NJ – GIVS application at njgrants.org</a:t>
            </a:r>
          </a:p>
          <a:p>
            <a:pPr marL="1194251" lvl="2" indent="-284345">
              <a:lnSpc>
                <a:spcPct val="120000"/>
              </a:lnSpc>
              <a:spcBef>
                <a:spcPts val="0"/>
              </a:spcBef>
              <a:buSzPct val="100000"/>
              <a:buFont typeface="Arial"/>
              <a:buChar char="•"/>
              <a:defRPr sz="1700"/>
            </a:pPr>
            <a:r>
              <a:t>Eligible certificate or degree program</a:t>
            </a:r>
          </a:p>
        </p:txBody>
      </p:sp>
    </p:spTree>
    <p:extLst>
      <p:ext uri="{BB962C8B-B14F-4D97-AF65-F5344CB8AC3E}">
        <p14:creationId xmlns:p14="http://schemas.microsoft.com/office/powerpoint/2010/main" val="336846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xfrm>
            <a:off x="381000" y="685800"/>
            <a:ext cx="6096000" cy="3429000"/>
          </a:xfrm>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t>Complete an NJ – GIVS application at njgrants.org</a:t>
            </a:r>
          </a:p>
          <a:p>
            <a:pPr marL="1194251" lvl="2" indent="-284345">
              <a:lnSpc>
                <a:spcPct val="120000"/>
              </a:lnSpc>
              <a:spcBef>
                <a:spcPts val="0"/>
              </a:spcBef>
              <a:buSzPct val="100000"/>
              <a:buFont typeface="Arial"/>
              <a:buChar char="•"/>
              <a:defRPr sz="1700"/>
            </a:pPr>
            <a:r>
              <a:t>Eligible certificate or degree program</a:t>
            </a:r>
          </a:p>
        </p:txBody>
      </p:sp>
    </p:spTree>
    <p:extLst>
      <p:ext uri="{BB962C8B-B14F-4D97-AF65-F5344CB8AC3E}">
        <p14:creationId xmlns:p14="http://schemas.microsoft.com/office/powerpoint/2010/main" val="3532539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endParaRPr/>
          </a:p>
          <a:p>
            <a:r>
              <a:t>Los préstamos Stafford de posgrado ahora son del 6 %.</a:t>
            </a:r>
          </a:p>
        </p:txBody>
      </p:sp>
    </p:spTree>
    <p:extLst>
      <p:ext uri="{BB962C8B-B14F-4D97-AF65-F5344CB8AC3E}">
        <p14:creationId xmlns:p14="http://schemas.microsoft.com/office/powerpoint/2010/main" val="6070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xfrm>
            <a:off x="381000" y="685800"/>
            <a:ext cx="6096000" cy="3429000"/>
          </a:xfrm>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pPr marL="170607" indent="-170607">
              <a:buSzPct val="100000"/>
              <a:buFont typeface="Arial"/>
              <a:buChar char="•"/>
            </a:pPr>
            <a:r>
              <a:rPr dirty="0"/>
              <a:t>También </a:t>
            </a:r>
            <a:r>
              <a:rPr dirty="0" err="1"/>
              <a:t>ofrecemos</a:t>
            </a:r>
            <a:r>
              <a:rPr dirty="0"/>
              <a:t> </a:t>
            </a:r>
            <a:r>
              <a:rPr dirty="0" err="1"/>
              <a:t>programas</a:t>
            </a:r>
            <a:r>
              <a:rPr dirty="0"/>
              <a:t> de </a:t>
            </a:r>
            <a:r>
              <a:rPr dirty="0" err="1"/>
              <a:t>consolidación</a:t>
            </a:r>
            <a:r>
              <a:rPr dirty="0"/>
              <a:t> y un </a:t>
            </a:r>
            <a:r>
              <a:rPr dirty="0" err="1"/>
              <a:t>programa</a:t>
            </a:r>
            <a:r>
              <a:rPr dirty="0"/>
              <a:t> </a:t>
            </a:r>
            <a:r>
              <a:rPr dirty="0" err="1"/>
              <a:t>ReFi</a:t>
            </a:r>
            <a:r>
              <a:rPr dirty="0"/>
              <a:t> </a:t>
            </a:r>
            <a:r>
              <a:rPr dirty="0" err="1"/>
              <a:t>que</a:t>
            </a:r>
            <a:r>
              <a:rPr dirty="0"/>
              <a:t> </a:t>
            </a:r>
          </a:p>
          <a:p>
            <a:pPr marL="170607" indent="-170607">
              <a:buSzPct val="100000"/>
              <a:buFont typeface="Arial"/>
              <a:buChar char="•"/>
            </a:pPr>
            <a:r>
              <a:rPr dirty="0"/>
              <a:t>La </a:t>
            </a:r>
            <a:r>
              <a:rPr dirty="0" err="1"/>
              <a:t>consolidación</a:t>
            </a:r>
            <a:r>
              <a:rPr dirty="0"/>
              <a:t> </a:t>
            </a:r>
            <a:r>
              <a:rPr dirty="0" err="1"/>
              <a:t>extiende</a:t>
            </a:r>
            <a:r>
              <a:rPr dirty="0"/>
              <a:t> el </a:t>
            </a:r>
            <a:r>
              <a:rPr dirty="0" err="1"/>
              <a:t>plazo</a:t>
            </a:r>
            <a:r>
              <a:rPr dirty="0"/>
              <a:t> de </a:t>
            </a:r>
            <a:r>
              <a:rPr dirty="0" err="1"/>
              <a:t>amortización</a:t>
            </a:r>
            <a:r>
              <a:rPr dirty="0"/>
              <a:t> a 25 - 30 </a:t>
            </a:r>
            <a:r>
              <a:rPr dirty="0" err="1"/>
              <a:t>dependiendo</a:t>
            </a:r>
            <a:r>
              <a:rPr dirty="0"/>
              <a:t> del </a:t>
            </a:r>
            <a:r>
              <a:rPr dirty="0" err="1"/>
              <a:t>saldo</a:t>
            </a:r>
            <a:r>
              <a:rPr dirty="0"/>
              <a:t> del </a:t>
            </a:r>
            <a:r>
              <a:rPr dirty="0" err="1"/>
              <a:t>préstamo</a:t>
            </a:r>
            <a:r>
              <a:rPr dirty="0"/>
              <a:t> y </a:t>
            </a:r>
            <a:r>
              <a:rPr dirty="0" err="1"/>
              <a:t>toma</a:t>
            </a:r>
            <a:r>
              <a:rPr dirty="0"/>
              <a:t> el </a:t>
            </a:r>
            <a:r>
              <a:rPr dirty="0" err="1"/>
              <a:t>promedio</a:t>
            </a:r>
            <a:r>
              <a:rPr dirty="0"/>
              <a:t> </a:t>
            </a:r>
            <a:r>
              <a:rPr dirty="0" err="1"/>
              <a:t>ponderado</a:t>
            </a:r>
            <a:r>
              <a:rPr dirty="0"/>
              <a:t> de </a:t>
            </a:r>
            <a:r>
              <a:rPr dirty="0" err="1"/>
              <a:t>los</a:t>
            </a:r>
            <a:r>
              <a:rPr dirty="0"/>
              <a:t> </a:t>
            </a:r>
            <a:r>
              <a:rPr dirty="0" err="1"/>
              <a:t>préstamos</a:t>
            </a:r>
            <a:r>
              <a:rPr dirty="0"/>
              <a:t> </a:t>
            </a:r>
            <a:r>
              <a:rPr dirty="0" err="1"/>
              <a:t>menos</a:t>
            </a:r>
            <a:r>
              <a:rPr dirty="0"/>
              <a:t> un </a:t>
            </a:r>
            <a:r>
              <a:rPr dirty="0" err="1"/>
              <a:t>pequeño</a:t>
            </a:r>
            <a:r>
              <a:rPr dirty="0"/>
              <a:t> </a:t>
            </a:r>
            <a:r>
              <a:rPr dirty="0" err="1"/>
              <a:t>porcentaje</a:t>
            </a:r>
            <a:r>
              <a:rPr dirty="0"/>
              <a:t>.</a:t>
            </a:r>
          </a:p>
          <a:p>
            <a:pPr marL="170607" indent="-170607">
              <a:buSzPct val="100000"/>
              <a:buFont typeface="Arial"/>
              <a:buChar char="•"/>
            </a:pPr>
            <a:r>
              <a:rPr dirty="0"/>
              <a:t>El </a:t>
            </a:r>
            <a:r>
              <a:rPr dirty="0" err="1"/>
              <a:t>programa</a:t>
            </a:r>
            <a:r>
              <a:rPr dirty="0"/>
              <a:t> </a:t>
            </a:r>
            <a:r>
              <a:rPr dirty="0" err="1"/>
              <a:t>ReFi</a:t>
            </a:r>
            <a:r>
              <a:rPr dirty="0"/>
              <a:t> </a:t>
            </a:r>
            <a:r>
              <a:rPr dirty="0" err="1"/>
              <a:t>tiene</a:t>
            </a:r>
            <a:r>
              <a:rPr dirty="0"/>
              <a:t> un </a:t>
            </a:r>
            <a:r>
              <a:rPr dirty="0" err="1"/>
              <a:t>plazo</a:t>
            </a:r>
            <a:r>
              <a:rPr dirty="0"/>
              <a:t> de </a:t>
            </a:r>
            <a:r>
              <a:rPr dirty="0" err="1"/>
              <a:t>devolución</a:t>
            </a:r>
            <a:r>
              <a:rPr dirty="0"/>
              <a:t> de 10 </a:t>
            </a:r>
            <a:r>
              <a:rPr dirty="0" err="1"/>
              <a:t>años</a:t>
            </a:r>
            <a:r>
              <a:rPr dirty="0"/>
              <a:t> y se </a:t>
            </a:r>
            <a:r>
              <a:rPr dirty="0" err="1"/>
              <a:t>basa</a:t>
            </a:r>
            <a:r>
              <a:rPr dirty="0"/>
              <a:t> </a:t>
            </a:r>
            <a:r>
              <a:rPr dirty="0" err="1"/>
              <a:t>en</a:t>
            </a:r>
            <a:r>
              <a:rPr dirty="0"/>
              <a:t> el </a:t>
            </a:r>
            <a:r>
              <a:rPr dirty="0" err="1"/>
              <a:t>ingreso</a:t>
            </a:r>
            <a:r>
              <a:rPr dirty="0"/>
              <a:t>, el </a:t>
            </a:r>
            <a:r>
              <a:rPr dirty="0" err="1"/>
              <a:t>puntaje</a:t>
            </a:r>
            <a:r>
              <a:rPr dirty="0"/>
              <a:t> de </a:t>
            </a:r>
            <a:r>
              <a:rPr dirty="0" err="1"/>
              <a:t>crédito</a:t>
            </a:r>
            <a:r>
              <a:rPr dirty="0"/>
              <a:t> y la </a:t>
            </a:r>
            <a:r>
              <a:rPr dirty="0" err="1"/>
              <a:t>relación</a:t>
            </a:r>
            <a:r>
              <a:rPr dirty="0"/>
              <a:t> </a:t>
            </a:r>
            <a:r>
              <a:rPr dirty="0" err="1"/>
              <a:t>deuda</a:t>
            </a:r>
            <a:r>
              <a:rPr dirty="0"/>
              <a:t>/</a:t>
            </a:r>
            <a:r>
              <a:rPr dirty="0" err="1"/>
              <a:t>ingreso</a:t>
            </a:r>
            <a:r>
              <a:rPr dirty="0"/>
              <a:t> (</a:t>
            </a:r>
            <a:r>
              <a:rPr dirty="0" err="1"/>
              <a:t>según</a:t>
            </a:r>
            <a:r>
              <a:rPr dirty="0"/>
              <a:t> el </a:t>
            </a:r>
            <a:r>
              <a:rPr dirty="0" err="1"/>
              <a:t>puntaje</a:t>
            </a:r>
            <a:r>
              <a:rPr dirty="0"/>
              <a:t> de </a:t>
            </a:r>
            <a:r>
              <a:rPr dirty="0" err="1"/>
              <a:t>crédito</a:t>
            </a:r>
            <a:r>
              <a:rPr dirty="0"/>
              <a:t>, la </a:t>
            </a:r>
            <a:r>
              <a:rPr dirty="0" err="1"/>
              <a:t>tasa</a:t>
            </a:r>
            <a:r>
              <a:rPr dirty="0"/>
              <a:t> </a:t>
            </a:r>
            <a:r>
              <a:rPr dirty="0" err="1"/>
              <a:t>porcentual</a:t>
            </a:r>
            <a:r>
              <a:rPr dirty="0"/>
              <a:t> </a:t>
            </a:r>
            <a:r>
              <a:rPr dirty="0" err="1"/>
              <a:t>anual</a:t>
            </a:r>
            <a:r>
              <a:rPr dirty="0"/>
              <a:t> </a:t>
            </a:r>
            <a:r>
              <a:rPr dirty="0" err="1"/>
              <a:t>oscilará</a:t>
            </a:r>
            <a:r>
              <a:rPr dirty="0"/>
              <a:t> entre 4.90 % y 6.90 %.</a:t>
            </a:r>
          </a:p>
          <a:p>
            <a:pPr marL="170607" indent="-170607">
              <a:buSzPct val="100000"/>
              <a:buFont typeface="Arial"/>
              <a:buChar char="•"/>
            </a:pPr>
            <a:r>
              <a:rPr dirty="0"/>
              <a:t>HESAA </a:t>
            </a:r>
            <a:r>
              <a:rPr dirty="0" err="1"/>
              <a:t>ahora</a:t>
            </a:r>
            <a:r>
              <a:rPr dirty="0"/>
              <a:t> también </a:t>
            </a:r>
            <a:r>
              <a:rPr dirty="0" err="1"/>
              <a:t>tiene</a:t>
            </a:r>
            <a:r>
              <a:rPr dirty="0"/>
              <a:t> un </a:t>
            </a:r>
            <a:r>
              <a:rPr dirty="0" err="1"/>
              <a:t>Programa</a:t>
            </a:r>
            <a:r>
              <a:rPr dirty="0"/>
              <a:t> de </a:t>
            </a:r>
            <a:r>
              <a:rPr dirty="0" err="1"/>
              <a:t>asistencia</a:t>
            </a:r>
            <a:r>
              <a:rPr dirty="0"/>
              <a:t> de </a:t>
            </a:r>
            <a:r>
              <a:rPr dirty="0" err="1"/>
              <a:t>devolución</a:t>
            </a:r>
            <a:r>
              <a:rPr dirty="0"/>
              <a:t> (RAP, </a:t>
            </a:r>
            <a:r>
              <a:rPr dirty="0" err="1"/>
              <a:t>por</a:t>
            </a:r>
            <a:r>
              <a:rPr dirty="0"/>
              <a:t> sus </a:t>
            </a:r>
            <a:r>
              <a:rPr dirty="0" err="1"/>
              <a:t>siglas</a:t>
            </a:r>
            <a:r>
              <a:rPr dirty="0"/>
              <a:t> </a:t>
            </a:r>
            <a:r>
              <a:rPr dirty="0" err="1"/>
              <a:t>en</a:t>
            </a:r>
            <a:r>
              <a:rPr dirty="0"/>
              <a:t> </a:t>
            </a:r>
            <a:r>
              <a:rPr dirty="0" err="1"/>
              <a:t>inglés</a:t>
            </a:r>
            <a:r>
              <a:rPr dirty="0"/>
              <a:t>), </a:t>
            </a:r>
            <a:r>
              <a:rPr dirty="0" err="1"/>
              <a:t>que</a:t>
            </a:r>
            <a:r>
              <a:rPr dirty="0"/>
              <a:t> </a:t>
            </a:r>
            <a:r>
              <a:rPr dirty="0" err="1"/>
              <a:t>está</a:t>
            </a:r>
            <a:r>
              <a:rPr dirty="0"/>
              <a:t> </a:t>
            </a:r>
            <a:r>
              <a:rPr dirty="0" err="1"/>
              <a:t>diseñado</a:t>
            </a:r>
            <a:r>
              <a:rPr dirty="0"/>
              <a:t> para </a:t>
            </a:r>
            <a:r>
              <a:rPr dirty="0" err="1"/>
              <a:t>proporcionar</a:t>
            </a:r>
            <a:r>
              <a:rPr dirty="0"/>
              <a:t> un </a:t>
            </a:r>
            <a:r>
              <a:rPr dirty="0" err="1"/>
              <a:t>alivio</a:t>
            </a:r>
            <a:r>
              <a:rPr dirty="0"/>
              <a:t> de </a:t>
            </a:r>
            <a:r>
              <a:rPr dirty="0" err="1"/>
              <a:t>pago</a:t>
            </a:r>
            <a:r>
              <a:rPr dirty="0"/>
              <a:t> </a:t>
            </a:r>
            <a:r>
              <a:rPr dirty="0" err="1"/>
              <a:t>cuando</a:t>
            </a:r>
            <a:r>
              <a:rPr dirty="0"/>
              <a:t> </a:t>
            </a:r>
            <a:r>
              <a:rPr dirty="0" err="1"/>
              <a:t>todas</a:t>
            </a:r>
            <a:r>
              <a:rPr dirty="0"/>
              <a:t> las partes del </a:t>
            </a:r>
            <a:r>
              <a:rPr dirty="0" err="1"/>
              <a:t>préstamo</a:t>
            </a:r>
            <a:r>
              <a:rPr dirty="0"/>
              <a:t> </a:t>
            </a:r>
            <a:r>
              <a:rPr dirty="0" err="1"/>
              <a:t>enfrentan</a:t>
            </a:r>
            <a:r>
              <a:rPr dirty="0"/>
              <a:t> </a:t>
            </a:r>
            <a:r>
              <a:rPr dirty="0" err="1"/>
              <a:t>dificultades</a:t>
            </a:r>
            <a:r>
              <a:rPr dirty="0"/>
              <a:t> </a:t>
            </a:r>
            <a:r>
              <a:rPr dirty="0" err="1"/>
              <a:t>financieras</a:t>
            </a:r>
            <a:r>
              <a:rPr dirty="0"/>
              <a:t>.</a:t>
            </a:r>
          </a:p>
          <a:p>
            <a:pPr marL="170607" indent="-170607">
              <a:buSzPct val="100000"/>
              <a:buFont typeface="Arial"/>
              <a:buChar char="•"/>
            </a:pPr>
            <a:r>
              <a:rPr dirty="0"/>
              <a:t>Durante el </a:t>
            </a:r>
            <a:r>
              <a:rPr dirty="0" err="1"/>
              <a:t>período</a:t>
            </a:r>
            <a:r>
              <a:rPr dirty="0"/>
              <a:t> RAP, el </a:t>
            </a:r>
            <a:r>
              <a:rPr dirty="0" err="1"/>
              <a:t>pago</a:t>
            </a:r>
            <a:r>
              <a:rPr dirty="0"/>
              <a:t> de un </a:t>
            </a:r>
            <a:r>
              <a:rPr dirty="0" err="1"/>
              <a:t>préstamo</a:t>
            </a:r>
            <a:r>
              <a:rPr dirty="0"/>
              <a:t> NJCLASS </a:t>
            </a:r>
            <a:r>
              <a:rPr dirty="0" err="1"/>
              <a:t>elegible</a:t>
            </a:r>
            <a:r>
              <a:rPr dirty="0"/>
              <a:t> se </a:t>
            </a:r>
            <a:r>
              <a:rPr dirty="0" err="1"/>
              <a:t>reducirá</a:t>
            </a:r>
            <a:r>
              <a:rPr dirty="0"/>
              <a:t> al 10 % del total de </a:t>
            </a:r>
            <a:r>
              <a:rPr dirty="0" err="1"/>
              <a:t>los</a:t>
            </a:r>
            <a:r>
              <a:rPr dirty="0"/>
              <a:t> </a:t>
            </a:r>
            <a:r>
              <a:rPr dirty="0" err="1"/>
              <a:t>ingresos</a:t>
            </a:r>
            <a:r>
              <a:rPr dirty="0"/>
              <a:t> del </a:t>
            </a:r>
            <a:r>
              <a:rPr dirty="0" err="1"/>
              <a:t>hogar</a:t>
            </a:r>
            <a:r>
              <a:rPr dirty="0"/>
              <a:t> de </a:t>
            </a:r>
            <a:r>
              <a:rPr dirty="0" err="1"/>
              <a:t>todas</a:t>
            </a:r>
            <a:r>
              <a:rPr dirty="0"/>
              <a:t> las partes del </a:t>
            </a:r>
            <a:r>
              <a:rPr dirty="0" err="1"/>
              <a:t>préstamo</a:t>
            </a:r>
            <a:r>
              <a:rPr dirty="0"/>
              <a:t> </a:t>
            </a:r>
            <a:r>
              <a:rPr dirty="0" err="1"/>
              <a:t>que</a:t>
            </a:r>
            <a:r>
              <a:rPr dirty="0"/>
              <a:t> </a:t>
            </a:r>
            <a:r>
              <a:rPr dirty="0" err="1"/>
              <a:t>exceda</a:t>
            </a:r>
            <a:r>
              <a:rPr dirty="0"/>
              <a:t> el 150 % de las </a:t>
            </a:r>
            <a:r>
              <a:rPr dirty="0" err="1"/>
              <a:t>pautas</a:t>
            </a:r>
            <a:r>
              <a:rPr dirty="0"/>
              <a:t> federales de </a:t>
            </a:r>
            <a:r>
              <a:rPr dirty="0" err="1"/>
              <a:t>pobreza</a:t>
            </a:r>
            <a:r>
              <a:rPr dirty="0"/>
              <a:t> para el </a:t>
            </a:r>
            <a:r>
              <a:rPr dirty="0" err="1"/>
              <a:t>tamaño</a:t>
            </a:r>
            <a:r>
              <a:rPr dirty="0"/>
              <a:t> de la familia, con un </a:t>
            </a:r>
            <a:r>
              <a:rPr dirty="0" err="1"/>
              <a:t>pago</a:t>
            </a:r>
            <a:r>
              <a:rPr dirty="0"/>
              <a:t> </a:t>
            </a:r>
            <a:r>
              <a:rPr dirty="0" err="1"/>
              <a:t>mensual</a:t>
            </a:r>
            <a:r>
              <a:rPr dirty="0"/>
              <a:t> </a:t>
            </a:r>
            <a:r>
              <a:rPr dirty="0" err="1"/>
              <a:t>mínimo</a:t>
            </a:r>
            <a:r>
              <a:rPr dirty="0"/>
              <a:t> de $5 </a:t>
            </a:r>
            <a:r>
              <a:rPr dirty="0" err="1"/>
              <a:t>por</a:t>
            </a:r>
            <a:r>
              <a:rPr dirty="0"/>
              <a:t> </a:t>
            </a:r>
            <a:r>
              <a:rPr dirty="0" err="1"/>
              <a:t>préstamo</a:t>
            </a:r>
            <a:r>
              <a:rPr dirty="0"/>
              <a:t> </a:t>
            </a:r>
            <a:r>
              <a:rPr dirty="0" err="1"/>
              <a:t>elegible</a:t>
            </a:r>
            <a:r>
              <a:rPr dirty="0"/>
              <a:t>.</a:t>
            </a:r>
          </a:p>
          <a:p>
            <a:pPr marL="170607" indent="-170607">
              <a:buSzPct val="100000"/>
              <a:buFont typeface="Arial"/>
              <a:buChar char="•"/>
            </a:pPr>
            <a:r>
              <a:rPr dirty="0"/>
              <a:t>HESAA </a:t>
            </a:r>
            <a:r>
              <a:rPr dirty="0" err="1"/>
              <a:t>pagará</a:t>
            </a:r>
            <a:r>
              <a:rPr dirty="0"/>
              <a:t> </a:t>
            </a:r>
            <a:r>
              <a:rPr dirty="0" err="1"/>
              <a:t>los</a:t>
            </a:r>
            <a:r>
              <a:rPr dirty="0"/>
              <a:t> </a:t>
            </a:r>
            <a:r>
              <a:rPr dirty="0" err="1"/>
              <a:t>intereses</a:t>
            </a:r>
            <a:r>
              <a:rPr dirty="0"/>
              <a:t> </a:t>
            </a:r>
            <a:r>
              <a:rPr dirty="0" err="1"/>
              <a:t>que</a:t>
            </a:r>
            <a:r>
              <a:rPr dirty="0"/>
              <a:t> se </a:t>
            </a:r>
            <a:r>
              <a:rPr dirty="0" err="1"/>
              <a:t>acumulen</a:t>
            </a:r>
            <a:r>
              <a:rPr dirty="0"/>
              <a:t> </a:t>
            </a:r>
            <a:r>
              <a:rPr dirty="0" err="1"/>
              <a:t>durante</a:t>
            </a:r>
            <a:r>
              <a:rPr dirty="0"/>
              <a:t> el RAP.</a:t>
            </a:r>
          </a:p>
          <a:p>
            <a:pPr marL="170607" indent="-170607">
              <a:buSzPct val="100000"/>
              <a:buFont typeface="Arial"/>
              <a:buChar char="•"/>
            </a:pPr>
            <a:r>
              <a:rPr dirty="0"/>
              <a:t>El RAP </a:t>
            </a:r>
            <a:r>
              <a:rPr dirty="0" err="1"/>
              <a:t>está</a:t>
            </a:r>
            <a:r>
              <a:rPr dirty="0"/>
              <a:t> disponible para </a:t>
            </a:r>
            <a:r>
              <a:rPr dirty="0" err="1"/>
              <a:t>préstamos</a:t>
            </a:r>
            <a:r>
              <a:rPr dirty="0"/>
              <a:t> NJCLASS con solicitudes </a:t>
            </a:r>
            <a:r>
              <a:rPr dirty="0" err="1"/>
              <a:t>que</a:t>
            </a:r>
            <a:r>
              <a:rPr dirty="0"/>
              <a:t> </a:t>
            </a:r>
            <a:r>
              <a:rPr dirty="0" err="1"/>
              <a:t>fueron</a:t>
            </a:r>
            <a:r>
              <a:rPr dirty="0"/>
              <a:t> </a:t>
            </a:r>
            <a:r>
              <a:rPr dirty="0" err="1"/>
              <a:t>recibidas</a:t>
            </a:r>
            <a:r>
              <a:rPr dirty="0"/>
              <a:t> a </a:t>
            </a:r>
            <a:r>
              <a:rPr dirty="0" err="1"/>
              <a:t>partir</a:t>
            </a:r>
            <a:r>
              <a:rPr dirty="0"/>
              <a:t> del 1 de </a:t>
            </a:r>
            <a:r>
              <a:rPr dirty="0" err="1"/>
              <a:t>junio</a:t>
            </a:r>
            <a:r>
              <a:rPr dirty="0"/>
              <a:t> de 2017 o después, o </a:t>
            </a:r>
            <a:r>
              <a:rPr dirty="0" err="1"/>
              <a:t>que</a:t>
            </a:r>
            <a:r>
              <a:rPr dirty="0"/>
              <a:t> se </a:t>
            </a:r>
            <a:r>
              <a:rPr dirty="0" err="1"/>
              <a:t>utilizarán</a:t>
            </a:r>
            <a:r>
              <a:rPr dirty="0"/>
              <a:t> para un </a:t>
            </a:r>
            <a:r>
              <a:rPr dirty="0" err="1"/>
              <a:t>semestre</a:t>
            </a:r>
            <a:r>
              <a:rPr dirty="0"/>
              <a:t> </a:t>
            </a:r>
            <a:r>
              <a:rPr dirty="0" err="1"/>
              <a:t>académico</a:t>
            </a:r>
            <a:r>
              <a:rPr dirty="0"/>
              <a:t> </a:t>
            </a:r>
            <a:r>
              <a:rPr dirty="0" err="1"/>
              <a:t>que</a:t>
            </a:r>
            <a:r>
              <a:rPr dirty="0"/>
              <a:t> </a:t>
            </a:r>
            <a:r>
              <a:rPr dirty="0" err="1"/>
              <a:t>comience</a:t>
            </a:r>
            <a:r>
              <a:rPr dirty="0"/>
              <a:t> a </a:t>
            </a:r>
            <a:r>
              <a:rPr dirty="0" err="1"/>
              <a:t>partir</a:t>
            </a:r>
            <a:r>
              <a:rPr dirty="0"/>
              <a:t> del 1 de </a:t>
            </a:r>
            <a:r>
              <a:rPr dirty="0" err="1"/>
              <a:t>agosto</a:t>
            </a:r>
            <a:r>
              <a:rPr dirty="0"/>
              <a:t> de 2017 o después.</a:t>
            </a:r>
          </a:p>
          <a:p>
            <a:pPr marL="170607" indent="-170607">
              <a:buSzPct val="100000"/>
              <a:buFont typeface="Arial"/>
              <a:buChar char="•"/>
            </a:pPr>
            <a:r>
              <a:rPr dirty="0"/>
              <a:t>HESAA </a:t>
            </a:r>
            <a:r>
              <a:rPr dirty="0" err="1"/>
              <a:t>ahora</a:t>
            </a:r>
            <a:r>
              <a:rPr dirty="0"/>
              <a:t> también </a:t>
            </a:r>
            <a:r>
              <a:rPr dirty="0" err="1"/>
              <a:t>condona</a:t>
            </a:r>
            <a:r>
              <a:rPr dirty="0"/>
              <a:t> la </a:t>
            </a:r>
            <a:r>
              <a:rPr dirty="0" err="1"/>
              <a:t>obligación</a:t>
            </a:r>
            <a:r>
              <a:rPr dirty="0"/>
              <a:t> del </a:t>
            </a:r>
            <a:r>
              <a:rPr dirty="0" err="1"/>
              <a:t>préstamo</a:t>
            </a:r>
            <a:r>
              <a:rPr dirty="0"/>
              <a:t> para </a:t>
            </a:r>
            <a:r>
              <a:rPr dirty="0" err="1"/>
              <a:t>todas</a:t>
            </a:r>
            <a:r>
              <a:rPr dirty="0"/>
              <a:t> las partes de un </a:t>
            </a:r>
            <a:r>
              <a:rPr dirty="0" err="1"/>
              <a:t>préstamo</a:t>
            </a:r>
            <a:r>
              <a:rPr dirty="0"/>
              <a:t> NJCLASS </a:t>
            </a:r>
            <a:r>
              <a:rPr dirty="0" err="1"/>
              <a:t>en</a:t>
            </a:r>
            <a:r>
              <a:rPr dirty="0"/>
              <a:t> </a:t>
            </a:r>
            <a:r>
              <a:rPr dirty="0" err="1"/>
              <a:t>caso</a:t>
            </a:r>
            <a:r>
              <a:rPr dirty="0"/>
              <a:t> de </a:t>
            </a:r>
            <a:r>
              <a:rPr dirty="0" err="1"/>
              <a:t>muerte</a:t>
            </a:r>
            <a:r>
              <a:rPr dirty="0"/>
              <a:t> o </a:t>
            </a:r>
            <a:r>
              <a:rPr dirty="0" err="1"/>
              <a:t>incapacidad</a:t>
            </a:r>
            <a:r>
              <a:rPr dirty="0"/>
              <a:t> total y </a:t>
            </a:r>
            <a:r>
              <a:rPr dirty="0" err="1"/>
              <a:t>permanente</a:t>
            </a:r>
            <a:r>
              <a:rPr dirty="0"/>
              <a:t> del </a:t>
            </a:r>
            <a:r>
              <a:rPr dirty="0" err="1"/>
              <a:t>estudiante</a:t>
            </a:r>
            <a:r>
              <a:rPr dirty="0"/>
              <a:t> </a:t>
            </a:r>
            <a:r>
              <a:rPr dirty="0" err="1"/>
              <a:t>beneficiario</a:t>
            </a:r>
            <a:r>
              <a:rPr dirty="0"/>
              <a:t>.</a:t>
            </a:r>
          </a:p>
        </p:txBody>
      </p:sp>
    </p:spTree>
    <p:extLst>
      <p:ext uri="{BB962C8B-B14F-4D97-AF65-F5344CB8AC3E}">
        <p14:creationId xmlns:p14="http://schemas.microsoft.com/office/powerpoint/2010/main" val="3537059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381000" y="685800"/>
            <a:ext cx="6096000" cy="3429000"/>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r>
              <a:t>Jules / Sharon: agregue la captura de pantalla para la aplicación alt</a:t>
            </a:r>
          </a:p>
        </p:txBody>
      </p:sp>
    </p:spTree>
    <p:extLst>
      <p:ext uri="{BB962C8B-B14F-4D97-AF65-F5344CB8AC3E}">
        <p14:creationId xmlns:p14="http://schemas.microsoft.com/office/powerpoint/2010/main" val="13798832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pPr>
              <a:buSzPct val="100000"/>
              <a:buFont typeface="Arial"/>
              <a:buChar char="•"/>
            </a:pPr>
            <a:r>
              <a:t>Visite http://student.collegeboard.org/profile para obtener una lista de instituciones que requieren un perfil CSS.</a:t>
            </a:r>
          </a:p>
          <a:p>
            <a:pPr>
              <a:buSzPct val="100000"/>
              <a:buFont typeface="Arial"/>
              <a:buChar char="•"/>
            </a:pPr>
            <a:endParaRPr/>
          </a:p>
          <a:p>
            <a:pPr>
              <a:buSzPct val="100000"/>
              <a:buFont typeface="Arial"/>
              <a:buChar char="•"/>
            </a:pPr>
            <a:r>
              <a:t>El perfil CSS usa una fórmula de metodología institucional mientras que la FAFSA usa una metodología federal.</a:t>
            </a:r>
          </a:p>
          <a:p>
            <a:pPr>
              <a:buSzPct val="100000"/>
              <a:buFont typeface="Arial"/>
              <a:buChar char="•"/>
            </a:pPr>
            <a:endParaRPr/>
          </a:p>
          <a:p>
            <a:pPr>
              <a:buSzPct val="100000"/>
              <a:buFont typeface="Arial"/>
              <a:buChar char="•"/>
            </a:pPr>
            <a:r>
              <a:t>El perfil CSS es una solicitud basada en honorarios. El costo para presentar el PERFIL CSS es de $25 para el primer centro universitario, y hay una tarifa de procesamiento de $16 por cada centro universitario adicional. Esta no es la FAFSA.  La FAFSA es gratuita.</a:t>
            </a:r>
          </a:p>
          <a:p>
            <a:pPr>
              <a:buSzPct val="100000"/>
              <a:buFont typeface="Arial"/>
              <a:buChar char="•"/>
            </a:pPr>
            <a:endParaRPr/>
          </a:p>
          <a:p>
            <a:pPr>
              <a:buSzPct val="100000"/>
              <a:buFont typeface="Arial"/>
              <a:buChar char="•"/>
            </a:pPr>
            <a:r>
              <a:t>Puede tardar de 45 minutos a 2 horas para completarla.</a:t>
            </a:r>
          </a:p>
          <a:p>
            <a:pPr>
              <a:buSzPct val="100000"/>
              <a:buFont typeface="Arial"/>
              <a:buChar char="•"/>
            </a:pPr>
            <a:endParaRPr/>
          </a:p>
          <a:p>
            <a:pPr>
              <a:buSzPct val="100000"/>
              <a:buFont typeface="Arial"/>
              <a:buChar char="•"/>
            </a:pPr>
            <a:r>
              <a:t> Puede dejar algunas respuestas en blanco, pero un error indicará si se requiere una respuesta, pero la mayoría de las preguntas numéricas requieren al menos un cero.</a:t>
            </a:r>
          </a:p>
          <a:p>
            <a:endParaRPr/>
          </a:p>
          <a:p>
            <a:endParaRPr/>
          </a:p>
          <a:p>
            <a:endParaRPr/>
          </a:p>
        </p:txBody>
      </p:sp>
    </p:spTree>
    <p:extLst>
      <p:ext uri="{BB962C8B-B14F-4D97-AF65-F5344CB8AC3E}">
        <p14:creationId xmlns:p14="http://schemas.microsoft.com/office/powerpoint/2010/main" val="3693618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xfrm>
            <a:off x="381000" y="685800"/>
            <a:ext cx="6096000" cy="3429000"/>
          </a:xfrm>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Los enlaces son correctos</a:t>
            </a:r>
          </a:p>
        </p:txBody>
      </p:sp>
    </p:spTree>
    <p:extLst>
      <p:ext uri="{BB962C8B-B14F-4D97-AF65-F5344CB8AC3E}">
        <p14:creationId xmlns:p14="http://schemas.microsoft.com/office/powerpoint/2010/main" val="4173848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xfrm>
            <a:off x="381000" y="685800"/>
            <a:ext cx="6096000" cy="3429000"/>
          </a:xfrm>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Debe usar el DRT del IRS al momento de presentar la FAFSA inicial.  El uso de esta herramienta verificará automáticamente su información federal.</a:t>
            </a:r>
          </a:p>
        </p:txBody>
      </p:sp>
    </p:spTree>
    <p:extLst>
      <p:ext uri="{BB962C8B-B14F-4D97-AF65-F5344CB8AC3E}">
        <p14:creationId xmlns:p14="http://schemas.microsoft.com/office/powerpoint/2010/main" val="3054996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381000" y="685800"/>
            <a:ext cx="6096000" cy="3429000"/>
          </a:xfrm>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rPr dirty="0"/>
              <a:t>La </a:t>
            </a:r>
            <a:r>
              <a:rPr dirty="0" err="1"/>
              <a:t>identificación</a:t>
            </a:r>
            <a:r>
              <a:rPr dirty="0"/>
              <a:t> de FSA es un </a:t>
            </a:r>
            <a:r>
              <a:rPr dirty="0" err="1"/>
              <a:t>inicio</a:t>
            </a:r>
            <a:r>
              <a:rPr dirty="0"/>
              <a:t> de </a:t>
            </a:r>
            <a:r>
              <a:rPr dirty="0" err="1"/>
              <a:t>sesión</a:t>
            </a:r>
            <a:r>
              <a:rPr dirty="0"/>
              <a:t> de </a:t>
            </a:r>
            <a:r>
              <a:rPr dirty="0" err="1"/>
              <a:t>seguridad</a:t>
            </a:r>
            <a:r>
              <a:rPr dirty="0"/>
              <a:t> </a:t>
            </a:r>
            <a:r>
              <a:rPr dirty="0" err="1"/>
              <a:t>más</a:t>
            </a:r>
            <a:r>
              <a:rPr dirty="0"/>
              <a:t> alto </a:t>
            </a:r>
            <a:r>
              <a:rPr dirty="0" err="1"/>
              <a:t>que</a:t>
            </a:r>
            <a:r>
              <a:rPr dirty="0"/>
              <a:t> </a:t>
            </a:r>
            <a:r>
              <a:rPr dirty="0" err="1"/>
              <a:t>conectará</a:t>
            </a:r>
            <a:r>
              <a:rPr dirty="0"/>
              <a:t> al </a:t>
            </a:r>
            <a:r>
              <a:rPr dirty="0" err="1"/>
              <a:t>estudiante</a:t>
            </a:r>
            <a:r>
              <a:rPr dirty="0"/>
              <a:t> y al padre con la FAFSA.  La </a:t>
            </a:r>
            <a:r>
              <a:rPr dirty="0" err="1"/>
              <a:t>identificación</a:t>
            </a:r>
            <a:r>
              <a:rPr dirty="0"/>
              <a:t> de la FSA también </a:t>
            </a:r>
            <a:r>
              <a:rPr dirty="0" err="1"/>
              <a:t>conectará</a:t>
            </a:r>
            <a:r>
              <a:rPr dirty="0"/>
              <a:t> al </a:t>
            </a:r>
            <a:r>
              <a:rPr dirty="0" err="1"/>
              <a:t>estudiante</a:t>
            </a:r>
            <a:r>
              <a:rPr dirty="0"/>
              <a:t> con el sitio web de </a:t>
            </a:r>
            <a:r>
              <a:rPr dirty="0" err="1"/>
              <a:t>asistencia</a:t>
            </a:r>
            <a:r>
              <a:rPr dirty="0"/>
              <a:t> federal para </a:t>
            </a:r>
            <a:r>
              <a:rPr dirty="0" err="1"/>
              <a:t>estudiantes</a:t>
            </a:r>
            <a:r>
              <a:rPr dirty="0"/>
              <a:t> y con la base de </a:t>
            </a:r>
            <a:r>
              <a:rPr dirty="0" err="1"/>
              <a:t>datos</a:t>
            </a:r>
            <a:r>
              <a:rPr dirty="0"/>
              <a:t> </a:t>
            </a:r>
            <a:r>
              <a:rPr dirty="0" err="1"/>
              <a:t>nacional</a:t>
            </a:r>
            <a:r>
              <a:rPr dirty="0"/>
              <a:t> de </a:t>
            </a:r>
            <a:r>
              <a:rPr dirty="0" err="1"/>
              <a:t>préstamos</a:t>
            </a:r>
            <a:r>
              <a:rPr dirty="0"/>
              <a:t> para </a:t>
            </a:r>
            <a:r>
              <a:rPr dirty="0" err="1"/>
              <a:t>estudiantes</a:t>
            </a:r>
            <a:r>
              <a:rPr dirty="0"/>
              <a:t>.</a:t>
            </a:r>
          </a:p>
        </p:txBody>
      </p:sp>
    </p:spTree>
    <p:extLst>
      <p:ext uri="{BB962C8B-B14F-4D97-AF65-F5344CB8AC3E}">
        <p14:creationId xmlns:p14="http://schemas.microsoft.com/office/powerpoint/2010/main" val="551919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rPr dirty="0"/>
              <a:t>La </a:t>
            </a:r>
            <a:r>
              <a:rPr dirty="0" err="1"/>
              <a:t>identificación</a:t>
            </a:r>
            <a:r>
              <a:rPr dirty="0"/>
              <a:t> de FSA es un </a:t>
            </a:r>
            <a:r>
              <a:rPr dirty="0" err="1"/>
              <a:t>inicio</a:t>
            </a:r>
            <a:r>
              <a:rPr dirty="0"/>
              <a:t> de </a:t>
            </a:r>
            <a:r>
              <a:rPr dirty="0" err="1"/>
              <a:t>sesión</a:t>
            </a:r>
            <a:r>
              <a:rPr dirty="0"/>
              <a:t> de </a:t>
            </a:r>
            <a:r>
              <a:rPr dirty="0" err="1"/>
              <a:t>seguridad</a:t>
            </a:r>
            <a:r>
              <a:rPr dirty="0"/>
              <a:t> </a:t>
            </a:r>
            <a:r>
              <a:rPr dirty="0" err="1"/>
              <a:t>más</a:t>
            </a:r>
            <a:r>
              <a:rPr dirty="0"/>
              <a:t> alto </a:t>
            </a:r>
            <a:r>
              <a:rPr dirty="0" err="1"/>
              <a:t>que</a:t>
            </a:r>
            <a:r>
              <a:rPr dirty="0"/>
              <a:t> </a:t>
            </a:r>
            <a:r>
              <a:rPr dirty="0" err="1"/>
              <a:t>conectará</a:t>
            </a:r>
            <a:r>
              <a:rPr dirty="0"/>
              <a:t> al </a:t>
            </a:r>
            <a:r>
              <a:rPr dirty="0" err="1"/>
              <a:t>estudiante</a:t>
            </a:r>
            <a:r>
              <a:rPr dirty="0"/>
              <a:t> y al padre con la FAFSA.  La </a:t>
            </a:r>
            <a:r>
              <a:rPr dirty="0" err="1"/>
              <a:t>identificación</a:t>
            </a:r>
            <a:r>
              <a:rPr dirty="0"/>
              <a:t> de la FSA también </a:t>
            </a:r>
            <a:r>
              <a:rPr dirty="0" err="1"/>
              <a:t>conectará</a:t>
            </a:r>
            <a:r>
              <a:rPr dirty="0"/>
              <a:t> al </a:t>
            </a:r>
            <a:r>
              <a:rPr dirty="0" err="1"/>
              <a:t>estudiante</a:t>
            </a:r>
            <a:r>
              <a:rPr dirty="0"/>
              <a:t> con el sitio web de </a:t>
            </a:r>
            <a:r>
              <a:rPr dirty="0" err="1"/>
              <a:t>asistencia</a:t>
            </a:r>
            <a:r>
              <a:rPr dirty="0"/>
              <a:t> federal para </a:t>
            </a:r>
            <a:r>
              <a:rPr dirty="0" err="1"/>
              <a:t>estudiantes</a:t>
            </a:r>
            <a:r>
              <a:rPr dirty="0"/>
              <a:t> y con la base de </a:t>
            </a:r>
            <a:r>
              <a:rPr dirty="0" err="1"/>
              <a:t>datos</a:t>
            </a:r>
            <a:r>
              <a:rPr dirty="0"/>
              <a:t> </a:t>
            </a:r>
            <a:r>
              <a:rPr dirty="0" err="1"/>
              <a:t>nacional</a:t>
            </a:r>
            <a:r>
              <a:rPr dirty="0"/>
              <a:t> de </a:t>
            </a:r>
            <a:r>
              <a:rPr dirty="0" err="1"/>
              <a:t>préstamos</a:t>
            </a:r>
            <a:r>
              <a:rPr dirty="0"/>
              <a:t> para </a:t>
            </a:r>
            <a:r>
              <a:rPr dirty="0" err="1"/>
              <a:t>estudiantes</a:t>
            </a:r>
            <a:r>
              <a:rPr dirty="0"/>
              <a:t>.</a:t>
            </a:r>
          </a:p>
        </p:txBody>
      </p:sp>
    </p:spTree>
    <p:extLst>
      <p:ext uri="{BB962C8B-B14F-4D97-AF65-F5344CB8AC3E}">
        <p14:creationId xmlns:p14="http://schemas.microsoft.com/office/powerpoint/2010/main" val="141128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381000" y="685800"/>
            <a:ext cx="6096000" cy="3429000"/>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lvl1pPr marL="167163" indent="-167163">
              <a:buSzPct val="100000"/>
              <a:buFont typeface="Arial"/>
              <a:buChar char="•"/>
            </a:lvl1pPr>
          </a:lstStyle>
          <a:p>
            <a:r>
              <a:t>Este </a:t>
            </a:r>
          </a:p>
        </p:txBody>
      </p:sp>
    </p:spTree>
    <p:extLst>
      <p:ext uri="{BB962C8B-B14F-4D97-AF65-F5344CB8AC3E}">
        <p14:creationId xmlns:p14="http://schemas.microsoft.com/office/powerpoint/2010/main" val="2652008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xfrm>
            <a:off x="381000" y="685800"/>
            <a:ext cx="6096000" cy="3429000"/>
          </a:xfrm>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endParaRPr/>
          </a:p>
          <a:p>
            <a:r>
              <a:t>Si usted es un no un ciudadano elegible, escriba su número de registro de extranjero de ocho o nueve dígitos. En general, usted es no ciudadano elegible si (1) es residente permanente de los EE. UU. con una tarjeta de residente permanente (I-551); (2) un residente permanente condicional con una tarjeta verde condicional (I-551C); (3) el titular de un registro de llegada-salida (I-94) del Departamento de seguridad nacional que muestre cualquiera de las siguientes designaciones: "Refugiado", "Asilo concedido", "Libertad condicional" (la I-94 confirma que estuvo en libertad condicional por un mínimo de un año y el estado no ha caducado), titular de Visa T (T-1, T-2, T-3, etc.) o "Ingresante cubano-haitiano" o (4) el titular de una certificación válida o una carta de elegibilidad del Departamento de salud y servicios humanos que muestre la designación de "víctima de la trata de personas".</a:t>
            </a:r>
          </a:p>
          <a:p>
            <a:r>
              <a:t>Si se encuentra en los EE. UU. con una visa de estudiante F1 o F2, una visa de visitante de intercambio J1 o J2, o una visa de la serie G (correspondiente a organizaciones internacionales), seleccione "No, no soy un ciudadano o no ciudadano elegible". Usted no será elegible para asistencia federal para estudiantes. Si tiene número de Seguro Social, pero no es ciudadano ni extranjero elegible, de todos modos debe completar la FAFSA porque podría tener derecho a recibir asistencia estatal o para el centro universitario.</a:t>
            </a:r>
          </a:p>
          <a:p>
            <a:endParaRPr/>
          </a:p>
          <a:p>
            <a:pPr defTabSz="909905"/>
            <a:r>
              <a:t>El Sistema de servicio selectivo y el requisito de registro para sus hombres preservan la capacidad de los Estados Unidos de proporcionarles mano de obra en caso de emergencia a las fuerzas armadas de los Estados Unidos. Casi todos los hombres de entre 18 y 25 años deben inscribirse.  Para obtener más información, visite 222.sss.gov.</a:t>
            </a:r>
          </a:p>
        </p:txBody>
      </p:sp>
    </p:spTree>
    <p:extLst>
      <p:ext uri="{BB962C8B-B14F-4D97-AF65-F5344CB8AC3E}">
        <p14:creationId xmlns:p14="http://schemas.microsoft.com/office/powerpoint/2010/main" val="1066664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r>
              <a:rPr dirty="0"/>
              <a:t>QUIÉN ES EL PADRE</a:t>
            </a:r>
          </a:p>
          <a:p>
            <a:r>
              <a:rPr dirty="0"/>
              <a:t>Si sus padres </a:t>
            </a:r>
            <a:r>
              <a:rPr dirty="0" err="1"/>
              <a:t>nunca</a:t>
            </a:r>
            <a:r>
              <a:rPr dirty="0"/>
              <a:t> </a:t>
            </a:r>
            <a:r>
              <a:rPr dirty="0" err="1"/>
              <a:t>estuvieron</a:t>
            </a:r>
            <a:r>
              <a:rPr dirty="0"/>
              <a:t> </a:t>
            </a:r>
            <a:r>
              <a:rPr dirty="0" err="1"/>
              <a:t>casados</a:t>
            </a:r>
            <a:r>
              <a:rPr dirty="0"/>
              <a:t> y no </a:t>
            </a:r>
            <a:r>
              <a:rPr dirty="0" err="1"/>
              <a:t>vive</a:t>
            </a:r>
            <a:r>
              <a:rPr dirty="0"/>
              <a:t> con </a:t>
            </a:r>
            <a:r>
              <a:rPr dirty="0" err="1"/>
              <a:t>su</a:t>
            </a:r>
            <a:r>
              <a:rPr dirty="0"/>
              <a:t> </a:t>
            </a:r>
            <a:r>
              <a:rPr dirty="0" err="1"/>
              <a:t>otro</a:t>
            </a:r>
            <a:r>
              <a:rPr dirty="0"/>
              <a:t> padre o madre legal, o </a:t>
            </a:r>
            <a:r>
              <a:rPr dirty="0" err="1"/>
              <a:t>si</a:t>
            </a:r>
            <a:r>
              <a:rPr dirty="0"/>
              <a:t> </a:t>
            </a:r>
            <a:r>
              <a:rPr dirty="0" err="1"/>
              <a:t>su</a:t>
            </a:r>
            <a:r>
              <a:rPr dirty="0"/>
              <a:t> padre o madre </a:t>
            </a:r>
            <a:r>
              <a:rPr dirty="0" err="1"/>
              <a:t>han</a:t>
            </a:r>
            <a:r>
              <a:rPr dirty="0"/>
              <a:t> </a:t>
            </a:r>
            <a:r>
              <a:rPr dirty="0" err="1"/>
              <a:t>enviudado</a:t>
            </a:r>
            <a:r>
              <a:rPr dirty="0"/>
              <a:t> o no se </a:t>
            </a:r>
            <a:r>
              <a:rPr dirty="0" err="1"/>
              <a:t>han</a:t>
            </a:r>
            <a:r>
              <a:rPr dirty="0"/>
              <a:t> </a:t>
            </a:r>
            <a:r>
              <a:rPr dirty="0" err="1"/>
              <a:t>casado</a:t>
            </a:r>
            <a:r>
              <a:rPr dirty="0"/>
              <a:t> de nuevo, </a:t>
            </a:r>
            <a:r>
              <a:rPr dirty="0" err="1"/>
              <a:t>responda</a:t>
            </a:r>
            <a:r>
              <a:rPr dirty="0"/>
              <a:t> las </a:t>
            </a:r>
            <a:r>
              <a:rPr dirty="0" err="1"/>
              <a:t>preguntas</a:t>
            </a:r>
            <a:r>
              <a:rPr dirty="0"/>
              <a:t> </a:t>
            </a:r>
            <a:r>
              <a:rPr dirty="0" err="1"/>
              <a:t>sobre</a:t>
            </a:r>
            <a:r>
              <a:rPr dirty="0"/>
              <a:t> ese padre/madre.</a:t>
            </a:r>
          </a:p>
          <a:p>
            <a:r>
              <a:rPr dirty="0"/>
              <a:t>• Si sus padres </a:t>
            </a:r>
            <a:r>
              <a:rPr dirty="0" err="1"/>
              <a:t>legales</a:t>
            </a:r>
            <a:r>
              <a:rPr dirty="0"/>
              <a:t> (</a:t>
            </a:r>
            <a:r>
              <a:rPr dirty="0" err="1"/>
              <a:t>biológicos</a:t>
            </a:r>
            <a:r>
              <a:rPr dirty="0"/>
              <a:t> o </a:t>
            </a:r>
            <a:r>
              <a:rPr dirty="0" err="1"/>
              <a:t>adoptivos</a:t>
            </a:r>
            <a:r>
              <a:rPr dirty="0"/>
              <a:t>) no </a:t>
            </a:r>
            <a:r>
              <a:rPr dirty="0" err="1"/>
              <a:t>están</a:t>
            </a:r>
            <a:r>
              <a:rPr dirty="0"/>
              <a:t> </a:t>
            </a:r>
            <a:r>
              <a:rPr dirty="0" err="1"/>
              <a:t>casados</a:t>
            </a:r>
            <a:r>
              <a:rPr dirty="0"/>
              <a:t> </a:t>
            </a:r>
            <a:r>
              <a:rPr b="1" dirty="0"/>
              <a:t>entre </a:t>
            </a:r>
            <a:r>
              <a:rPr b="1" dirty="0" err="1"/>
              <a:t>sí</a:t>
            </a:r>
            <a:r>
              <a:rPr b="1" dirty="0"/>
              <a:t> y </a:t>
            </a:r>
            <a:r>
              <a:rPr b="1" dirty="0" err="1"/>
              <a:t>viven</a:t>
            </a:r>
            <a:r>
              <a:rPr b="1" dirty="0"/>
              <a:t> </a:t>
            </a:r>
            <a:r>
              <a:rPr b="1" dirty="0" err="1"/>
              <a:t>juntos</a:t>
            </a:r>
            <a:r>
              <a:rPr b="1" dirty="0"/>
              <a:t>, </a:t>
            </a:r>
            <a:r>
              <a:rPr b="1" dirty="0" err="1"/>
              <a:t>seleccione</a:t>
            </a:r>
            <a:r>
              <a:rPr b="1" dirty="0"/>
              <a:t> "</a:t>
            </a:r>
            <a:r>
              <a:rPr b="1" dirty="0" err="1"/>
              <a:t>Solteros</a:t>
            </a:r>
            <a:r>
              <a:rPr b="1" dirty="0"/>
              <a:t> y ambos padres </a:t>
            </a:r>
            <a:r>
              <a:rPr b="1" dirty="0" err="1"/>
              <a:t>viven</a:t>
            </a:r>
            <a:r>
              <a:rPr b="1" dirty="0"/>
              <a:t> </a:t>
            </a:r>
            <a:r>
              <a:rPr b="1" dirty="0" err="1"/>
              <a:t>juntos</a:t>
            </a:r>
            <a:r>
              <a:rPr b="1" dirty="0"/>
              <a:t>" y </a:t>
            </a:r>
            <a:r>
              <a:rPr b="1" dirty="0" err="1"/>
              <a:t>proporcione</a:t>
            </a:r>
            <a:r>
              <a:rPr b="1" dirty="0"/>
              <a:t> </a:t>
            </a:r>
            <a:r>
              <a:rPr b="1" dirty="0" err="1"/>
              <a:t>información</a:t>
            </a:r>
            <a:r>
              <a:rPr b="1" dirty="0"/>
              <a:t> </a:t>
            </a:r>
            <a:r>
              <a:rPr b="1" dirty="0" err="1"/>
              <a:t>sobre</a:t>
            </a:r>
            <a:r>
              <a:rPr b="1" dirty="0"/>
              <a:t> ambos sin </a:t>
            </a:r>
            <a:r>
              <a:rPr b="1" dirty="0" err="1"/>
              <a:t>importar</a:t>
            </a:r>
            <a:r>
              <a:rPr b="1" dirty="0"/>
              <a:t> </a:t>
            </a:r>
            <a:r>
              <a:rPr b="1" dirty="0" err="1"/>
              <a:t>su</a:t>
            </a:r>
            <a:r>
              <a:rPr b="1" dirty="0"/>
              <a:t> </a:t>
            </a:r>
            <a:r>
              <a:rPr b="1" dirty="0" err="1"/>
              <a:t>género</a:t>
            </a:r>
            <a:r>
              <a:rPr b="1" dirty="0"/>
              <a:t>. No </a:t>
            </a:r>
            <a:r>
              <a:rPr b="1" dirty="0" err="1"/>
              <a:t>incluya</a:t>
            </a:r>
            <a:r>
              <a:rPr b="1" dirty="0"/>
              <a:t> personas </a:t>
            </a:r>
            <a:r>
              <a:rPr b="1" dirty="0" err="1"/>
              <a:t>que</a:t>
            </a:r>
            <a:r>
              <a:rPr b="1" dirty="0"/>
              <a:t> no </a:t>
            </a:r>
            <a:r>
              <a:rPr b="1" dirty="0" err="1"/>
              <a:t>estén</a:t>
            </a:r>
            <a:r>
              <a:rPr b="1" dirty="0"/>
              <a:t> </a:t>
            </a:r>
            <a:r>
              <a:rPr b="1" dirty="0" err="1"/>
              <a:t>casadas</a:t>
            </a:r>
            <a:r>
              <a:rPr b="1" dirty="0"/>
              <a:t> con </a:t>
            </a:r>
            <a:r>
              <a:rPr b="1" dirty="0" err="1"/>
              <a:t>su</a:t>
            </a:r>
            <a:r>
              <a:rPr b="1" dirty="0"/>
              <a:t> padre o madre y </a:t>
            </a:r>
            <a:r>
              <a:rPr b="1" dirty="0" err="1"/>
              <a:t>que</a:t>
            </a:r>
            <a:r>
              <a:rPr b="1" dirty="0"/>
              <a:t> no </a:t>
            </a:r>
            <a:r>
              <a:rPr b="1" dirty="0" err="1"/>
              <a:t>sean</a:t>
            </a:r>
            <a:r>
              <a:rPr b="1" dirty="0"/>
              <a:t> uno de sus padres </a:t>
            </a:r>
            <a:r>
              <a:rPr b="1" dirty="0" err="1"/>
              <a:t>legales</a:t>
            </a:r>
            <a:r>
              <a:rPr b="1" dirty="0"/>
              <a:t> o </a:t>
            </a:r>
            <a:r>
              <a:rPr b="1" dirty="0" err="1"/>
              <a:t>biológicos</a:t>
            </a:r>
            <a:r>
              <a:rPr b="1" dirty="0"/>
              <a:t>. Para </a:t>
            </a:r>
            <a:r>
              <a:rPr b="1" dirty="0" err="1"/>
              <a:t>recibir</a:t>
            </a:r>
            <a:r>
              <a:rPr b="1" dirty="0"/>
              <a:t> </a:t>
            </a:r>
            <a:r>
              <a:rPr b="1" dirty="0" err="1"/>
              <a:t>asistencia</a:t>
            </a:r>
            <a:r>
              <a:rPr b="1" dirty="0"/>
              <a:t> para </a:t>
            </a:r>
            <a:r>
              <a:rPr b="1" dirty="0" err="1"/>
              <a:t>completar</a:t>
            </a:r>
            <a:r>
              <a:rPr b="1" dirty="0"/>
              <a:t> las </a:t>
            </a:r>
            <a:r>
              <a:rPr b="1" dirty="0" err="1"/>
              <a:t>preguntas</a:t>
            </a:r>
            <a:r>
              <a:rPr b="1" dirty="0"/>
              <a:t> 80 a 94, </a:t>
            </a:r>
            <a:r>
              <a:rPr b="1" dirty="0" err="1"/>
              <a:t>llame</a:t>
            </a:r>
            <a:r>
              <a:rPr b="1" dirty="0"/>
              <a:t> al 1-800-433-3243. </a:t>
            </a:r>
          </a:p>
          <a:p>
            <a:r>
              <a:rPr dirty="0"/>
              <a:t>• Si sus padres </a:t>
            </a:r>
            <a:r>
              <a:rPr dirty="0" err="1"/>
              <a:t>están</a:t>
            </a:r>
            <a:r>
              <a:rPr dirty="0"/>
              <a:t> </a:t>
            </a:r>
            <a:r>
              <a:rPr dirty="0" err="1"/>
              <a:t>casados</a:t>
            </a:r>
            <a:r>
              <a:rPr dirty="0"/>
              <a:t>, </a:t>
            </a:r>
            <a:r>
              <a:rPr dirty="0" err="1"/>
              <a:t>seleccione</a:t>
            </a:r>
            <a:r>
              <a:rPr dirty="0"/>
              <a:t> "Casado o </a:t>
            </a:r>
            <a:r>
              <a:rPr dirty="0" err="1"/>
              <a:t>vuelto</a:t>
            </a:r>
            <a:r>
              <a:rPr dirty="0"/>
              <a:t> a </a:t>
            </a:r>
            <a:r>
              <a:rPr dirty="0" err="1"/>
              <a:t>casar</a:t>
            </a:r>
            <a:r>
              <a:rPr dirty="0"/>
              <a:t>". De </a:t>
            </a:r>
            <a:r>
              <a:rPr dirty="0" err="1"/>
              <a:t>acuerdo</a:t>
            </a:r>
            <a:r>
              <a:rPr dirty="0"/>
              <a:t> con la </a:t>
            </a:r>
            <a:r>
              <a:rPr dirty="0" err="1"/>
              <a:t>decisión</a:t>
            </a:r>
            <a:r>
              <a:rPr dirty="0"/>
              <a:t> de la Corte Suprema </a:t>
            </a:r>
            <a:r>
              <a:rPr dirty="0" err="1"/>
              <a:t>que</a:t>
            </a:r>
            <a:r>
              <a:rPr dirty="0"/>
              <a:t> </a:t>
            </a:r>
            <a:r>
              <a:rPr dirty="0" err="1"/>
              <a:t>sostiene</a:t>
            </a:r>
            <a:r>
              <a:rPr dirty="0"/>
              <a:t> </a:t>
            </a:r>
            <a:r>
              <a:rPr dirty="0" err="1"/>
              <a:t>que</a:t>
            </a:r>
            <a:r>
              <a:rPr dirty="0"/>
              <a:t> la </a:t>
            </a:r>
            <a:r>
              <a:rPr dirty="0" err="1"/>
              <a:t>Sección</a:t>
            </a:r>
            <a:r>
              <a:rPr dirty="0"/>
              <a:t> 3 de la Ley de Defensa del </a:t>
            </a:r>
            <a:r>
              <a:rPr dirty="0" err="1"/>
              <a:t>Matrimonio</a:t>
            </a:r>
            <a:r>
              <a:rPr dirty="0"/>
              <a:t> (DOMA) es </a:t>
            </a:r>
            <a:r>
              <a:rPr dirty="0" err="1"/>
              <a:t>inconstitucional</a:t>
            </a:r>
            <a:r>
              <a:rPr dirty="0"/>
              <a:t>, las parejas del </a:t>
            </a:r>
            <a:r>
              <a:rPr dirty="0" err="1"/>
              <a:t>mismo</a:t>
            </a:r>
            <a:r>
              <a:rPr dirty="0"/>
              <a:t> </a:t>
            </a:r>
            <a:r>
              <a:rPr dirty="0" err="1"/>
              <a:t>sexo</a:t>
            </a:r>
            <a:r>
              <a:rPr dirty="0"/>
              <a:t> </a:t>
            </a:r>
            <a:r>
              <a:rPr dirty="0" err="1"/>
              <a:t>deben</a:t>
            </a:r>
            <a:r>
              <a:rPr dirty="0"/>
              <a:t> </a:t>
            </a:r>
            <a:r>
              <a:rPr dirty="0" err="1"/>
              <a:t>declarar</a:t>
            </a:r>
            <a:r>
              <a:rPr dirty="0"/>
              <a:t> </a:t>
            </a:r>
            <a:r>
              <a:rPr dirty="0" err="1"/>
              <a:t>su</a:t>
            </a:r>
            <a:r>
              <a:rPr dirty="0"/>
              <a:t> </a:t>
            </a:r>
            <a:r>
              <a:rPr dirty="0" err="1"/>
              <a:t>estado</a:t>
            </a:r>
            <a:r>
              <a:rPr dirty="0"/>
              <a:t> civil </a:t>
            </a:r>
            <a:r>
              <a:rPr dirty="0" err="1"/>
              <a:t>como</a:t>
            </a:r>
            <a:r>
              <a:rPr dirty="0"/>
              <a:t> </a:t>
            </a:r>
            <a:r>
              <a:rPr dirty="0" err="1"/>
              <a:t>casados</a:t>
            </a:r>
            <a:r>
              <a:rPr dirty="0"/>
              <a:t> </a:t>
            </a:r>
            <a:r>
              <a:rPr dirty="0" err="1"/>
              <a:t>si</a:t>
            </a:r>
            <a:r>
              <a:rPr dirty="0"/>
              <a:t> se </a:t>
            </a:r>
            <a:r>
              <a:rPr dirty="0" err="1"/>
              <a:t>casaron</a:t>
            </a:r>
            <a:r>
              <a:rPr dirty="0"/>
              <a:t> </a:t>
            </a:r>
            <a:r>
              <a:rPr dirty="0" err="1"/>
              <a:t>legalmente</a:t>
            </a:r>
            <a:r>
              <a:rPr dirty="0"/>
              <a:t> </a:t>
            </a:r>
            <a:r>
              <a:rPr dirty="0" err="1"/>
              <a:t>en</a:t>
            </a:r>
            <a:r>
              <a:rPr dirty="0"/>
              <a:t> un </a:t>
            </a:r>
            <a:r>
              <a:rPr dirty="0" err="1"/>
              <a:t>estado</a:t>
            </a:r>
            <a:r>
              <a:rPr dirty="0"/>
              <a:t> u </a:t>
            </a:r>
            <a:r>
              <a:rPr dirty="0" err="1"/>
              <a:t>otra</a:t>
            </a:r>
            <a:r>
              <a:rPr dirty="0"/>
              <a:t> </a:t>
            </a:r>
            <a:r>
              <a:rPr dirty="0" err="1"/>
              <a:t>jurisdicción</a:t>
            </a:r>
            <a:r>
              <a:rPr dirty="0"/>
              <a:t> (</a:t>
            </a:r>
            <a:r>
              <a:rPr dirty="0" err="1"/>
              <a:t>país</a:t>
            </a:r>
            <a:r>
              <a:rPr dirty="0"/>
              <a:t> </a:t>
            </a:r>
            <a:r>
              <a:rPr dirty="0" err="1"/>
              <a:t>extranjero</a:t>
            </a:r>
            <a:r>
              <a:rPr dirty="0"/>
              <a:t>) </a:t>
            </a:r>
            <a:r>
              <a:rPr dirty="0" err="1"/>
              <a:t>que</a:t>
            </a:r>
            <a:r>
              <a:rPr dirty="0"/>
              <a:t> </a:t>
            </a:r>
            <a:r>
              <a:rPr dirty="0" err="1"/>
              <a:t>permita</a:t>
            </a:r>
            <a:r>
              <a:rPr dirty="0"/>
              <a:t> el </a:t>
            </a:r>
            <a:r>
              <a:rPr dirty="0" err="1"/>
              <a:t>matrimonio</a:t>
            </a:r>
            <a:r>
              <a:rPr dirty="0"/>
              <a:t> entre personas del </a:t>
            </a:r>
            <a:r>
              <a:rPr dirty="0" err="1"/>
              <a:t>mismo</a:t>
            </a:r>
            <a:r>
              <a:rPr dirty="0"/>
              <a:t> </a:t>
            </a:r>
            <a:r>
              <a:rPr dirty="0" err="1"/>
              <a:t>sexo</a:t>
            </a:r>
            <a:r>
              <a:rPr dirty="0"/>
              <a:t>, </a:t>
            </a:r>
            <a:r>
              <a:rPr dirty="0" err="1"/>
              <a:t>cualquiera</a:t>
            </a:r>
            <a:r>
              <a:rPr dirty="0"/>
              <a:t> sea el </a:t>
            </a:r>
            <a:r>
              <a:rPr dirty="0" err="1"/>
              <a:t>lugar</a:t>
            </a:r>
            <a:r>
              <a:rPr dirty="0"/>
              <a:t> de residencia de la pareja. Si sus padres </a:t>
            </a:r>
            <a:r>
              <a:rPr dirty="0" err="1"/>
              <a:t>legales</a:t>
            </a:r>
            <a:r>
              <a:rPr dirty="0"/>
              <a:t> </a:t>
            </a:r>
            <a:r>
              <a:rPr dirty="0" err="1"/>
              <a:t>están</a:t>
            </a:r>
            <a:r>
              <a:rPr dirty="0"/>
              <a:t> </a:t>
            </a:r>
            <a:r>
              <a:rPr dirty="0" err="1"/>
              <a:t>divorciados</a:t>
            </a:r>
            <a:r>
              <a:rPr dirty="0"/>
              <a:t> </a:t>
            </a:r>
            <a:r>
              <a:rPr dirty="0" err="1"/>
              <a:t>pero</a:t>
            </a:r>
            <a:r>
              <a:rPr dirty="0"/>
              <a:t> </a:t>
            </a:r>
            <a:r>
              <a:rPr dirty="0" err="1"/>
              <a:t>viven</a:t>
            </a:r>
            <a:r>
              <a:rPr dirty="0"/>
              <a:t> </a:t>
            </a:r>
            <a:r>
              <a:rPr dirty="0" err="1"/>
              <a:t>juntos</a:t>
            </a:r>
            <a:r>
              <a:rPr dirty="0"/>
              <a:t>, </a:t>
            </a:r>
            <a:r>
              <a:rPr dirty="0" err="1"/>
              <a:t>seleccione</a:t>
            </a:r>
            <a:r>
              <a:rPr dirty="0"/>
              <a:t> "Padres no </a:t>
            </a:r>
            <a:r>
              <a:rPr dirty="0" err="1"/>
              <a:t>casados</a:t>
            </a:r>
            <a:r>
              <a:rPr dirty="0"/>
              <a:t> </a:t>
            </a:r>
            <a:r>
              <a:rPr dirty="0" err="1"/>
              <a:t>pero</a:t>
            </a:r>
            <a:r>
              <a:rPr dirty="0"/>
              <a:t> </a:t>
            </a:r>
            <a:r>
              <a:rPr dirty="0" err="1"/>
              <a:t>conviviendo</a:t>
            </a:r>
            <a:r>
              <a:rPr dirty="0"/>
              <a:t>". Si sus padres </a:t>
            </a:r>
            <a:r>
              <a:rPr dirty="0" err="1"/>
              <a:t>legales</a:t>
            </a:r>
            <a:r>
              <a:rPr dirty="0"/>
              <a:t> </a:t>
            </a:r>
            <a:r>
              <a:rPr dirty="0" err="1"/>
              <a:t>están</a:t>
            </a:r>
            <a:r>
              <a:rPr dirty="0"/>
              <a:t> </a:t>
            </a:r>
            <a:r>
              <a:rPr dirty="0" err="1"/>
              <a:t>separados</a:t>
            </a:r>
            <a:r>
              <a:rPr dirty="0"/>
              <a:t> </a:t>
            </a:r>
            <a:r>
              <a:rPr dirty="0" err="1"/>
              <a:t>pero</a:t>
            </a:r>
            <a:r>
              <a:rPr dirty="0"/>
              <a:t> </a:t>
            </a:r>
            <a:r>
              <a:rPr dirty="0" err="1"/>
              <a:t>viven</a:t>
            </a:r>
            <a:r>
              <a:rPr dirty="0"/>
              <a:t> </a:t>
            </a:r>
            <a:r>
              <a:rPr dirty="0" err="1"/>
              <a:t>juntos</a:t>
            </a:r>
            <a:r>
              <a:rPr dirty="0"/>
              <a:t>, </a:t>
            </a:r>
            <a:r>
              <a:rPr dirty="0" err="1"/>
              <a:t>elija</a:t>
            </a:r>
            <a:r>
              <a:rPr dirty="0"/>
              <a:t> "Casado o </a:t>
            </a:r>
            <a:r>
              <a:rPr dirty="0" err="1"/>
              <a:t>vuelto</a:t>
            </a:r>
            <a:r>
              <a:rPr dirty="0"/>
              <a:t> a </a:t>
            </a:r>
            <a:r>
              <a:rPr dirty="0" err="1"/>
              <a:t>casar</a:t>
            </a:r>
            <a:r>
              <a:rPr dirty="0"/>
              <a:t>" y no "</a:t>
            </a:r>
            <a:r>
              <a:rPr dirty="0" err="1"/>
              <a:t>Divorciado</a:t>
            </a:r>
            <a:r>
              <a:rPr dirty="0"/>
              <a:t> o </a:t>
            </a:r>
            <a:r>
              <a:rPr dirty="0" err="1"/>
              <a:t>separado</a:t>
            </a:r>
            <a:r>
              <a:rPr dirty="0"/>
              <a:t>".</a:t>
            </a:r>
          </a:p>
          <a:p>
            <a:r>
              <a:rPr dirty="0"/>
              <a:t>• Si sus padres </a:t>
            </a:r>
            <a:r>
              <a:rPr dirty="0" err="1"/>
              <a:t>están</a:t>
            </a:r>
            <a:r>
              <a:rPr dirty="0"/>
              <a:t> </a:t>
            </a:r>
            <a:r>
              <a:rPr dirty="0" err="1"/>
              <a:t>divorciados</a:t>
            </a:r>
            <a:r>
              <a:rPr dirty="0"/>
              <a:t> o </a:t>
            </a:r>
            <a:r>
              <a:rPr dirty="0" err="1"/>
              <a:t>separados</a:t>
            </a:r>
            <a:r>
              <a:rPr dirty="0"/>
              <a:t>, </a:t>
            </a:r>
            <a:r>
              <a:rPr dirty="0" err="1"/>
              <a:t>responda</a:t>
            </a:r>
            <a:r>
              <a:rPr dirty="0"/>
              <a:t> </a:t>
            </a:r>
            <a:r>
              <a:rPr dirty="0" err="1"/>
              <a:t>sobre</a:t>
            </a:r>
            <a:r>
              <a:rPr dirty="0"/>
              <a:t> </a:t>
            </a:r>
            <a:r>
              <a:rPr dirty="0" err="1"/>
              <a:t>aquel</a:t>
            </a:r>
            <a:r>
              <a:rPr dirty="0"/>
              <a:t> con el </a:t>
            </a:r>
            <a:r>
              <a:rPr dirty="0" err="1"/>
              <a:t>que</a:t>
            </a:r>
            <a:r>
              <a:rPr dirty="0"/>
              <a:t> </a:t>
            </a:r>
            <a:r>
              <a:rPr dirty="0" err="1"/>
              <a:t>haya</a:t>
            </a:r>
            <a:r>
              <a:rPr dirty="0"/>
              <a:t> </a:t>
            </a:r>
            <a:r>
              <a:rPr dirty="0" err="1"/>
              <a:t>vivido</a:t>
            </a:r>
            <a:r>
              <a:rPr dirty="0"/>
              <a:t> </a:t>
            </a:r>
            <a:r>
              <a:rPr dirty="0" err="1"/>
              <a:t>más</a:t>
            </a:r>
            <a:r>
              <a:rPr dirty="0"/>
              <a:t> </a:t>
            </a:r>
            <a:r>
              <a:rPr dirty="0" err="1"/>
              <a:t>tiempo</a:t>
            </a:r>
            <a:r>
              <a:rPr dirty="0"/>
              <a:t> </a:t>
            </a:r>
            <a:r>
              <a:rPr dirty="0" err="1"/>
              <a:t>durante</a:t>
            </a:r>
            <a:r>
              <a:rPr dirty="0"/>
              <a:t> </a:t>
            </a:r>
            <a:r>
              <a:rPr dirty="0" err="1"/>
              <a:t>los</a:t>
            </a:r>
            <a:r>
              <a:rPr dirty="0"/>
              <a:t> </a:t>
            </a:r>
            <a:r>
              <a:rPr dirty="0" err="1"/>
              <a:t>últimos</a:t>
            </a:r>
            <a:r>
              <a:rPr dirty="0"/>
              <a:t> 12 meses. (De no </a:t>
            </a:r>
            <a:r>
              <a:rPr dirty="0" err="1"/>
              <a:t>haber</a:t>
            </a:r>
            <a:r>
              <a:rPr dirty="0"/>
              <a:t> </a:t>
            </a:r>
            <a:r>
              <a:rPr dirty="0" err="1"/>
              <a:t>vivido</a:t>
            </a:r>
            <a:r>
              <a:rPr dirty="0"/>
              <a:t> </a:t>
            </a:r>
            <a:r>
              <a:rPr dirty="0" err="1"/>
              <a:t>más</a:t>
            </a:r>
            <a:r>
              <a:rPr dirty="0"/>
              <a:t> </a:t>
            </a:r>
            <a:r>
              <a:rPr dirty="0" err="1"/>
              <a:t>tiempo</a:t>
            </a:r>
            <a:r>
              <a:rPr dirty="0"/>
              <a:t> </a:t>
            </a:r>
            <a:r>
              <a:rPr dirty="0" err="1"/>
              <a:t>ni</a:t>
            </a:r>
            <a:r>
              <a:rPr dirty="0"/>
              <a:t> con uno </a:t>
            </a:r>
            <a:r>
              <a:rPr dirty="0" err="1"/>
              <a:t>ni</a:t>
            </a:r>
            <a:r>
              <a:rPr dirty="0"/>
              <a:t> con </a:t>
            </a:r>
            <a:r>
              <a:rPr dirty="0" err="1"/>
              <a:t>otro</a:t>
            </a:r>
            <a:r>
              <a:rPr dirty="0"/>
              <a:t>, </a:t>
            </a:r>
            <a:r>
              <a:rPr dirty="0" err="1"/>
              <a:t>responda</a:t>
            </a:r>
            <a:r>
              <a:rPr dirty="0"/>
              <a:t> </a:t>
            </a:r>
            <a:r>
              <a:rPr dirty="0" err="1"/>
              <a:t>sobre</a:t>
            </a:r>
            <a:r>
              <a:rPr dirty="0"/>
              <a:t> el </a:t>
            </a:r>
            <a:r>
              <a:rPr dirty="0" err="1"/>
              <a:t>que</a:t>
            </a:r>
            <a:r>
              <a:rPr dirty="0"/>
              <a:t> le </a:t>
            </a:r>
            <a:r>
              <a:rPr dirty="0" err="1"/>
              <a:t>haya</a:t>
            </a:r>
            <a:r>
              <a:rPr dirty="0"/>
              <a:t> dado </a:t>
            </a:r>
            <a:r>
              <a:rPr dirty="0" err="1"/>
              <a:t>más</a:t>
            </a:r>
            <a:r>
              <a:rPr dirty="0"/>
              <a:t> </a:t>
            </a:r>
            <a:r>
              <a:rPr dirty="0" err="1"/>
              <a:t>asistencia</a:t>
            </a:r>
            <a:r>
              <a:rPr dirty="0"/>
              <a:t> </a:t>
            </a:r>
            <a:r>
              <a:rPr dirty="0" err="1"/>
              <a:t>económica</a:t>
            </a:r>
            <a:r>
              <a:rPr dirty="0"/>
              <a:t> </a:t>
            </a:r>
            <a:r>
              <a:rPr dirty="0" err="1"/>
              <a:t>durante</a:t>
            </a:r>
            <a:r>
              <a:rPr dirty="0"/>
              <a:t> </a:t>
            </a:r>
            <a:r>
              <a:rPr dirty="0" err="1"/>
              <a:t>los</a:t>
            </a:r>
            <a:r>
              <a:rPr dirty="0"/>
              <a:t> </a:t>
            </a:r>
            <a:r>
              <a:rPr dirty="0" err="1"/>
              <a:t>últimos</a:t>
            </a:r>
            <a:r>
              <a:rPr dirty="0"/>
              <a:t> </a:t>
            </a:r>
            <a:r>
              <a:rPr dirty="0" err="1"/>
              <a:t>doce</a:t>
            </a:r>
            <a:r>
              <a:rPr dirty="0"/>
              <a:t> meses, o </a:t>
            </a:r>
            <a:r>
              <a:rPr dirty="0" err="1"/>
              <a:t>durante</a:t>
            </a:r>
            <a:r>
              <a:rPr dirty="0"/>
              <a:t> el </a:t>
            </a:r>
            <a:r>
              <a:rPr dirty="0" err="1"/>
              <a:t>último</a:t>
            </a:r>
            <a:r>
              <a:rPr dirty="0"/>
              <a:t> </a:t>
            </a:r>
            <a:r>
              <a:rPr dirty="0" err="1"/>
              <a:t>año</a:t>
            </a:r>
            <a:r>
              <a:rPr dirty="0"/>
              <a:t> </a:t>
            </a:r>
            <a:r>
              <a:rPr dirty="0" err="1"/>
              <a:t>en</a:t>
            </a:r>
            <a:r>
              <a:rPr dirty="0"/>
              <a:t> el </a:t>
            </a:r>
            <a:r>
              <a:rPr dirty="0" err="1"/>
              <a:t>que</a:t>
            </a:r>
            <a:r>
              <a:rPr dirty="0"/>
              <a:t> </a:t>
            </a:r>
            <a:r>
              <a:rPr dirty="0" err="1"/>
              <a:t>haya</a:t>
            </a:r>
            <a:r>
              <a:rPr dirty="0"/>
              <a:t> </a:t>
            </a:r>
            <a:r>
              <a:rPr dirty="0" err="1"/>
              <a:t>recibido</a:t>
            </a:r>
            <a:r>
              <a:rPr dirty="0"/>
              <a:t> </a:t>
            </a:r>
            <a:r>
              <a:rPr dirty="0" err="1"/>
              <a:t>manutención</a:t>
            </a:r>
            <a:r>
              <a:rPr dirty="0"/>
              <a:t> de </a:t>
            </a:r>
            <a:r>
              <a:rPr dirty="0" err="1"/>
              <a:t>parte</a:t>
            </a:r>
            <a:r>
              <a:rPr dirty="0"/>
              <a:t> de </a:t>
            </a:r>
            <a:r>
              <a:rPr dirty="0" err="1"/>
              <a:t>alguno</a:t>
            </a:r>
            <a:r>
              <a:rPr dirty="0"/>
              <a:t> de sus padres). Si </a:t>
            </a:r>
            <a:r>
              <a:rPr dirty="0" err="1"/>
              <a:t>este</a:t>
            </a:r>
            <a:r>
              <a:rPr dirty="0"/>
              <a:t> padre/madre se ha </a:t>
            </a:r>
            <a:r>
              <a:rPr dirty="0" err="1"/>
              <a:t>vuelto</a:t>
            </a:r>
            <a:r>
              <a:rPr dirty="0"/>
              <a:t> a </a:t>
            </a:r>
            <a:r>
              <a:rPr dirty="0" err="1"/>
              <a:t>casar</a:t>
            </a:r>
            <a:r>
              <a:rPr dirty="0"/>
              <a:t> a la </a:t>
            </a:r>
            <a:r>
              <a:rPr dirty="0" err="1"/>
              <a:t>fecha</a:t>
            </a:r>
            <a:r>
              <a:rPr dirty="0"/>
              <a:t>, </a:t>
            </a:r>
            <a:r>
              <a:rPr dirty="0" err="1"/>
              <a:t>responda</a:t>
            </a:r>
            <a:r>
              <a:rPr dirty="0"/>
              <a:t> las </a:t>
            </a:r>
            <a:r>
              <a:rPr dirty="0" err="1"/>
              <a:t>preguntas</a:t>
            </a:r>
            <a:r>
              <a:rPr dirty="0"/>
              <a:t> </a:t>
            </a:r>
            <a:r>
              <a:rPr dirty="0" err="1"/>
              <a:t>sobre</a:t>
            </a:r>
            <a:r>
              <a:rPr dirty="0"/>
              <a:t> ese padre/madre y </a:t>
            </a:r>
            <a:r>
              <a:rPr dirty="0" err="1"/>
              <a:t>su</a:t>
            </a:r>
            <a:r>
              <a:rPr dirty="0"/>
              <a:t> </a:t>
            </a:r>
            <a:r>
              <a:rPr dirty="0" err="1"/>
              <a:t>padrastro</a:t>
            </a:r>
            <a:r>
              <a:rPr dirty="0"/>
              <a:t>/</a:t>
            </a:r>
            <a:r>
              <a:rPr dirty="0" err="1"/>
              <a:t>madrastra</a:t>
            </a:r>
            <a:r>
              <a:rPr dirty="0"/>
              <a:t>.</a:t>
            </a:r>
          </a:p>
          <a:p>
            <a:r>
              <a:rPr dirty="0"/>
              <a:t>• Si </a:t>
            </a:r>
            <a:r>
              <a:rPr dirty="0" err="1"/>
              <a:t>su</a:t>
            </a:r>
            <a:r>
              <a:rPr dirty="0"/>
              <a:t> padre/madre </a:t>
            </a:r>
            <a:r>
              <a:rPr dirty="0" err="1"/>
              <a:t>viudo</a:t>
            </a:r>
            <a:r>
              <a:rPr dirty="0"/>
              <a:t>(a) se ha </a:t>
            </a:r>
            <a:r>
              <a:rPr dirty="0" err="1"/>
              <a:t>vuelto</a:t>
            </a:r>
            <a:r>
              <a:rPr dirty="0"/>
              <a:t> a </a:t>
            </a:r>
            <a:r>
              <a:rPr dirty="0" err="1"/>
              <a:t>casar</a:t>
            </a:r>
            <a:r>
              <a:rPr dirty="0"/>
              <a:t> a la </a:t>
            </a:r>
            <a:r>
              <a:rPr dirty="0" err="1"/>
              <a:t>fecha</a:t>
            </a:r>
            <a:r>
              <a:rPr dirty="0"/>
              <a:t>, </a:t>
            </a:r>
            <a:r>
              <a:rPr dirty="0" err="1"/>
              <a:t>responda</a:t>
            </a:r>
            <a:r>
              <a:rPr dirty="0"/>
              <a:t> las </a:t>
            </a:r>
            <a:r>
              <a:rPr dirty="0" err="1"/>
              <a:t>preguntas</a:t>
            </a:r>
            <a:r>
              <a:rPr dirty="0"/>
              <a:t> </a:t>
            </a:r>
            <a:r>
              <a:rPr dirty="0" err="1"/>
              <a:t>sobre</a:t>
            </a:r>
            <a:r>
              <a:rPr dirty="0"/>
              <a:t> ese padre/madre y </a:t>
            </a:r>
            <a:r>
              <a:rPr dirty="0" err="1"/>
              <a:t>su</a:t>
            </a:r>
            <a:r>
              <a:rPr dirty="0"/>
              <a:t> </a:t>
            </a:r>
            <a:r>
              <a:rPr dirty="0" err="1"/>
              <a:t>padrastro</a:t>
            </a:r>
            <a:r>
              <a:rPr dirty="0"/>
              <a:t>/</a:t>
            </a:r>
            <a:r>
              <a:rPr dirty="0" err="1"/>
              <a:t>madrastra</a:t>
            </a:r>
            <a:r>
              <a:rPr dirty="0"/>
              <a:t>.</a:t>
            </a:r>
          </a:p>
          <a:p>
            <a:endParaRPr dirty="0"/>
          </a:p>
        </p:txBody>
      </p:sp>
    </p:spTree>
    <p:extLst>
      <p:ext uri="{BB962C8B-B14F-4D97-AF65-F5344CB8AC3E}">
        <p14:creationId xmlns:p14="http://schemas.microsoft.com/office/powerpoint/2010/main" val="803659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r>
              <a:t>Debería eliminarse, pero NJ sigue en la lista de preguntas de adtl.   </a:t>
            </a:r>
          </a:p>
        </p:txBody>
      </p:sp>
    </p:spTree>
    <p:extLst>
      <p:ext uri="{BB962C8B-B14F-4D97-AF65-F5344CB8AC3E}">
        <p14:creationId xmlns:p14="http://schemas.microsoft.com/office/powerpoint/2010/main" val="1239112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366"/>
          <p:cNvSpPr>
            <a:spLocks noGrp="1" noRot="1" noChangeAspect="1"/>
          </p:cNvSpPr>
          <p:nvPr>
            <p:ph type="sldImg"/>
          </p:nvPr>
        </p:nvSpPr>
        <p:spPr>
          <a:xfrm>
            <a:off x="381000" y="685800"/>
            <a:ext cx="6096000" cy="3429000"/>
          </a:xfrm>
          <a:prstGeom prst="rect">
            <a:avLst/>
          </a:prstGeom>
        </p:spPr>
        <p:txBody>
          <a:bodyPr/>
          <a:lstStyle/>
          <a:p>
            <a:endParaRPr/>
          </a:p>
        </p:txBody>
      </p:sp>
      <p:sp>
        <p:nvSpPr>
          <p:cNvPr id="367" name="Shape 367"/>
          <p:cNvSpPr>
            <a:spLocks noGrp="1"/>
          </p:cNvSpPr>
          <p:nvPr>
            <p:ph type="body" sz="quarter" idx="1"/>
          </p:nvPr>
        </p:nvSpPr>
        <p:spPr>
          <a:prstGeom prst="rect">
            <a:avLst/>
          </a:prstGeom>
        </p:spPr>
        <p:txBody>
          <a:bodyPr/>
          <a:lstStyle>
            <a:lvl1pPr>
              <a:defRPr>
                <a:solidFill>
                  <a:srgbClr val="FF0000"/>
                </a:solidFill>
              </a:defRPr>
            </a:lvl1pPr>
          </a:lstStyle>
          <a:p>
            <a:r>
              <a:t>Jules / Sharon: agregue una foto de la diapositiva de inicio de sesión de NJFAMS de NJGRANTS</a:t>
            </a:r>
          </a:p>
        </p:txBody>
      </p:sp>
    </p:spTree>
    <p:extLst>
      <p:ext uri="{BB962C8B-B14F-4D97-AF65-F5344CB8AC3E}">
        <p14:creationId xmlns:p14="http://schemas.microsoft.com/office/powerpoint/2010/main" val="1566387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381000" y="685800"/>
            <a:ext cx="6096000" cy="3429000"/>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lvl1pPr>
              <a:defRPr>
                <a:solidFill>
                  <a:srgbClr val="FF0000"/>
                </a:solidFill>
              </a:defRPr>
            </a:lvl1pPr>
          </a:lstStyle>
          <a:p>
            <a:r>
              <a:t>Jules / Sharon: agregue una foto de la diapositiva de inicio de sesión de NJFAMS de NJGRANTS</a:t>
            </a:r>
          </a:p>
        </p:txBody>
      </p:sp>
    </p:spTree>
    <p:extLst>
      <p:ext uri="{BB962C8B-B14F-4D97-AF65-F5344CB8AC3E}">
        <p14:creationId xmlns:p14="http://schemas.microsoft.com/office/powerpoint/2010/main" val="2585244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81000" y="685800"/>
            <a:ext cx="6096000" cy="342900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lvl1pPr>
              <a:defRPr>
                <a:solidFill>
                  <a:srgbClr val="FF0000"/>
                </a:solidFill>
              </a:defRPr>
            </a:lvl1pPr>
          </a:lstStyle>
          <a:p>
            <a:r>
              <a:rPr dirty="0"/>
              <a:t>Jules / Sharon: </a:t>
            </a:r>
            <a:r>
              <a:rPr dirty="0" err="1"/>
              <a:t>agregue</a:t>
            </a:r>
            <a:r>
              <a:rPr dirty="0"/>
              <a:t> </a:t>
            </a:r>
            <a:r>
              <a:rPr dirty="0" err="1"/>
              <a:t>una</a:t>
            </a:r>
            <a:r>
              <a:rPr dirty="0"/>
              <a:t> </a:t>
            </a:r>
            <a:r>
              <a:rPr dirty="0" err="1"/>
              <a:t>foto</a:t>
            </a:r>
            <a:r>
              <a:rPr dirty="0"/>
              <a:t> de la </a:t>
            </a:r>
            <a:r>
              <a:rPr dirty="0" err="1"/>
              <a:t>diapositiva</a:t>
            </a:r>
            <a:r>
              <a:rPr dirty="0"/>
              <a:t> de </a:t>
            </a:r>
            <a:r>
              <a:rPr dirty="0" err="1"/>
              <a:t>inicio</a:t>
            </a:r>
            <a:r>
              <a:rPr dirty="0"/>
              <a:t> de </a:t>
            </a:r>
            <a:r>
              <a:rPr dirty="0" err="1"/>
              <a:t>sesión</a:t>
            </a:r>
            <a:r>
              <a:rPr dirty="0"/>
              <a:t> de NJFAMS de NJGRANTS</a:t>
            </a:r>
          </a:p>
        </p:txBody>
      </p:sp>
    </p:spTree>
    <p:extLst>
      <p:ext uri="{BB962C8B-B14F-4D97-AF65-F5344CB8AC3E}">
        <p14:creationId xmlns:p14="http://schemas.microsoft.com/office/powerpoint/2010/main" val="25372282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81000" y="685800"/>
            <a:ext cx="6096000" cy="3429000"/>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r>
              <a:t>Costos inesperados</a:t>
            </a:r>
          </a:p>
          <a:p>
            <a:r>
              <a:t>Clases de remediación: </a:t>
            </a:r>
            <a:r>
              <a:rPr>
                <a:solidFill>
                  <a:srgbClr val="660066"/>
                </a:solidFill>
              </a:rPr>
              <a:t>1 - 2 semestres adicionales</a:t>
            </a:r>
          </a:p>
          <a:p>
            <a:r>
              <a:t>Cambio en la especialidad: </a:t>
            </a:r>
            <a:r>
              <a:rPr>
                <a:solidFill>
                  <a:srgbClr val="660066"/>
                </a:solidFill>
              </a:rPr>
              <a:t>1 - 2 años adicionales</a:t>
            </a:r>
          </a:p>
          <a:p>
            <a:r>
              <a:t>Transferencia: </a:t>
            </a:r>
            <a:r>
              <a:rPr>
                <a:solidFill>
                  <a:srgbClr val="660066"/>
                </a:solidFill>
              </a:rPr>
              <a:t>posible semestre extra</a:t>
            </a:r>
          </a:p>
          <a:p>
            <a:r>
              <a:t>Pasantías no remuneradas: </a:t>
            </a:r>
            <a:r>
              <a:rPr>
                <a:solidFill>
                  <a:srgbClr val="660066"/>
                </a:solidFill>
              </a:rPr>
              <a:t>pérdida de salarios de verano</a:t>
            </a:r>
          </a:p>
          <a:p>
            <a:r>
              <a:t>Estudiar en el extranjero, vacaciones de primavera, viajes a casa y </a:t>
            </a:r>
            <a:br/>
            <a:r>
              <a:t>costos de promesas de contribuciones</a:t>
            </a:r>
          </a:p>
          <a:p>
            <a:r>
              <a:t>Gastos de mudanza y almacenamiento de verano</a:t>
            </a:r>
          </a:p>
        </p:txBody>
      </p:sp>
    </p:spTree>
    <p:extLst>
      <p:ext uri="{BB962C8B-B14F-4D97-AF65-F5344CB8AC3E}">
        <p14:creationId xmlns:p14="http://schemas.microsoft.com/office/powerpoint/2010/main" val="1611029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Shape 415"/>
          <p:cNvSpPr>
            <a:spLocks noGrp="1" noRot="1" noChangeAspect="1"/>
          </p:cNvSpPr>
          <p:nvPr>
            <p:ph type="sldImg"/>
          </p:nvPr>
        </p:nvSpPr>
        <p:spPr>
          <a:xfrm>
            <a:off x="381000" y="685800"/>
            <a:ext cx="6096000" cy="3429000"/>
          </a:xfrm>
          <a:prstGeom prst="rect">
            <a:avLst/>
          </a:prstGeom>
        </p:spPr>
        <p:txBody>
          <a:bodyPr/>
          <a:lstStyle/>
          <a:p>
            <a:endParaRPr/>
          </a:p>
        </p:txBody>
      </p:sp>
      <p:sp>
        <p:nvSpPr>
          <p:cNvPr id="416" name="Shape 416"/>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1753770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381000" y="685800"/>
            <a:ext cx="6096000" cy="3429000"/>
          </a:xfrm>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t>El perfil CSS es esencial para la asistencia institucional de algunos centros universitarios.</a:t>
            </a:r>
          </a:p>
        </p:txBody>
      </p:sp>
    </p:spTree>
    <p:extLst>
      <p:ext uri="{BB962C8B-B14F-4D97-AF65-F5344CB8AC3E}">
        <p14:creationId xmlns:p14="http://schemas.microsoft.com/office/powerpoint/2010/main" val="1825622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81000" y="685800"/>
            <a:ext cx="6096000" cy="3429000"/>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Los plazos para completar los registros de adjudicaciones estatales (tareas, verificación, correcciones, etc.) se encuentran en nuestro sitio web, así como los plazos para los cambios de código universitario, actualizaciones, adiciones y plazos</a:t>
            </a:r>
          </a:p>
        </p:txBody>
      </p:sp>
    </p:spTree>
    <p:extLst>
      <p:ext uri="{BB962C8B-B14F-4D97-AF65-F5344CB8AC3E}">
        <p14:creationId xmlns:p14="http://schemas.microsoft.com/office/powerpoint/2010/main" val="3957076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81000" y="685800"/>
            <a:ext cx="6096000" cy="3429000"/>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Los plazos para completar los registros de adjudicaciones estatales (tareas, verificación, correcciones, etc.) se encuentran en nuestro sitio web, así como los plazos para los cambios de código universitario, actualizaciones, adiciones y plazos</a:t>
            </a:r>
          </a:p>
        </p:txBody>
      </p:sp>
    </p:spTree>
    <p:extLst>
      <p:ext uri="{BB962C8B-B14F-4D97-AF65-F5344CB8AC3E}">
        <p14:creationId xmlns:p14="http://schemas.microsoft.com/office/powerpoint/2010/main" val="21144178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xfrm>
            <a:off x="381000" y="685800"/>
            <a:ext cx="6096000" cy="3429000"/>
          </a:xfrm>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pPr>
              <a:lnSpc>
                <a:spcPct val="90000"/>
              </a:lnSpc>
              <a:spcBef>
                <a:spcPts val="306"/>
              </a:spcBef>
              <a:defRPr sz="1100" u="sng"/>
            </a:pPr>
            <a:r>
              <a:rPr dirty="0" err="1"/>
              <a:t>Recurso</a:t>
            </a:r>
            <a:endParaRPr dirty="0"/>
          </a:p>
          <a:p>
            <a:pPr>
              <a:lnSpc>
                <a:spcPct val="90000"/>
              </a:lnSpc>
              <a:spcBef>
                <a:spcPts val="306"/>
              </a:spcBef>
              <a:defRPr sz="1100"/>
            </a:pPr>
            <a:endParaRPr dirty="0"/>
          </a:p>
          <a:p>
            <a:pPr>
              <a:lnSpc>
                <a:spcPct val="90000"/>
              </a:lnSpc>
              <a:spcBef>
                <a:spcPts val="306"/>
              </a:spcBef>
              <a:defRPr sz="1100"/>
            </a:pPr>
            <a:r>
              <a:rPr dirty="0"/>
              <a:t>www.njbest.com</a:t>
            </a:r>
          </a:p>
          <a:p>
            <a:pPr>
              <a:lnSpc>
                <a:spcPct val="90000"/>
              </a:lnSpc>
              <a:spcBef>
                <a:spcPts val="306"/>
              </a:spcBef>
              <a:defRPr sz="1100"/>
            </a:pPr>
            <a:endParaRPr dirty="0"/>
          </a:p>
          <a:p>
            <a:pPr>
              <a:lnSpc>
                <a:spcPct val="90000"/>
              </a:lnSpc>
              <a:spcBef>
                <a:spcPts val="306"/>
              </a:spcBef>
              <a:defRPr sz="1100" u="sng"/>
            </a:pPr>
            <a:r>
              <a:rPr dirty="0" err="1"/>
              <a:t>Notas</a:t>
            </a:r>
            <a:r>
              <a:rPr dirty="0"/>
              <a:t> del </a:t>
            </a:r>
            <a:r>
              <a:rPr dirty="0" err="1"/>
              <a:t>orador</a:t>
            </a:r>
            <a:endParaRPr dirty="0"/>
          </a:p>
          <a:p>
            <a:pPr>
              <a:lnSpc>
                <a:spcPct val="90000"/>
              </a:lnSpc>
              <a:spcBef>
                <a:spcPts val="306"/>
              </a:spcBef>
              <a:defRPr sz="1100"/>
            </a:pPr>
            <a:endParaRPr dirty="0"/>
          </a:p>
          <a:p>
            <a:pPr>
              <a:lnSpc>
                <a:spcPct val="90000"/>
              </a:lnSpc>
              <a:spcBef>
                <a:spcPts val="306"/>
              </a:spcBef>
              <a:buSzPct val="100000"/>
              <a:buFont typeface="Arial"/>
              <a:buChar char="•"/>
              <a:defRPr sz="1100"/>
            </a:pPr>
            <a:r>
              <a:rPr dirty="0"/>
              <a:t> Un 529 es un plan de </a:t>
            </a:r>
            <a:r>
              <a:rPr dirty="0" err="1"/>
              <a:t>inversión</a:t>
            </a:r>
            <a:r>
              <a:rPr dirty="0"/>
              <a:t> con </a:t>
            </a:r>
            <a:r>
              <a:rPr dirty="0" err="1"/>
              <a:t>ventajas</a:t>
            </a:r>
            <a:r>
              <a:rPr dirty="0"/>
              <a:t> </a:t>
            </a:r>
            <a:r>
              <a:rPr dirty="0" err="1"/>
              <a:t>fiscales</a:t>
            </a:r>
            <a:r>
              <a:rPr dirty="0"/>
              <a:t> </a:t>
            </a:r>
            <a:r>
              <a:rPr dirty="0" err="1"/>
              <a:t>creado</a:t>
            </a:r>
            <a:r>
              <a:rPr dirty="0"/>
              <a:t> para </a:t>
            </a:r>
            <a:r>
              <a:rPr dirty="0" err="1"/>
              <a:t>que</a:t>
            </a:r>
            <a:r>
              <a:rPr dirty="0"/>
              <a:t> las </a:t>
            </a:r>
            <a:r>
              <a:rPr dirty="0" err="1"/>
              <a:t>familias</a:t>
            </a:r>
            <a:r>
              <a:rPr dirty="0"/>
              <a:t> </a:t>
            </a:r>
            <a:r>
              <a:rPr dirty="0" err="1"/>
              <a:t>estadounidenses</a:t>
            </a:r>
            <a:r>
              <a:rPr dirty="0"/>
              <a:t> </a:t>
            </a:r>
            <a:r>
              <a:rPr dirty="0" err="1"/>
              <a:t>fomenten</a:t>
            </a:r>
            <a:r>
              <a:rPr dirty="0"/>
              <a:t> el </a:t>
            </a:r>
            <a:r>
              <a:rPr dirty="0" err="1"/>
              <a:t>ahorro</a:t>
            </a:r>
            <a:r>
              <a:rPr dirty="0"/>
              <a:t> para </a:t>
            </a:r>
            <a:r>
              <a:rPr dirty="0" err="1"/>
              <a:t>los</a:t>
            </a:r>
            <a:r>
              <a:rPr dirty="0"/>
              <a:t> </a:t>
            </a:r>
            <a:r>
              <a:rPr dirty="0" err="1"/>
              <a:t>gastos</a:t>
            </a:r>
            <a:r>
              <a:rPr dirty="0"/>
              <a:t> </a:t>
            </a:r>
            <a:r>
              <a:rPr dirty="0" err="1"/>
              <a:t>futuros</a:t>
            </a:r>
            <a:r>
              <a:rPr dirty="0"/>
              <a:t> de </a:t>
            </a:r>
            <a:r>
              <a:rPr dirty="0" err="1"/>
              <a:t>educación</a:t>
            </a:r>
            <a:r>
              <a:rPr dirty="0"/>
              <a:t> </a:t>
            </a:r>
            <a:r>
              <a:rPr dirty="0" err="1"/>
              <a:t>postsecundaria</a:t>
            </a:r>
            <a:r>
              <a:rPr dirty="0"/>
              <a:t> de un </a:t>
            </a:r>
            <a:r>
              <a:rPr dirty="0" err="1"/>
              <a:t>beneficiario</a:t>
            </a:r>
            <a:r>
              <a:rPr dirty="0"/>
              <a:t> </a:t>
            </a:r>
            <a:r>
              <a:rPr dirty="0" err="1"/>
              <a:t>designado</a:t>
            </a:r>
            <a:r>
              <a:rPr dirty="0"/>
              <a:t>. </a:t>
            </a:r>
          </a:p>
          <a:p>
            <a:pPr>
              <a:lnSpc>
                <a:spcPct val="90000"/>
              </a:lnSpc>
              <a:spcBef>
                <a:spcPts val="306"/>
              </a:spcBef>
              <a:buSzPct val="100000"/>
              <a:buFont typeface="Arial"/>
              <a:buChar char="•"/>
              <a:defRPr sz="1100"/>
            </a:pPr>
            <a:r>
              <a:rPr dirty="0"/>
              <a:t> La </a:t>
            </a:r>
            <a:r>
              <a:rPr dirty="0" err="1"/>
              <a:t>beca</a:t>
            </a:r>
            <a:r>
              <a:rPr dirty="0"/>
              <a:t> se </a:t>
            </a:r>
            <a:r>
              <a:rPr dirty="0" err="1"/>
              <a:t>otorga</a:t>
            </a:r>
            <a:r>
              <a:rPr dirty="0"/>
              <a:t> </a:t>
            </a:r>
            <a:r>
              <a:rPr dirty="0" err="1"/>
              <a:t>en</a:t>
            </a:r>
            <a:r>
              <a:rPr dirty="0"/>
              <a:t> el primer </a:t>
            </a:r>
            <a:r>
              <a:rPr dirty="0" err="1"/>
              <a:t>año</a:t>
            </a:r>
            <a:r>
              <a:rPr dirty="0"/>
              <a:t>.</a:t>
            </a:r>
          </a:p>
          <a:p>
            <a:pPr>
              <a:lnSpc>
                <a:spcPct val="90000"/>
              </a:lnSpc>
              <a:spcBef>
                <a:spcPts val="306"/>
              </a:spcBef>
              <a:buSzPct val="100000"/>
              <a:buFont typeface="Arial"/>
              <a:buChar char="•"/>
              <a:defRPr sz="1100"/>
            </a:pPr>
            <a:r>
              <a:rPr dirty="0"/>
              <a:t> Las </a:t>
            </a:r>
            <a:r>
              <a:rPr dirty="0" err="1"/>
              <a:t>inversiones</a:t>
            </a:r>
            <a:r>
              <a:rPr dirty="0"/>
              <a:t> </a:t>
            </a:r>
            <a:r>
              <a:rPr dirty="0" err="1"/>
              <a:t>crecen</a:t>
            </a:r>
            <a:r>
              <a:rPr dirty="0"/>
              <a:t> </a:t>
            </a:r>
            <a:r>
              <a:rPr dirty="0" err="1"/>
              <a:t>libres</a:t>
            </a:r>
            <a:r>
              <a:rPr dirty="0"/>
              <a:t> de </a:t>
            </a:r>
            <a:r>
              <a:rPr dirty="0" err="1"/>
              <a:t>impuestos</a:t>
            </a:r>
            <a:r>
              <a:rPr dirty="0"/>
              <a:t> federales y las </a:t>
            </a:r>
            <a:r>
              <a:rPr dirty="0" err="1"/>
              <a:t>extracciones</a:t>
            </a:r>
            <a:r>
              <a:rPr dirty="0"/>
              <a:t> para </a:t>
            </a:r>
            <a:r>
              <a:rPr dirty="0" err="1"/>
              <a:t>gastos</a:t>
            </a:r>
            <a:r>
              <a:rPr dirty="0"/>
              <a:t> </a:t>
            </a:r>
            <a:r>
              <a:rPr dirty="0" err="1"/>
              <a:t>calificados</a:t>
            </a:r>
            <a:r>
              <a:rPr dirty="0"/>
              <a:t> de </a:t>
            </a:r>
            <a:r>
              <a:rPr dirty="0" err="1"/>
              <a:t>educación</a:t>
            </a:r>
            <a:r>
              <a:rPr dirty="0"/>
              <a:t> </a:t>
            </a:r>
            <a:r>
              <a:rPr dirty="0" err="1"/>
              <a:t>postsecundaria</a:t>
            </a:r>
            <a:r>
              <a:rPr dirty="0"/>
              <a:t> </a:t>
            </a:r>
            <a:r>
              <a:rPr dirty="0" err="1"/>
              <a:t>están</a:t>
            </a:r>
            <a:r>
              <a:rPr dirty="0"/>
              <a:t> </a:t>
            </a:r>
            <a:r>
              <a:rPr dirty="0" err="1"/>
              <a:t>exentas</a:t>
            </a:r>
            <a:r>
              <a:rPr dirty="0"/>
              <a:t> del </a:t>
            </a:r>
            <a:r>
              <a:rPr dirty="0" err="1"/>
              <a:t>impuesto</a:t>
            </a:r>
            <a:r>
              <a:rPr dirty="0"/>
              <a:t> </a:t>
            </a:r>
            <a:r>
              <a:rPr dirty="0" err="1"/>
              <a:t>sobre</a:t>
            </a:r>
            <a:r>
              <a:rPr dirty="0"/>
              <a:t> la </a:t>
            </a:r>
            <a:r>
              <a:rPr dirty="0" err="1"/>
              <a:t>renta</a:t>
            </a:r>
            <a:r>
              <a:rPr dirty="0"/>
              <a:t> federal.</a:t>
            </a:r>
          </a:p>
          <a:p>
            <a:pPr>
              <a:lnSpc>
                <a:spcPct val="90000"/>
              </a:lnSpc>
              <a:spcBef>
                <a:spcPts val="306"/>
              </a:spcBef>
              <a:buSzPct val="100000"/>
              <a:buFont typeface="Arial"/>
              <a:buChar char="•"/>
              <a:defRPr sz="1100"/>
            </a:pPr>
            <a:r>
              <a:rPr dirty="0"/>
              <a:t> Las </a:t>
            </a:r>
            <a:r>
              <a:rPr dirty="0" err="1"/>
              <a:t>extracciones</a:t>
            </a:r>
            <a:r>
              <a:rPr dirty="0"/>
              <a:t> </a:t>
            </a:r>
            <a:r>
              <a:rPr dirty="0" err="1"/>
              <a:t>calificadas</a:t>
            </a:r>
            <a:r>
              <a:rPr dirty="0"/>
              <a:t> </a:t>
            </a:r>
            <a:r>
              <a:rPr dirty="0" err="1"/>
              <a:t>realizadas</a:t>
            </a:r>
            <a:r>
              <a:rPr dirty="0"/>
              <a:t> </a:t>
            </a:r>
            <a:r>
              <a:rPr dirty="0" err="1"/>
              <a:t>por</a:t>
            </a:r>
            <a:r>
              <a:rPr dirty="0"/>
              <a:t> </a:t>
            </a:r>
            <a:r>
              <a:rPr dirty="0" err="1"/>
              <a:t>residentes</a:t>
            </a:r>
            <a:r>
              <a:rPr dirty="0"/>
              <a:t> de Nueva Jersey no </a:t>
            </a:r>
            <a:r>
              <a:rPr dirty="0" err="1"/>
              <a:t>están</a:t>
            </a:r>
            <a:r>
              <a:rPr dirty="0"/>
              <a:t> </a:t>
            </a:r>
            <a:r>
              <a:rPr dirty="0" err="1"/>
              <a:t>sujetas</a:t>
            </a:r>
            <a:r>
              <a:rPr dirty="0"/>
              <a:t> al </a:t>
            </a:r>
            <a:r>
              <a:rPr dirty="0" err="1"/>
              <a:t>impuesto</a:t>
            </a:r>
            <a:r>
              <a:rPr dirty="0"/>
              <a:t> </a:t>
            </a:r>
            <a:r>
              <a:rPr dirty="0" err="1"/>
              <a:t>sobre</a:t>
            </a:r>
            <a:r>
              <a:rPr dirty="0"/>
              <a:t> la </a:t>
            </a:r>
            <a:r>
              <a:rPr dirty="0" err="1"/>
              <a:t>renta</a:t>
            </a:r>
            <a:r>
              <a:rPr dirty="0"/>
              <a:t> del </a:t>
            </a:r>
            <a:r>
              <a:rPr dirty="0" err="1"/>
              <a:t>estado</a:t>
            </a:r>
            <a:r>
              <a:rPr dirty="0"/>
              <a:t> de Nueva Jersey.</a:t>
            </a:r>
          </a:p>
          <a:p>
            <a:pPr>
              <a:lnSpc>
                <a:spcPct val="90000"/>
              </a:lnSpc>
              <a:spcBef>
                <a:spcPts val="306"/>
              </a:spcBef>
              <a:buSzPct val="100000"/>
              <a:buFont typeface="Arial"/>
              <a:buChar char="•"/>
              <a:defRPr sz="1100"/>
            </a:pPr>
            <a:r>
              <a:rPr dirty="0"/>
              <a:t> Un 529 </a:t>
            </a:r>
            <a:r>
              <a:rPr dirty="0" err="1"/>
              <a:t>puede</a:t>
            </a:r>
            <a:r>
              <a:rPr dirty="0"/>
              <a:t> </a:t>
            </a:r>
            <a:r>
              <a:rPr dirty="0" err="1"/>
              <a:t>afectar</a:t>
            </a:r>
            <a:r>
              <a:rPr dirty="0"/>
              <a:t> la </a:t>
            </a:r>
            <a:r>
              <a:rPr dirty="0" err="1"/>
              <a:t>adjudicación</a:t>
            </a:r>
            <a:r>
              <a:rPr dirty="0"/>
              <a:t> de </a:t>
            </a:r>
            <a:r>
              <a:rPr dirty="0" err="1"/>
              <a:t>asistencia</a:t>
            </a:r>
            <a:r>
              <a:rPr dirty="0"/>
              <a:t> </a:t>
            </a:r>
            <a:r>
              <a:rPr dirty="0" err="1"/>
              <a:t>financiera</a:t>
            </a:r>
            <a:r>
              <a:rPr dirty="0"/>
              <a:t> federal del </a:t>
            </a:r>
            <a:r>
              <a:rPr dirty="0" err="1"/>
              <a:t>estudiante</a:t>
            </a:r>
            <a:r>
              <a:rPr dirty="0"/>
              <a:t>, sin embargo, un </a:t>
            </a:r>
            <a:r>
              <a:rPr dirty="0" err="1"/>
              <a:t>máximo</a:t>
            </a:r>
            <a:r>
              <a:rPr dirty="0"/>
              <a:t> de 5.64 % de </a:t>
            </a:r>
            <a:r>
              <a:rPr dirty="0" err="1"/>
              <a:t>los</a:t>
            </a:r>
            <a:r>
              <a:rPr dirty="0"/>
              <a:t> </a:t>
            </a:r>
            <a:r>
              <a:rPr dirty="0" err="1"/>
              <a:t>activos</a:t>
            </a:r>
            <a:r>
              <a:rPr dirty="0"/>
              <a:t> de </a:t>
            </a:r>
            <a:r>
              <a:rPr dirty="0" err="1"/>
              <a:t>los</a:t>
            </a:r>
            <a:r>
              <a:rPr dirty="0"/>
              <a:t> padres </a:t>
            </a:r>
            <a:r>
              <a:rPr dirty="0" err="1"/>
              <a:t>puede</a:t>
            </a:r>
            <a:r>
              <a:rPr dirty="0"/>
              <a:t> </a:t>
            </a:r>
            <a:r>
              <a:rPr dirty="0" err="1"/>
              <a:t>tener</a:t>
            </a:r>
            <a:r>
              <a:rPr dirty="0"/>
              <a:t> un </a:t>
            </a:r>
            <a:r>
              <a:rPr dirty="0" err="1"/>
              <a:t>impacto</a:t>
            </a:r>
            <a:r>
              <a:rPr dirty="0"/>
              <a:t> </a:t>
            </a:r>
            <a:r>
              <a:rPr dirty="0" err="1"/>
              <a:t>en</a:t>
            </a:r>
            <a:r>
              <a:rPr dirty="0"/>
              <a:t> la </a:t>
            </a:r>
            <a:r>
              <a:rPr dirty="0" err="1"/>
              <a:t>determinación</a:t>
            </a:r>
            <a:r>
              <a:rPr dirty="0"/>
              <a:t> de </a:t>
            </a:r>
            <a:r>
              <a:rPr dirty="0" err="1"/>
              <a:t>elegibilidad</a:t>
            </a:r>
            <a:r>
              <a:rPr dirty="0"/>
              <a:t> de la </a:t>
            </a:r>
            <a:r>
              <a:rPr dirty="0" err="1"/>
              <a:t>asistencia</a:t>
            </a:r>
            <a:r>
              <a:rPr dirty="0"/>
              <a:t> </a:t>
            </a:r>
            <a:r>
              <a:rPr dirty="0" err="1"/>
              <a:t>financiera</a:t>
            </a:r>
            <a:r>
              <a:rPr dirty="0"/>
              <a:t> </a:t>
            </a:r>
            <a:r>
              <a:rPr dirty="0" err="1"/>
              <a:t>donde</a:t>
            </a:r>
            <a:r>
              <a:rPr dirty="0"/>
              <a:t> es (hasta) del 20 % para </a:t>
            </a:r>
            <a:r>
              <a:rPr dirty="0" err="1"/>
              <a:t>estudiantes</a:t>
            </a:r>
            <a:r>
              <a:rPr dirty="0"/>
              <a:t>.</a:t>
            </a:r>
          </a:p>
          <a:p>
            <a:pPr>
              <a:lnSpc>
                <a:spcPct val="90000"/>
              </a:lnSpc>
              <a:spcBef>
                <a:spcPts val="306"/>
              </a:spcBef>
              <a:buSzPct val="100000"/>
              <a:buFont typeface="Arial"/>
              <a:buChar char="•"/>
              <a:defRPr sz="1100"/>
            </a:pPr>
            <a:r>
              <a:rPr dirty="0"/>
              <a:t> Si un </a:t>
            </a:r>
            <a:r>
              <a:rPr dirty="0" err="1"/>
              <a:t>estudiante</a:t>
            </a:r>
            <a:r>
              <a:rPr dirty="0"/>
              <a:t> </a:t>
            </a:r>
            <a:r>
              <a:rPr dirty="0" err="1"/>
              <a:t>dependiente</a:t>
            </a:r>
            <a:r>
              <a:rPr dirty="0"/>
              <a:t> es el </a:t>
            </a:r>
            <a:r>
              <a:rPr dirty="0" err="1"/>
              <a:t>propietario</a:t>
            </a:r>
            <a:r>
              <a:rPr dirty="0"/>
              <a:t> de la </a:t>
            </a:r>
            <a:r>
              <a:rPr dirty="0" err="1"/>
              <a:t>cuenta</a:t>
            </a:r>
            <a:r>
              <a:rPr dirty="0"/>
              <a:t> (después del 1 de </a:t>
            </a:r>
            <a:r>
              <a:rPr dirty="0" err="1"/>
              <a:t>julio</a:t>
            </a:r>
            <a:r>
              <a:rPr dirty="0"/>
              <a:t> de 2009), el </a:t>
            </a:r>
            <a:r>
              <a:rPr dirty="0" err="1"/>
              <a:t>saldo</a:t>
            </a:r>
            <a:r>
              <a:rPr dirty="0"/>
              <a:t> disponible es </a:t>
            </a:r>
            <a:r>
              <a:rPr dirty="0" err="1"/>
              <a:t>considerado</a:t>
            </a:r>
            <a:r>
              <a:rPr dirty="0"/>
              <a:t> </a:t>
            </a:r>
            <a:r>
              <a:rPr dirty="0" err="1"/>
              <a:t>como</a:t>
            </a:r>
            <a:r>
              <a:rPr dirty="0"/>
              <a:t> un </a:t>
            </a:r>
            <a:r>
              <a:rPr dirty="0" err="1"/>
              <a:t>activo</a:t>
            </a:r>
            <a:r>
              <a:rPr dirty="0"/>
              <a:t> </a:t>
            </a:r>
            <a:r>
              <a:rPr dirty="0" err="1"/>
              <a:t>paterno</a:t>
            </a:r>
            <a:r>
              <a:rPr dirty="0"/>
              <a:t>.</a:t>
            </a:r>
          </a:p>
          <a:p>
            <a:pPr>
              <a:lnSpc>
                <a:spcPct val="90000"/>
              </a:lnSpc>
              <a:spcBef>
                <a:spcPts val="306"/>
              </a:spcBef>
              <a:buSzPct val="100000"/>
              <a:buFont typeface="Arial"/>
              <a:buChar char="•"/>
              <a:defRPr sz="1100"/>
            </a:pPr>
            <a:r>
              <a:rPr dirty="0"/>
              <a:t> Todo lo </a:t>
            </a:r>
            <a:r>
              <a:rPr dirty="0" err="1"/>
              <a:t>que</a:t>
            </a:r>
            <a:r>
              <a:rPr dirty="0"/>
              <a:t> </a:t>
            </a:r>
            <a:r>
              <a:rPr dirty="0" err="1"/>
              <a:t>supere</a:t>
            </a:r>
            <a:r>
              <a:rPr dirty="0"/>
              <a:t> </a:t>
            </a:r>
            <a:r>
              <a:rPr dirty="0" err="1"/>
              <a:t>los</a:t>
            </a:r>
            <a:r>
              <a:rPr dirty="0"/>
              <a:t> $25,000 es </a:t>
            </a:r>
            <a:r>
              <a:rPr dirty="0" err="1"/>
              <a:t>considerado</a:t>
            </a:r>
            <a:r>
              <a:rPr dirty="0"/>
              <a:t> para </a:t>
            </a:r>
            <a:r>
              <a:rPr dirty="0" err="1"/>
              <a:t>determinar</a:t>
            </a:r>
            <a:r>
              <a:rPr dirty="0"/>
              <a:t> la </a:t>
            </a:r>
            <a:r>
              <a:rPr dirty="0" err="1"/>
              <a:t>elegibilidad</a:t>
            </a:r>
            <a:r>
              <a:rPr dirty="0"/>
              <a:t> para </a:t>
            </a:r>
            <a:r>
              <a:rPr dirty="0" err="1"/>
              <a:t>una</a:t>
            </a:r>
            <a:r>
              <a:rPr dirty="0"/>
              <a:t> </a:t>
            </a:r>
            <a:r>
              <a:rPr dirty="0" err="1"/>
              <a:t>beca</a:t>
            </a:r>
            <a:r>
              <a:rPr dirty="0"/>
              <a:t> o </a:t>
            </a:r>
            <a:r>
              <a:rPr dirty="0" err="1"/>
              <a:t>beca</a:t>
            </a:r>
            <a:r>
              <a:rPr dirty="0"/>
              <a:t> de </a:t>
            </a:r>
            <a:r>
              <a:rPr dirty="0" err="1"/>
              <a:t>estudio</a:t>
            </a:r>
            <a:r>
              <a:rPr dirty="0"/>
              <a:t> </a:t>
            </a:r>
            <a:r>
              <a:rPr dirty="0" err="1"/>
              <a:t>estatal</a:t>
            </a:r>
            <a:r>
              <a:rPr dirty="0"/>
              <a:t>.</a:t>
            </a:r>
          </a:p>
        </p:txBody>
      </p:sp>
    </p:spTree>
    <p:extLst>
      <p:ext uri="{BB962C8B-B14F-4D97-AF65-F5344CB8AC3E}">
        <p14:creationId xmlns:p14="http://schemas.microsoft.com/office/powerpoint/2010/main" val="1096315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CE6F2"/>
                </a:solidFill>
              </a:defRPr>
            </a:lvl1pPr>
            <a:lvl2pPr marL="0" indent="457200">
              <a:buClrTx/>
              <a:buSzTx/>
              <a:buNone/>
              <a:defRPr sz="2200">
                <a:solidFill>
                  <a:srgbClr val="DCE6F2"/>
                </a:solidFill>
              </a:defRPr>
            </a:lvl2pPr>
            <a:lvl3pPr marL="0" indent="914400">
              <a:buClrTx/>
              <a:buSzTx/>
              <a:buNone/>
              <a:defRPr sz="2200">
                <a:solidFill>
                  <a:srgbClr val="DCE6F2"/>
                </a:solidFill>
              </a:defRPr>
            </a:lvl3pPr>
            <a:lvl4pPr marL="0" indent="1371600">
              <a:buClrTx/>
              <a:buSzTx/>
              <a:buNone/>
              <a:defRPr sz="2200">
                <a:solidFill>
                  <a:srgbClr val="DCE6F2"/>
                </a:solidFill>
              </a:defRPr>
            </a:lvl4pPr>
            <a:lvl5pPr marL="0" indent="1828800">
              <a:buClrTx/>
              <a:buSzTx/>
              <a:buNone/>
              <a:defRPr sz="2200">
                <a:solidFill>
                  <a:srgbClr val="DCE6F2"/>
                </a:solidFill>
              </a:defRPr>
            </a:lvl5pPr>
          </a:lstStyle>
          <a:p>
            <a:r>
              <a:t>Nivel corporal uno</a:t>
            </a:r>
          </a:p>
          <a:p>
            <a:pPr lvl="1"/>
            <a:r>
              <a:t>Nivel corporal dos</a:t>
            </a:r>
          </a:p>
          <a:p>
            <a:pPr lvl="2"/>
            <a:r>
              <a:t>Nivel corporal tres</a:t>
            </a:r>
          </a:p>
          <a:p>
            <a:pPr lvl="3"/>
            <a:r>
              <a:t>Nivel corporal cuatro</a:t>
            </a:r>
          </a:p>
          <a:p>
            <a:pPr lvl="4"/>
            <a:r>
              <a:t>Nivel corporal cinco</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36"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defRPr b="1"/>
            </a:lvl1pPr>
            <a:lvl2pPr marL="0" indent="457200">
              <a:spcBef>
                <a:spcPts val="0"/>
              </a:spcBef>
              <a:buClrTx/>
              <a:buSzTx/>
              <a:buNone/>
              <a:defRPr b="1"/>
            </a:lvl2pPr>
            <a:lvl3pPr marL="0" indent="914400">
              <a:spcBef>
                <a:spcPts val="0"/>
              </a:spcBef>
              <a:buClrTx/>
              <a:buSzTx/>
              <a:buNone/>
              <a:defRPr b="1"/>
            </a:lvl3pPr>
            <a:lvl4pPr marL="0" indent="1371600">
              <a:spcBef>
                <a:spcPts val="0"/>
              </a:spcBef>
              <a:buClrTx/>
              <a:buSzTx/>
              <a:buNone/>
              <a:defRPr b="1"/>
            </a:lvl4pPr>
            <a:lvl5pPr marL="0" indent="1828800">
              <a:spcBef>
                <a:spcPts val="0"/>
              </a:spcBef>
              <a:buClrTx/>
              <a:buSzTx/>
              <a:buNone/>
              <a:defRPr b="1"/>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defRPr b="1"/>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21"/>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Nivel corporal uno</a:t>
            </a:r>
          </a:p>
          <a:p>
            <a:pPr lvl="1"/>
            <a:r>
              <a:t>Nivel corporal dos</a:t>
            </a:r>
          </a:p>
          <a:p>
            <a:pPr lvl="2"/>
            <a:r>
              <a:t>Nivel corporal tres</a:t>
            </a:r>
          </a:p>
          <a:p>
            <a:pPr lvl="3"/>
            <a:r>
              <a:t>Nivel corporal cuatro</a:t>
            </a:r>
          </a:p>
          <a:p>
            <a:pPr lvl="4"/>
            <a:r>
              <a:t>Nivel corporal cinco</a:t>
            </a:r>
          </a:p>
        </p:txBody>
      </p:sp>
      <p:sp>
        <p:nvSpPr>
          <p:cNvPr id="4" name="Slide Number"/>
          <p:cNvSpPr txBox="1">
            <a:spLocks noGrp="1"/>
          </p:cNvSpPr>
          <p:nvPr>
            <p:ph type="sldNum" sz="quarter" idx="2"/>
          </p:nvPr>
        </p:nvSpPr>
        <p:spPr>
          <a:xfrm>
            <a:off x="11907033" y="6404292"/>
            <a:ext cx="258029" cy="269241"/>
          </a:xfrm>
          <a:prstGeom prst="rect">
            <a:avLst/>
          </a:prstGeom>
          <a:ln w="12700">
            <a:miter lim="400000"/>
          </a:ln>
        </p:spPr>
        <p:txBody>
          <a:bodyPr wrap="none" lIns="45719" rIns="45719" anchor="ctr">
            <a:spAutoFit/>
          </a:bodyPr>
          <a:lstStyle>
            <a:lvl1pPr algn="r">
              <a:defRPr sz="1200" b="1">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B_2E7692C4.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microsoft.com/office/2018/10/relationships/comments" Target="../comments/modernComment_13C_DF7F5CCB.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microsoft.com/office/2018/10/relationships/comments" Target="../comments/modernComment_11E_1798AB45.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cssprofile.collegeboard.org/"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hyperlink" Target="https://cssprofile.collegeboard.org/profile/ppi/participatingInstitutions.aspx" TargetMode="External"/><Relationship Id="rId4" Type="http://schemas.openxmlformats.org/officeDocument/2006/relationships/hyperlink" Target="https://cssprofile.collegeboard.org/profile-for-parents" TargetMode="External"/></Relationships>
</file>

<file path=ppt/slides/_rels/slide22.xml.rels><?xml version="1.0" encoding="UTF-8" standalone="yes"?>
<Relationships xmlns="http://schemas.openxmlformats.org/package/2006/relationships"><Relationship Id="rId3" Type="http://schemas.microsoft.com/office/2018/10/relationships/comments" Target="../comments/modernComment_120_178D4C0D.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http://www.studentaid.gov/" TargetMode="External"/></Relationships>
</file>

<file path=ppt/slides/_rels/slide23.xml.rels><?xml version="1.0" encoding="UTF-8" standalone="yes"?>
<Relationships xmlns="http://schemas.openxmlformats.org/package/2006/relationships"><Relationship Id="rId3" Type="http://schemas.microsoft.com/office/2018/10/relationships/comments" Target="../comments/modernComment_121_9487FFB1.xm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www.studentaid.gov/" TargetMode="External"/></Relationships>
</file>

<file path=ppt/slides/_rels/slide24.xml.rels><?xml version="1.0" encoding="UTF-8" standalone="yes"?>
<Relationships xmlns="http://schemas.openxmlformats.org/package/2006/relationships"><Relationship Id="rId3" Type="http://schemas.microsoft.com/office/2018/10/relationships/comments" Target="../comments/modernComment_122_C0558F40.xm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24_44652282.xm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126_6C7E41D9.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microsoft.com/office/2018/10/relationships/comments" Target="../comments/modernComment_128_5F63DCF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njfams.hesaa.org/"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microsoft.com/office/2018/10/relationships/comments" Target="../comments/modernComment_12A_F457F3F4.xm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hyperlink" Target="http://www.fastweb.com/" TargetMode="External"/><Relationship Id="rId2" Type="http://schemas.openxmlformats.org/officeDocument/2006/relationships/hyperlink" Target="http://www.hesaa.org/" TargetMode="Externa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hyperlink" Target="http://www.mappingyourfuture.org/" TargetMode="External"/><Relationship Id="rId4" Type="http://schemas.openxmlformats.org/officeDocument/2006/relationships/hyperlink" Target="http://www.collegeboard.org/" TargetMode="External"/></Relationships>
</file>

<file path=ppt/slides/_rels/slide42.xml.rels><?xml version="1.0" encoding="UTF-8" standalone="yes"?>
<Relationships xmlns="http://schemas.openxmlformats.org/package/2006/relationships"><Relationship Id="rId3" Type="http://schemas.microsoft.com/office/2018/10/relationships/comments" Target="../comments/modernComment_135_72C70606.xm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hyperlink" Target="http://www.hesaa.org/pages/NJBESTHome.aspx"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hesaa.org/Pages/FAFSA.aspx" TargetMode="External"/><Relationship Id="rId2" Type="http://schemas.openxmlformats.org/officeDocument/2006/relationships/hyperlink" Target="http://www.hesaa.org/Pages/NJAlternativeApplication.aspx" TargetMode="Externa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hyperlink" Target="http://www.hesaa.org/" TargetMode="External"/><Relationship Id="rId7" Type="http://schemas.openxmlformats.org/officeDocument/2006/relationships/hyperlink" Target="http://www.hesaa.org/pages/financialaidhub" TargetMode="External"/><Relationship Id="rId2" Type="http://schemas.openxmlformats.org/officeDocument/2006/relationships/hyperlink" Target="mailto:CustomerCare@hesaa.org" TargetMode="External"/><Relationship Id="rId1" Type="http://schemas.openxmlformats.org/officeDocument/2006/relationships/slideLayout" Target="../slideLayouts/slideLayout5.xml"/><Relationship Id="rId6" Type="http://schemas.openxmlformats.org/officeDocument/2006/relationships/hyperlink" Target="https://njfams.hesaa.org/" TargetMode="External"/><Relationship Id="rId5" Type="http://schemas.openxmlformats.org/officeDocument/2006/relationships/hyperlink" Target="http://www.njclass.org/" TargetMode="External"/><Relationship Id="rId4" Type="http://schemas.openxmlformats.org/officeDocument/2006/relationships/hyperlink" Target="http://www.njgrants.org/"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sz="4400" b="1">
                <a:solidFill>
                  <a:schemeClr val="bg1"/>
                </a:solidFill>
              </a:defRPr>
            </a:pPr>
            <a:br>
              <a:rPr lang="en-US" sz="4400" dirty="0">
                <a:solidFill>
                  <a:schemeClr val="bg1"/>
                </a:solidFill>
              </a:rPr>
            </a:br>
            <a:r>
              <a:rPr dirty="0"/>
              <a:t>Asistencia </a:t>
            </a:r>
            <a:r>
              <a:rPr dirty="0" err="1"/>
              <a:t>financiera</a:t>
            </a:r>
            <a:r>
              <a:rPr dirty="0"/>
              <a:t> para</a:t>
            </a:r>
            <a:br>
              <a:rPr lang="en-US" sz="4400" dirty="0">
                <a:solidFill>
                  <a:schemeClr val="bg1"/>
                </a:solidFill>
              </a:rPr>
            </a:br>
            <a:r>
              <a:rPr dirty="0" err="1"/>
              <a:t>estudiantes</a:t>
            </a:r>
            <a:r>
              <a:rPr dirty="0"/>
              <a:t> y </a:t>
            </a:r>
            <a:r>
              <a:rPr dirty="0" err="1"/>
              <a:t>familias</a:t>
            </a:r>
            <a:r>
              <a:rPr dirty="0"/>
              <a:t> de </a:t>
            </a:r>
            <a:r>
              <a:rPr dirty="0" err="1"/>
              <a:t>escuelas</a:t>
            </a:r>
            <a:r>
              <a:rPr dirty="0"/>
              <a:t> </a:t>
            </a:r>
            <a:r>
              <a:rPr dirty="0" err="1"/>
              <a:t>secundarias</a:t>
            </a:r>
            <a:r>
              <a:rPr dirty="0"/>
              <a:t> de Nueva Jersey</a:t>
            </a:r>
            <a:br>
              <a:rPr lang="en-US" sz="4400" dirty="0">
                <a:solidFill>
                  <a:schemeClr val="bg1"/>
                </a:solidFill>
              </a:rPr>
            </a:br>
            <a:br>
              <a:rPr lang="en-US" sz="4400" dirty="0">
                <a:solidFill>
                  <a:schemeClr val="bg1"/>
                </a:solidFill>
              </a:rPr>
            </a:br>
            <a:r>
              <a:rPr dirty="0"/>
              <a:t>Año </a:t>
            </a:r>
            <a:r>
              <a:rPr dirty="0" err="1"/>
              <a:t>académico</a:t>
            </a:r>
            <a:r>
              <a:rPr dirty="0"/>
              <a:t> </a:t>
            </a:r>
            <a:r>
              <a:rPr lang="en-US" dirty="0"/>
              <a:t>2027-28</a:t>
            </a:r>
            <a:endParaRPr sz="4400" dirty="0">
              <a:solidFill>
                <a:schemeClr val="bg1"/>
              </a:solidFill>
            </a:endParaRPr>
          </a:p>
        </p:txBody>
      </p:sp>
      <p:pic>
        <p:nvPicPr>
          <p:cNvPr id="6" name="Picture 3" descr="Picture 3"/>
          <p:cNvPicPr>
            <a:picLocks noChangeAspect="1"/>
          </p:cNvPicPr>
          <p:nvPr/>
        </p:nvPicPr>
        <p:blipFill>
          <a:blip r:embed="rId2"/>
          <a:stretch>
            <a:fillRect/>
          </a:stretch>
        </p:blipFill>
        <p:spPr>
          <a:xfrm>
            <a:off x="9406128" y="2895600"/>
            <a:ext cx="2511553" cy="1096713"/>
          </a:xfrm>
          <a:prstGeom prst="rect">
            <a:avLst/>
          </a:prstGeom>
          <a:ln w="12700">
            <a:miter lim="400000"/>
          </a:ln>
        </p:spPr>
      </p:pic>
    </p:spTree>
    <p:extLst>
      <p:ext uri="{BB962C8B-B14F-4D97-AF65-F5344CB8AC3E}">
        <p14:creationId xmlns:p14="http://schemas.microsoft.com/office/powerpoint/2010/main" val="96563196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31" name="Slide Number Placeholder 5"/>
          <p:cNvSpPr txBox="1">
            <a:spLocks noGrp="1"/>
          </p:cNvSpPr>
          <p:nvPr>
            <p:ph type="sldNum" sz="quarter" idx="2"/>
          </p:nvPr>
        </p:nvSpPr>
        <p:spPr>
          <a:xfrm>
            <a:off x="1768315" y="6553761"/>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32" name="Title 1"/>
          <p:cNvSpPr txBox="1">
            <a:spLocks noGrp="1"/>
          </p:cNvSpPr>
          <p:nvPr>
            <p:ph type="title"/>
          </p:nvPr>
        </p:nvSpPr>
        <p:spPr>
          <a:prstGeom prst="rect">
            <a:avLst/>
          </a:prstGeom>
        </p:spPr>
        <p:txBody>
          <a:bodyPr/>
          <a:lstStyle/>
          <a:p>
            <a:r>
              <a:t>La misión</a:t>
            </a:r>
          </a:p>
        </p:txBody>
      </p:sp>
      <p:sp>
        <p:nvSpPr>
          <p:cNvPr id="133"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115000"/>
              </a:lnSpc>
              <a:spcBef>
                <a:spcPts val="800"/>
              </a:spcBef>
              <a:buNone/>
              <a:defRPr sz="2400"/>
            </a:pPr>
            <a:r>
              <a:rPr dirty="0"/>
              <a:t>La </a:t>
            </a:r>
            <a:r>
              <a:rPr dirty="0" err="1"/>
              <a:t>Autoridad</a:t>
            </a:r>
            <a:r>
              <a:rPr dirty="0"/>
              <a:t> de Asistencia al </a:t>
            </a:r>
            <a:r>
              <a:rPr dirty="0" err="1"/>
              <a:t>Estudiante</a:t>
            </a:r>
            <a:r>
              <a:rPr dirty="0"/>
              <a:t> de </a:t>
            </a:r>
            <a:r>
              <a:rPr dirty="0" err="1"/>
              <a:t>Educación</a:t>
            </a:r>
            <a:r>
              <a:rPr dirty="0"/>
              <a:t> Superior es la </a:t>
            </a:r>
            <a:r>
              <a:rPr dirty="0" err="1"/>
              <a:t>única</a:t>
            </a:r>
            <a:r>
              <a:rPr dirty="0"/>
              <a:t> </a:t>
            </a:r>
            <a:r>
              <a:rPr dirty="0" err="1"/>
              <a:t>agencia</a:t>
            </a:r>
            <a:r>
              <a:rPr dirty="0"/>
              <a:t> </a:t>
            </a:r>
            <a:r>
              <a:rPr dirty="0" err="1"/>
              <a:t>estatal</a:t>
            </a:r>
            <a:r>
              <a:rPr dirty="0"/>
              <a:t> con la </a:t>
            </a:r>
            <a:r>
              <a:rPr dirty="0" err="1"/>
              <a:t>única</a:t>
            </a:r>
            <a:r>
              <a:rPr dirty="0"/>
              <a:t> </a:t>
            </a:r>
            <a:r>
              <a:rPr dirty="0" err="1"/>
              <a:t>misión</a:t>
            </a:r>
            <a:r>
              <a:rPr dirty="0"/>
              <a:t> de </a:t>
            </a:r>
            <a:r>
              <a:rPr dirty="0" err="1"/>
              <a:t>proporcionar</a:t>
            </a:r>
            <a:r>
              <a:rPr dirty="0"/>
              <a:t> a </a:t>
            </a:r>
            <a:r>
              <a:rPr dirty="0" err="1"/>
              <a:t>los</a:t>
            </a:r>
            <a:r>
              <a:rPr dirty="0"/>
              <a:t> </a:t>
            </a:r>
            <a:r>
              <a:rPr dirty="0" err="1"/>
              <a:t>estudiantes</a:t>
            </a:r>
            <a:r>
              <a:rPr dirty="0"/>
              <a:t> y </a:t>
            </a:r>
            <a:r>
              <a:rPr dirty="0" err="1"/>
              <a:t>familias</a:t>
            </a:r>
            <a:r>
              <a:rPr dirty="0"/>
              <a:t> </a:t>
            </a:r>
            <a:r>
              <a:rPr dirty="0" err="1"/>
              <a:t>los</a:t>
            </a:r>
            <a:r>
              <a:rPr dirty="0"/>
              <a:t> </a:t>
            </a:r>
            <a:r>
              <a:rPr dirty="0" err="1"/>
              <a:t>recursos</a:t>
            </a:r>
            <a:r>
              <a:rPr dirty="0"/>
              <a:t> </a:t>
            </a:r>
            <a:r>
              <a:rPr dirty="0" err="1"/>
              <a:t>financieros</a:t>
            </a:r>
            <a:r>
              <a:rPr dirty="0"/>
              <a:t> e </a:t>
            </a:r>
            <a:r>
              <a:rPr dirty="0" err="1"/>
              <a:t>informativos</a:t>
            </a:r>
            <a:r>
              <a:rPr dirty="0"/>
              <a:t> para </a:t>
            </a:r>
            <a:r>
              <a:rPr dirty="0" err="1"/>
              <a:t>continuar</a:t>
            </a:r>
            <a:r>
              <a:rPr dirty="0"/>
              <a:t> </a:t>
            </a:r>
            <a:r>
              <a:rPr dirty="0" err="1"/>
              <a:t>su</a:t>
            </a:r>
            <a:r>
              <a:rPr dirty="0"/>
              <a:t> </a:t>
            </a:r>
            <a:r>
              <a:rPr dirty="0" err="1"/>
              <a:t>educación</a:t>
            </a:r>
            <a:r>
              <a:rPr dirty="0"/>
              <a:t> </a:t>
            </a:r>
            <a:r>
              <a:rPr dirty="0" err="1"/>
              <a:t>más</a:t>
            </a:r>
            <a:r>
              <a:rPr dirty="0"/>
              <a:t> </a:t>
            </a:r>
            <a:r>
              <a:rPr dirty="0" err="1"/>
              <a:t>allá</a:t>
            </a:r>
            <a:r>
              <a:rPr dirty="0"/>
              <a:t> de la </a:t>
            </a:r>
            <a:r>
              <a:rPr dirty="0" err="1"/>
              <a:t>escuela</a:t>
            </a:r>
            <a:r>
              <a:rPr dirty="0"/>
              <a:t> </a:t>
            </a:r>
            <a:r>
              <a:rPr dirty="0" err="1"/>
              <a:t>secundaria</a:t>
            </a:r>
            <a:r>
              <a:rPr b="1" dirty="0"/>
              <a:t>.</a:t>
            </a:r>
          </a:p>
        </p:txBody>
      </p:sp>
    </p:spTree>
    <p:extLst>
      <p:ext uri="{BB962C8B-B14F-4D97-AF65-F5344CB8AC3E}">
        <p14:creationId xmlns:p14="http://schemas.microsoft.com/office/powerpoint/2010/main" val="14714907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Title 1"/>
          <p:cNvSpPr txBox="1">
            <a:spLocks noGrp="1"/>
          </p:cNvSpPr>
          <p:nvPr>
            <p:ph type="title"/>
          </p:nvPr>
        </p:nvSpPr>
        <p:spPr>
          <a:xfrm>
            <a:off x="252919" y="975946"/>
            <a:ext cx="3026612" cy="4749075"/>
          </a:xfrm>
          <a:prstGeom prst="rect">
            <a:avLst/>
          </a:prstGeom>
        </p:spPr>
        <p:txBody>
          <a:bodyPr>
            <a:normAutofit/>
          </a:bodyPr>
          <a:lstStyle/>
          <a:p>
            <a:r>
              <a:t>Requisito de graduación para la solicitud de asistencia financiera:</a:t>
            </a:r>
            <a:br>
              <a:rPr lang="en-US" dirty="0"/>
            </a:br>
            <a:br>
              <a:rPr lang="en-US" dirty="0"/>
            </a:br>
            <a:r>
              <a:rPr sz="2400"/>
              <a:t>FAFSA, o si corresponde</a:t>
            </a:r>
            <a:br>
              <a:rPr lang="en-US" sz="2400" dirty="0"/>
            </a:br>
            <a:r>
              <a:rPr sz="2400"/>
              <a:t>Solicitud alternativa para NJ DREAMERS o una exención aprobada</a:t>
            </a:r>
            <a:endParaRPr sz="2800"/>
          </a:p>
        </p:txBody>
      </p:sp>
      <p:sp>
        <p:nvSpPr>
          <p:cNvPr id="13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6" name="Content Placeholder 2"/>
          <p:cNvSpPr txBox="1">
            <a:spLocks/>
          </p:cNvSpPr>
          <p:nvPr/>
        </p:nvSpPr>
        <p:spPr>
          <a:xfrm>
            <a:off x="3799818" y="864107"/>
            <a:ext cx="7797096"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80000"/>
              </a:lnSpc>
              <a:spcBef>
                <a:spcPts val="1700"/>
              </a:spcBef>
              <a:buNone/>
              <a:defRPr sz="2900"/>
            </a:pPr>
            <a:r>
              <a:rPr dirty="0" err="1"/>
              <a:t>Requisito</a:t>
            </a:r>
            <a:r>
              <a:rPr dirty="0"/>
              <a:t> de </a:t>
            </a:r>
            <a:r>
              <a:rPr dirty="0" err="1"/>
              <a:t>graduación</a:t>
            </a:r>
            <a:r>
              <a:rPr dirty="0"/>
              <a:t> de la </a:t>
            </a:r>
            <a:r>
              <a:rPr dirty="0" err="1"/>
              <a:t>escuela</a:t>
            </a:r>
            <a:r>
              <a:rPr dirty="0"/>
              <a:t> </a:t>
            </a:r>
            <a:r>
              <a:rPr dirty="0" err="1"/>
              <a:t>secundaria</a:t>
            </a:r>
            <a:r>
              <a:rPr dirty="0"/>
              <a:t> de Nueva Jersey para </a:t>
            </a:r>
            <a:r>
              <a:rPr dirty="0" err="1"/>
              <a:t>los</a:t>
            </a:r>
            <a:r>
              <a:rPr dirty="0"/>
              <a:t> </a:t>
            </a:r>
            <a:r>
              <a:rPr dirty="0" err="1"/>
              <a:t>estudiantes</a:t>
            </a:r>
            <a:r>
              <a:rPr dirty="0"/>
              <a:t> de las </a:t>
            </a:r>
            <a:r>
              <a:rPr dirty="0" err="1"/>
              <a:t>clases</a:t>
            </a:r>
            <a:r>
              <a:rPr dirty="0"/>
              <a:t> que se </a:t>
            </a:r>
            <a:r>
              <a:rPr dirty="0" err="1"/>
              <a:t>gradúan</a:t>
            </a:r>
            <a:r>
              <a:rPr dirty="0"/>
              <a:t> </a:t>
            </a:r>
            <a:r>
              <a:rPr dirty="0" err="1"/>
              <a:t>en</a:t>
            </a:r>
            <a:r>
              <a:rPr dirty="0"/>
              <a:t> 2025, 2026 y 2027:</a:t>
            </a:r>
          </a:p>
          <a:p>
            <a:pPr marL="793750" lvl="1" indent="-336550">
              <a:lnSpc>
                <a:spcPct val="80000"/>
              </a:lnSpc>
              <a:spcBef>
                <a:spcPts val="1500"/>
              </a:spcBef>
              <a:defRPr sz="2500"/>
            </a:pPr>
            <a:r>
              <a:rPr dirty="0" err="1"/>
              <a:t>Crea</a:t>
            </a:r>
            <a:r>
              <a:rPr dirty="0"/>
              <a:t> </a:t>
            </a:r>
            <a:r>
              <a:rPr dirty="0" err="1"/>
              <a:t>conciencia</a:t>
            </a:r>
            <a:r>
              <a:rPr dirty="0"/>
              <a:t> </a:t>
            </a:r>
            <a:r>
              <a:rPr dirty="0" err="1"/>
              <a:t>sobre</a:t>
            </a:r>
            <a:r>
              <a:rPr dirty="0"/>
              <a:t> </a:t>
            </a:r>
            <a:r>
              <a:rPr dirty="0" err="1"/>
              <a:t>los</a:t>
            </a:r>
            <a:r>
              <a:rPr dirty="0"/>
              <a:t> </a:t>
            </a:r>
            <a:r>
              <a:rPr dirty="0" err="1"/>
              <a:t>recursos</a:t>
            </a:r>
            <a:r>
              <a:rPr dirty="0"/>
              <a:t> de </a:t>
            </a:r>
            <a:r>
              <a:rPr dirty="0" err="1"/>
              <a:t>asistencia</a:t>
            </a:r>
            <a:r>
              <a:rPr dirty="0"/>
              <a:t> </a:t>
            </a:r>
            <a:r>
              <a:rPr dirty="0" err="1"/>
              <a:t>financiera</a:t>
            </a:r>
            <a:r>
              <a:rPr dirty="0"/>
              <a:t> para que </a:t>
            </a:r>
            <a:r>
              <a:rPr dirty="0" err="1"/>
              <a:t>los</a:t>
            </a:r>
            <a:r>
              <a:rPr dirty="0"/>
              <a:t> </a:t>
            </a:r>
            <a:r>
              <a:rPr dirty="0" err="1"/>
              <a:t>estudiantes</a:t>
            </a:r>
            <a:r>
              <a:rPr dirty="0"/>
              <a:t> de Nueva Jersey </a:t>
            </a:r>
            <a:r>
              <a:rPr dirty="0" err="1"/>
              <a:t>puedan</a:t>
            </a:r>
            <a:r>
              <a:rPr dirty="0"/>
              <a:t> </a:t>
            </a:r>
            <a:r>
              <a:rPr dirty="0" err="1"/>
              <a:t>cursar</a:t>
            </a:r>
            <a:r>
              <a:rPr dirty="0"/>
              <a:t> </a:t>
            </a:r>
            <a:r>
              <a:rPr dirty="0" err="1"/>
              <a:t>estudios</a:t>
            </a:r>
            <a:r>
              <a:rPr dirty="0"/>
              <a:t> </a:t>
            </a:r>
            <a:r>
              <a:rPr dirty="0" err="1"/>
              <a:t>postsecundarios</a:t>
            </a:r>
            <a:r>
              <a:rPr dirty="0"/>
              <a:t>.</a:t>
            </a:r>
          </a:p>
          <a:p>
            <a:pPr marL="793750" lvl="1" indent="-336550">
              <a:lnSpc>
                <a:spcPct val="80000"/>
              </a:lnSpc>
              <a:spcBef>
                <a:spcPts val="1500"/>
              </a:spcBef>
              <a:defRPr sz="2500"/>
            </a:pPr>
            <a:r>
              <a:rPr dirty="0" err="1"/>
              <a:t>Determina</a:t>
            </a:r>
            <a:r>
              <a:rPr dirty="0"/>
              <a:t> la </a:t>
            </a:r>
            <a:r>
              <a:rPr dirty="0" err="1"/>
              <a:t>elegibilidad</a:t>
            </a:r>
            <a:r>
              <a:rPr dirty="0"/>
              <a:t> para la </a:t>
            </a:r>
            <a:r>
              <a:rPr dirty="0" err="1"/>
              <a:t>asistencia</a:t>
            </a:r>
            <a:r>
              <a:rPr dirty="0"/>
              <a:t> </a:t>
            </a:r>
            <a:r>
              <a:rPr dirty="0" err="1"/>
              <a:t>financiera</a:t>
            </a:r>
            <a:r>
              <a:rPr dirty="0"/>
              <a:t> federal (solo FAFSA) y </a:t>
            </a:r>
            <a:r>
              <a:rPr dirty="0" err="1"/>
              <a:t>estatal</a:t>
            </a:r>
            <a:r>
              <a:rPr dirty="0"/>
              <a:t>.</a:t>
            </a:r>
          </a:p>
          <a:p>
            <a:pPr marL="793750" lvl="1" indent="-336550">
              <a:lnSpc>
                <a:spcPct val="80000"/>
              </a:lnSpc>
              <a:spcBef>
                <a:spcPts val="1500"/>
              </a:spcBef>
              <a:defRPr sz="2500"/>
            </a:pPr>
            <a:r>
              <a:rPr dirty="0" err="1"/>
              <a:t>Empodera</a:t>
            </a:r>
            <a:r>
              <a:rPr dirty="0"/>
              <a:t> a </a:t>
            </a:r>
            <a:r>
              <a:rPr dirty="0" err="1"/>
              <a:t>los</a:t>
            </a:r>
            <a:r>
              <a:rPr dirty="0"/>
              <a:t> </a:t>
            </a:r>
            <a:r>
              <a:rPr dirty="0" err="1"/>
              <a:t>estudiantes</a:t>
            </a:r>
            <a:r>
              <a:rPr dirty="0"/>
              <a:t> a </a:t>
            </a:r>
            <a:r>
              <a:rPr dirty="0" err="1"/>
              <a:t>tomar</a:t>
            </a:r>
            <a:r>
              <a:rPr dirty="0"/>
              <a:t> </a:t>
            </a:r>
            <a:r>
              <a:rPr dirty="0" err="1"/>
              <a:t>decisiones</a:t>
            </a:r>
            <a:r>
              <a:rPr dirty="0"/>
              <a:t> </a:t>
            </a:r>
            <a:r>
              <a:rPr dirty="0" err="1"/>
              <a:t>informadas</a:t>
            </a:r>
            <a:r>
              <a:rPr dirty="0"/>
              <a:t> </a:t>
            </a:r>
            <a:r>
              <a:rPr dirty="0" err="1"/>
              <a:t>sobre</a:t>
            </a:r>
            <a:r>
              <a:rPr dirty="0"/>
              <a:t> </a:t>
            </a:r>
            <a:r>
              <a:rPr dirty="0" err="1"/>
              <a:t>el</a:t>
            </a:r>
            <a:r>
              <a:rPr dirty="0"/>
              <a:t> </a:t>
            </a:r>
            <a:r>
              <a:rPr dirty="0" err="1"/>
              <a:t>proceso</a:t>
            </a:r>
            <a:r>
              <a:rPr dirty="0"/>
              <a:t> de </a:t>
            </a:r>
            <a:r>
              <a:rPr dirty="0" err="1"/>
              <a:t>selección</a:t>
            </a:r>
            <a:r>
              <a:rPr dirty="0"/>
              <a:t> </a:t>
            </a:r>
            <a:r>
              <a:rPr dirty="0" err="1"/>
              <a:t>universitaria</a:t>
            </a:r>
            <a:r>
              <a:rPr dirty="0"/>
              <a:t>.  </a:t>
            </a:r>
          </a:p>
          <a:p>
            <a:pPr marL="793750" lvl="1" indent="-336550">
              <a:lnSpc>
                <a:spcPct val="80000"/>
              </a:lnSpc>
              <a:spcBef>
                <a:spcPts val="1500"/>
              </a:spcBef>
              <a:defRPr sz="2500"/>
            </a:pPr>
            <a:r>
              <a:rPr dirty="0" err="1"/>
              <a:t>Destaca</a:t>
            </a:r>
            <a:r>
              <a:rPr dirty="0"/>
              <a:t> que un </a:t>
            </a:r>
            <a:r>
              <a:rPr dirty="0" err="1"/>
              <a:t>título</a:t>
            </a:r>
            <a:r>
              <a:rPr dirty="0"/>
              <a:t> </a:t>
            </a:r>
            <a:r>
              <a:rPr dirty="0" err="1"/>
              <a:t>universitario</a:t>
            </a:r>
            <a:r>
              <a:rPr dirty="0"/>
              <a:t> es </a:t>
            </a:r>
            <a:r>
              <a:rPr dirty="0" err="1"/>
              <a:t>accesible</a:t>
            </a:r>
            <a:r>
              <a:rPr dirty="0"/>
              <a:t> y </a:t>
            </a:r>
            <a:r>
              <a:rPr dirty="0" err="1"/>
              <a:t>asequible</a:t>
            </a:r>
            <a:r>
              <a:rPr dirty="0"/>
              <a:t> para </a:t>
            </a:r>
            <a:r>
              <a:rPr dirty="0" err="1"/>
              <a:t>muchos</a:t>
            </a:r>
            <a:r>
              <a:rPr dirty="0"/>
              <a:t> </a:t>
            </a:r>
            <a:r>
              <a:rPr dirty="0" err="1"/>
              <a:t>residentes</a:t>
            </a:r>
            <a:r>
              <a:rPr dirty="0"/>
              <a:t> de Nueva Jersey.</a:t>
            </a:r>
          </a:p>
        </p:txBody>
      </p:sp>
    </p:spTree>
    <p:extLst>
      <p:ext uri="{BB962C8B-B14F-4D97-AF65-F5344CB8AC3E}">
        <p14:creationId xmlns:p14="http://schemas.microsoft.com/office/powerpoint/2010/main" val="225507190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38" name="Title 1"/>
          <p:cNvSpPr txBox="1">
            <a:spLocks noGrp="1"/>
          </p:cNvSpPr>
          <p:nvPr>
            <p:ph type="title"/>
          </p:nvPr>
        </p:nvSpPr>
        <p:spPr>
          <a:xfrm>
            <a:off x="252919" y="1123837"/>
            <a:ext cx="2649938" cy="4601184"/>
          </a:xfrm>
          <a:prstGeom prst="rect">
            <a:avLst/>
          </a:prstGeom>
        </p:spPr>
        <p:txBody>
          <a:bodyPr/>
          <a:lstStyle/>
          <a:p>
            <a:r>
              <a:rPr dirty="0" err="1"/>
              <a:t>Objetivos</a:t>
            </a:r>
            <a:r>
              <a:rPr dirty="0"/>
              <a:t> </a:t>
            </a:r>
            <a:br>
              <a:rPr lang="es-ES" dirty="0"/>
            </a:br>
            <a:r>
              <a:rPr dirty="0"/>
              <a:t>de la </a:t>
            </a:r>
            <a:r>
              <a:rPr dirty="0" err="1"/>
              <a:t>Oficina</a:t>
            </a:r>
            <a:r>
              <a:rPr dirty="0"/>
              <a:t> de </a:t>
            </a:r>
            <a:r>
              <a:rPr dirty="0" err="1"/>
              <a:t>Ayuda</a:t>
            </a:r>
            <a:r>
              <a:rPr dirty="0"/>
              <a:t> </a:t>
            </a:r>
            <a:r>
              <a:rPr dirty="0" err="1"/>
              <a:t>Financiera</a:t>
            </a:r>
            <a:endParaRPr dirty="0"/>
          </a:p>
        </p:txBody>
      </p:sp>
      <p:sp>
        <p:nvSpPr>
          <p:cNvPr id="13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80000"/>
              </a:lnSpc>
              <a:spcBef>
                <a:spcPts val="1700"/>
              </a:spcBef>
              <a:buNone/>
              <a:defRPr sz="2900"/>
            </a:pPr>
            <a:r>
              <a:rPr dirty="0"/>
              <a:t>El </a:t>
            </a:r>
            <a:r>
              <a:rPr dirty="0" err="1"/>
              <a:t>objetivo</a:t>
            </a:r>
            <a:r>
              <a:rPr dirty="0"/>
              <a:t> principal es </a:t>
            </a:r>
            <a:r>
              <a:rPr dirty="0" err="1"/>
              <a:t>ayudar</a:t>
            </a:r>
            <a:r>
              <a:rPr dirty="0"/>
              <a:t> a </a:t>
            </a:r>
            <a:r>
              <a:rPr dirty="0" err="1"/>
              <a:t>los</a:t>
            </a:r>
            <a:r>
              <a:rPr dirty="0"/>
              <a:t> </a:t>
            </a:r>
            <a:r>
              <a:rPr dirty="0" err="1"/>
              <a:t>estudiantes</a:t>
            </a:r>
            <a:r>
              <a:rPr dirty="0"/>
              <a:t> a </a:t>
            </a:r>
            <a:r>
              <a:rPr dirty="0" err="1"/>
              <a:t>pagar</a:t>
            </a:r>
            <a:r>
              <a:rPr dirty="0"/>
              <a:t> la </a:t>
            </a:r>
            <a:r>
              <a:rPr dirty="0" err="1"/>
              <a:t>universidad</a:t>
            </a:r>
            <a:r>
              <a:rPr dirty="0"/>
              <a:t> y se </a:t>
            </a:r>
            <a:r>
              <a:rPr dirty="0" err="1"/>
              <a:t>logra</a:t>
            </a:r>
            <a:r>
              <a:rPr dirty="0"/>
              <a:t> </a:t>
            </a:r>
            <a:r>
              <a:rPr dirty="0" err="1"/>
              <a:t>mediante</a:t>
            </a:r>
            <a:r>
              <a:rPr dirty="0"/>
              <a:t>:</a:t>
            </a:r>
          </a:p>
          <a:p>
            <a:pPr marL="793750" lvl="1" indent="-336550">
              <a:lnSpc>
                <a:spcPct val="80000"/>
              </a:lnSpc>
              <a:spcBef>
                <a:spcPts val="1500"/>
              </a:spcBef>
              <a:defRPr sz="2500"/>
            </a:pPr>
            <a:r>
              <a:rPr dirty="0" err="1"/>
              <a:t>Evaluar</a:t>
            </a:r>
            <a:r>
              <a:rPr dirty="0"/>
              <a:t> la </a:t>
            </a:r>
            <a:r>
              <a:rPr dirty="0" err="1"/>
              <a:t>capacidad</a:t>
            </a:r>
            <a:r>
              <a:rPr dirty="0"/>
              <a:t> de la familia para </a:t>
            </a:r>
            <a:r>
              <a:rPr dirty="0" err="1"/>
              <a:t>pagar</a:t>
            </a:r>
            <a:r>
              <a:rPr dirty="0"/>
              <a:t> </a:t>
            </a:r>
            <a:r>
              <a:rPr dirty="0" err="1"/>
              <a:t>los</a:t>
            </a:r>
            <a:r>
              <a:rPr dirty="0"/>
              <a:t> </a:t>
            </a:r>
            <a:r>
              <a:rPr dirty="0" err="1"/>
              <a:t>costos</a:t>
            </a:r>
            <a:r>
              <a:rPr dirty="0"/>
              <a:t> </a:t>
            </a:r>
            <a:r>
              <a:rPr dirty="0" err="1"/>
              <a:t>educativos</a:t>
            </a:r>
            <a:endParaRPr dirty="0"/>
          </a:p>
          <a:p>
            <a:pPr marL="793750" lvl="1" indent="-336550">
              <a:lnSpc>
                <a:spcPct val="80000"/>
              </a:lnSpc>
              <a:spcBef>
                <a:spcPts val="1500"/>
              </a:spcBef>
              <a:defRPr sz="2500"/>
            </a:pPr>
            <a:r>
              <a:rPr dirty="0" err="1"/>
              <a:t>Distribuir</a:t>
            </a:r>
            <a:r>
              <a:rPr dirty="0"/>
              <a:t> </a:t>
            </a:r>
            <a:r>
              <a:rPr dirty="0" err="1"/>
              <a:t>recursos</a:t>
            </a:r>
            <a:r>
              <a:rPr dirty="0"/>
              <a:t> </a:t>
            </a:r>
            <a:r>
              <a:rPr dirty="0" err="1"/>
              <a:t>limitados</a:t>
            </a:r>
            <a:r>
              <a:rPr dirty="0"/>
              <a:t> de </a:t>
            </a:r>
            <a:r>
              <a:rPr dirty="0" err="1"/>
              <a:t>manera</a:t>
            </a:r>
            <a:r>
              <a:rPr dirty="0"/>
              <a:t> </a:t>
            </a:r>
            <a:r>
              <a:rPr dirty="0" err="1"/>
              <a:t>equitativa</a:t>
            </a:r>
            <a:endParaRPr dirty="0"/>
          </a:p>
          <a:p>
            <a:pPr marL="793750" lvl="1" indent="-336550">
              <a:lnSpc>
                <a:spcPct val="80000"/>
              </a:lnSpc>
              <a:spcBef>
                <a:spcPts val="1500"/>
              </a:spcBef>
              <a:defRPr sz="2500">
                <a:solidFill>
                  <a:schemeClr val="tx1"/>
                </a:solidFill>
              </a:defRPr>
            </a:pPr>
            <a:r>
              <a:rPr dirty="0" err="1">
                <a:solidFill>
                  <a:schemeClr val="tx1">
                    <a:lumMod val="65000"/>
                    <a:lumOff val="35000"/>
                  </a:schemeClr>
                </a:solidFill>
              </a:rPr>
              <a:t>Aportar</a:t>
            </a:r>
            <a:r>
              <a:rPr dirty="0">
                <a:solidFill>
                  <a:schemeClr val="tx1">
                    <a:lumMod val="65000"/>
                    <a:lumOff val="35000"/>
                  </a:schemeClr>
                </a:solidFill>
              </a:rPr>
              <a:t> un </a:t>
            </a:r>
            <a:r>
              <a:rPr dirty="0" err="1">
                <a:solidFill>
                  <a:schemeClr val="tx1">
                    <a:lumMod val="65000"/>
                    <a:lumOff val="35000"/>
                  </a:schemeClr>
                </a:solidFill>
              </a:rPr>
              <a:t>saldo</a:t>
            </a:r>
            <a:r>
              <a:rPr dirty="0">
                <a:solidFill>
                  <a:schemeClr val="tx1">
                    <a:lumMod val="65000"/>
                    <a:lumOff val="35000"/>
                  </a:schemeClr>
                </a:solidFill>
              </a:rPr>
              <a:t> de </a:t>
            </a:r>
            <a:r>
              <a:rPr dirty="0" err="1">
                <a:solidFill>
                  <a:schemeClr val="tx1">
                    <a:lumMod val="65000"/>
                    <a:lumOff val="35000"/>
                  </a:schemeClr>
                </a:solidFill>
              </a:rPr>
              <a:t>subvenciones</a:t>
            </a:r>
            <a:r>
              <a:rPr dirty="0">
                <a:solidFill>
                  <a:schemeClr val="tx1">
                    <a:lumMod val="65000"/>
                    <a:lumOff val="35000"/>
                  </a:schemeClr>
                </a:solidFill>
              </a:rPr>
              <a:t>/</a:t>
            </a:r>
            <a:r>
              <a:rPr dirty="0" err="1">
                <a:solidFill>
                  <a:schemeClr val="tx1">
                    <a:lumMod val="65000"/>
                    <a:lumOff val="35000"/>
                  </a:schemeClr>
                </a:solidFill>
              </a:rPr>
              <a:t>becas</a:t>
            </a:r>
            <a:r>
              <a:rPr dirty="0">
                <a:solidFill>
                  <a:schemeClr val="tx1">
                    <a:lumMod val="65000"/>
                    <a:lumOff val="35000"/>
                  </a:schemeClr>
                </a:solidFill>
              </a:rPr>
              <a:t> y </a:t>
            </a:r>
            <a:r>
              <a:rPr dirty="0" err="1">
                <a:solidFill>
                  <a:schemeClr val="tx1">
                    <a:lumMod val="65000"/>
                    <a:lumOff val="35000"/>
                  </a:schemeClr>
                </a:solidFill>
              </a:rPr>
              <a:t>otros</a:t>
            </a:r>
            <a:r>
              <a:rPr dirty="0">
                <a:solidFill>
                  <a:schemeClr val="tx1">
                    <a:lumMod val="65000"/>
                    <a:lumOff val="35000"/>
                  </a:schemeClr>
                </a:solidFill>
              </a:rPr>
              <a:t> </a:t>
            </a:r>
            <a:r>
              <a:rPr dirty="0" err="1">
                <a:solidFill>
                  <a:schemeClr val="tx1">
                    <a:lumMod val="65000"/>
                    <a:lumOff val="35000"/>
                  </a:schemeClr>
                </a:solidFill>
              </a:rPr>
              <a:t>fondos</a:t>
            </a:r>
            <a:r>
              <a:rPr dirty="0">
                <a:solidFill>
                  <a:schemeClr val="tx1">
                    <a:lumMod val="65000"/>
                    <a:lumOff val="35000"/>
                  </a:schemeClr>
                </a:solidFill>
              </a:rPr>
              <a:t> </a:t>
            </a:r>
            <a:r>
              <a:rPr dirty="0" err="1">
                <a:solidFill>
                  <a:schemeClr val="tx1">
                    <a:lumMod val="65000"/>
                    <a:lumOff val="35000"/>
                  </a:schemeClr>
                </a:solidFill>
              </a:rPr>
              <a:t>procedentes</a:t>
            </a:r>
            <a:r>
              <a:rPr dirty="0">
                <a:solidFill>
                  <a:schemeClr val="tx1">
                    <a:lumMod val="65000"/>
                    <a:lumOff val="35000"/>
                  </a:schemeClr>
                </a:solidFill>
              </a:rPr>
              <a:t> de </a:t>
            </a:r>
            <a:r>
              <a:rPr dirty="0" err="1">
                <a:solidFill>
                  <a:schemeClr val="tx1">
                    <a:lumMod val="65000"/>
                    <a:lumOff val="35000"/>
                  </a:schemeClr>
                </a:solidFill>
              </a:rPr>
              <a:t>los</a:t>
            </a:r>
            <a:r>
              <a:rPr dirty="0">
                <a:solidFill>
                  <a:schemeClr val="tx1">
                    <a:lumMod val="65000"/>
                    <a:lumOff val="35000"/>
                  </a:schemeClr>
                </a:solidFill>
              </a:rPr>
              <a:t> </a:t>
            </a:r>
            <a:r>
              <a:rPr dirty="0" err="1">
                <a:solidFill>
                  <a:schemeClr val="tx1">
                    <a:lumMod val="65000"/>
                    <a:lumOff val="35000"/>
                  </a:schemeClr>
                </a:solidFill>
              </a:rPr>
              <a:t>propios</a:t>
            </a:r>
            <a:r>
              <a:rPr dirty="0">
                <a:solidFill>
                  <a:schemeClr val="tx1">
                    <a:lumMod val="65000"/>
                    <a:lumOff val="35000"/>
                  </a:schemeClr>
                </a:solidFill>
              </a:rPr>
              <a:t> </a:t>
            </a:r>
            <a:r>
              <a:rPr dirty="0" err="1">
                <a:solidFill>
                  <a:schemeClr val="tx1">
                    <a:lumMod val="65000"/>
                    <a:lumOff val="35000"/>
                  </a:schemeClr>
                </a:solidFill>
              </a:rPr>
              <a:t>recursos</a:t>
            </a:r>
            <a:r>
              <a:rPr dirty="0">
                <a:solidFill>
                  <a:schemeClr val="tx1">
                    <a:lumMod val="65000"/>
                    <a:lumOff val="35000"/>
                  </a:schemeClr>
                </a:solidFill>
              </a:rPr>
              <a:t> de la familia, </a:t>
            </a:r>
            <a:r>
              <a:rPr dirty="0" err="1">
                <a:solidFill>
                  <a:schemeClr val="tx1">
                    <a:lumMod val="65000"/>
                    <a:lumOff val="35000"/>
                  </a:schemeClr>
                </a:solidFill>
              </a:rPr>
              <a:t>como</a:t>
            </a:r>
            <a:r>
              <a:rPr dirty="0">
                <a:solidFill>
                  <a:schemeClr val="tx1">
                    <a:lumMod val="65000"/>
                    <a:lumOff val="35000"/>
                  </a:schemeClr>
                </a:solidFill>
              </a:rPr>
              <a:t> </a:t>
            </a:r>
            <a:r>
              <a:rPr dirty="0" err="1">
                <a:solidFill>
                  <a:schemeClr val="tx1">
                    <a:lumMod val="65000"/>
                    <a:lumOff val="35000"/>
                  </a:schemeClr>
                </a:solidFill>
              </a:rPr>
              <a:t>ahorros</a:t>
            </a:r>
            <a:r>
              <a:rPr dirty="0">
                <a:solidFill>
                  <a:schemeClr val="tx1">
                    <a:lumMod val="65000"/>
                    <a:lumOff val="35000"/>
                  </a:schemeClr>
                </a:solidFill>
              </a:rPr>
              <a:t> o </a:t>
            </a:r>
            <a:r>
              <a:rPr dirty="0" err="1">
                <a:solidFill>
                  <a:schemeClr val="tx1">
                    <a:lumMod val="65000"/>
                    <a:lumOff val="35000"/>
                  </a:schemeClr>
                </a:solidFill>
              </a:rPr>
              <a:t>salarios</a:t>
            </a:r>
            <a:r>
              <a:rPr dirty="0">
                <a:solidFill>
                  <a:schemeClr val="tx1">
                    <a:lumMod val="65000"/>
                    <a:lumOff val="35000"/>
                  </a:schemeClr>
                </a:solidFill>
              </a:rPr>
              <a:t> de </a:t>
            </a:r>
            <a:r>
              <a:rPr dirty="0" err="1">
                <a:solidFill>
                  <a:schemeClr val="tx1">
                    <a:lumMod val="65000"/>
                    <a:lumOff val="35000"/>
                  </a:schemeClr>
                </a:solidFill>
              </a:rPr>
              <a:t>empleos</a:t>
            </a:r>
            <a:r>
              <a:rPr dirty="0">
                <a:solidFill>
                  <a:schemeClr val="tx1">
                    <a:lumMod val="65000"/>
                    <a:lumOff val="35000"/>
                  </a:schemeClr>
                </a:solidFill>
              </a:rPr>
              <a:t> de </a:t>
            </a:r>
            <a:r>
              <a:rPr dirty="0" err="1">
                <a:solidFill>
                  <a:schemeClr val="tx1">
                    <a:lumMod val="65000"/>
                    <a:lumOff val="35000"/>
                  </a:schemeClr>
                </a:solidFill>
              </a:rPr>
              <a:t>estudiantes</a:t>
            </a:r>
            <a:r>
              <a:rPr dirty="0">
                <a:solidFill>
                  <a:schemeClr val="tx1">
                    <a:lumMod val="65000"/>
                    <a:lumOff val="35000"/>
                  </a:schemeClr>
                </a:solidFill>
              </a:rPr>
              <a:t> </a:t>
            </a:r>
            <a:r>
              <a:rPr dirty="0" err="1">
                <a:solidFill>
                  <a:schemeClr val="tx1">
                    <a:lumMod val="65000"/>
                    <a:lumOff val="35000"/>
                  </a:schemeClr>
                </a:solidFill>
              </a:rPr>
              <a:t>patrocinados</a:t>
            </a:r>
            <a:r>
              <a:rPr dirty="0">
                <a:solidFill>
                  <a:schemeClr val="tx1">
                    <a:lumMod val="65000"/>
                    <a:lumOff val="35000"/>
                  </a:schemeClr>
                </a:solidFill>
              </a:rPr>
              <a:t> </a:t>
            </a:r>
            <a:r>
              <a:rPr dirty="0" err="1">
                <a:solidFill>
                  <a:schemeClr val="tx1">
                    <a:lumMod val="65000"/>
                    <a:lumOff val="35000"/>
                  </a:schemeClr>
                </a:solidFill>
              </a:rPr>
              <a:t>por</a:t>
            </a:r>
            <a:r>
              <a:rPr dirty="0">
                <a:solidFill>
                  <a:schemeClr val="tx1">
                    <a:lumMod val="65000"/>
                    <a:lumOff val="35000"/>
                  </a:schemeClr>
                </a:solidFill>
              </a:rPr>
              <a:t> la </a:t>
            </a:r>
            <a:r>
              <a:rPr dirty="0" err="1">
                <a:solidFill>
                  <a:schemeClr val="tx1">
                    <a:lumMod val="65000"/>
                    <a:lumOff val="35000"/>
                  </a:schemeClr>
                </a:solidFill>
              </a:rPr>
              <a:t>escuela</a:t>
            </a:r>
            <a:endParaRPr dirty="0">
              <a:solidFill>
                <a:schemeClr val="tx1">
                  <a:lumMod val="65000"/>
                  <a:lumOff val="35000"/>
                </a:schemeClr>
              </a:solidFill>
            </a:endParaRPr>
          </a:p>
          <a:p>
            <a:pPr marL="793750" lvl="1" indent="-336550">
              <a:lnSpc>
                <a:spcPct val="80000"/>
              </a:lnSpc>
              <a:spcBef>
                <a:spcPts val="1500"/>
              </a:spcBef>
              <a:defRPr sz="2500">
                <a:solidFill>
                  <a:schemeClr val="tx1"/>
                </a:solidFill>
              </a:defRPr>
            </a:pPr>
            <a:r>
              <a:rPr dirty="0" err="1">
                <a:solidFill>
                  <a:schemeClr val="tx1">
                    <a:lumMod val="65000"/>
                    <a:lumOff val="35000"/>
                  </a:schemeClr>
                </a:solidFill>
              </a:rPr>
              <a:t>Implementar</a:t>
            </a:r>
            <a:r>
              <a:rPr dirty="0">
                <a:solidFill>
                  <a:schemeClr val="tx1">
                    <a:lumMod val="65000"/>
                    <a:lumOff val="35000"/>
                  </a:schemeClr>
                </a:solidFill>
              </a:rPr>
              <a:t> </a:t>
            </a:r>
            <a:r>
              <a:rPr dirty="0" err="1">
                <a:solidFill>
                  <a:schemeClr val="tx1">
                    <a:lumMod val="65000"/>
                    <a:lumOff val="35000"/>
                  </a:schemeClr>
                </a:solidFill>
              </a:rPr>
              <a:t>regulaciones</a:t>
            </a:r>
            <a:r>
              <a:rPr dirty="0">
                <a:solidFill>
                  <a:schemeClr val="tx1">
                    <a:lumMod val="65000"/>
                    <a:lumOff val="35000"/>
                  </a:schemeClr>
                </a:solidFill>
              </a:rPr>
              <a:t> federales y </a:t>
            </a:r>
            <a:r>
              <a:rPr dirty="0" err="1">
                <a:solidFill>
                  <a:schemeClr val="tx1">
                    <a:lumMod val="65000"/>
                    <a:lumOff val="35000"/>
                  </a:schemeClr>
                </a:solidFill>
              </a:rPr>
              <a:t>estatales</a:t>
            </a:r>
            <a:r>
              <a:rPr dirty="0">
                <a:solidFill>
                  <a:schemeClr val="tx1">
                    <a:lumMod val="65000"/>
                    <a:lumOff val="35000"/>
                  </a:schemeClr>
                </a:solidFill>
              </a:rPr>
              <a:t> para </a:t>
            </a:r>
            <a:r>
              <a:rPr dirty="0" err="1">
                <a:solidFill>
                  <a:schemeClr val="tx1">
                    <a:lumMod val="65000"/>
                    <a:lumOff val="35000"/>
                  </a:schemeClr>
                </a:solidFill>
              </a:rPr>
              <a:t>su</a:t>
            </a:r>
            <a:r>
              <a:rPr dirty="0">
                <a:solidFill>
                  <a:schemeClr val="tx1">
                    <a:lumMod val="65000"/>
                    <a:lumOff val="35000"/>
                  </a:schemeClr>
                </a:solidFill>
              </a:rPr>
              <a:t> colegio/</a:t>
            </a:r>
            <a:r>
              <a:rPr dirty="0" err="1">
                <a:solidFill>
                  <a:schemeClr val="tx1">
                    <a:lumMod val="65000"/>
                    <a:lumOff val="35000"/>
                  </a:schemeClr>
                </a:solidFill>
              </a:rPr>
              <a:t>universidad</a:t>
            </a:r>
            <a:endParaRPr dirty="0">
              <a:solidFill>
                <a:schemeClr val="tx1">
                  <a:lumMod val="65000"/>
                  <a:lumOff val="35000"/>
                </a:schemeClr>
              </a:solidFill>
            </a:endParaRPr>
          </a:p>
        </p:txBody>
      </p:sp>
    </p:spTree>
    <p:extLst>
      <p:ext uri="{BB962C8B-B14F-4D97-AF65-F5344CB8AC3E}">
        <p14:creationId xmlns:p14="http://schemas.microsoft.com/office/powerpoint/2010/main" val="2538518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4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147" name="Rectangle 2"/>
          <p:cNvSpPr/>
          <p:nvPr/>
        </p:nvSpPr>
        <p:spPr>
          <a:xfrm>
            <a:off x="3559084" y="1194484"/>
            <a:ext cx="2427527" cy="4486100"/>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ct val="150000"/>
              </a:lnSpc>
              <a:defRPr sz="1600" b="1"/>
            </a:pPr>
            <a:r>
              <a:rPr dirty="0">
                <a:solidFill>
                  <a:schemeClr val="tx1">
                    <a:lumMod val="65000"/>
                    <a:lumOff val="35000"/>
                  </a:schemeClr>
                </a:solidFill>
              </a:rPr>
              <a:t>Fuentes de </a:t>
            </a:r>
            <a:r>
              <a:rPr dirty="0" err="1">
                <a:solidFill>
                  <a:schemeClr val="tx1">
                    <a:lumMod val="65000"/>
                    <a:lumOff val="35000"/>
                  </a:schemeClr>
                </a:solidFill>
              </a:rPr>
              <a:t>ayuda</a:t>
            </a:r>
            <a:endParaRPr dirty="0">
              <a:solidFill>
                <a:schemeClr val="tx1">
                  <a:lumMod val="65000"/>
                  <a:lumOff val="35000"/>
                </a:schemeClr>
              </a:solidFill>
            </a:endParaRPr>
          </a:p>
          <a:p>
            <a:pPr marL="285750" indent="-285750">
              <a:lnSpc>
                <a:spcPct val="150000"/>
              </a:lnSpc>
              <a:buSzPct val="100000"/>
              <a:buChar char="➢"/>
              <a:defRPr sz="1600"/>
            </a:pPr>
            <a:r>
              <a:rPr dirty="0">
                <a:solidFill>
                  <a:schemeClr val="tx1">
                    <a:lumMod val="65000"/>
                    <a:lumOff val="35000"/>
                  </a:schemeClr>
                </a:solidFill>
              </a:rPr>
              <a:t>El colegio/la </a:t>
            </a:r>
            <a:r>
              <a:rPr dirty="0" err="1">
                <a:solidFill>
                  <a:schemeClr val="tx1">
                    <a:lumMod val="65000"/>
                    <a:lumOff val="35000"/>
                  </a:schemeClr>
                </a:solidFill>
              </a:rPr>
              <a:t>universidad</a:t>
            </a:r>
            <a:r>
              <a:rPr dirty="0">
                <a:solidFill>
                  <a:schemeClr val="tx1">
                    <a:lumMod val="65000"/>
                    <a:lumOff val="35000"/>
                  </a:schemeClr>
                </a:solidFill>
              </a:rPr>
              <a:t> (</a:t>
            </a:r>
            <a:r>
              <a:rPr dirty="0" err="1">
                <a:solidFill>
                  <a:schemeClr val="tx1">
                    <a:lumMod val="65000"/>
                    <a:lumOff val="35000"/>
                  </a:schemeClr>
                </a:solidFill>
              </a:rPr>
              <a:t>ayuda</a:t>
            </a:r>
            <a:r>
              <a:rPr dirty="0">
                <a:solidFill>
                  <a:schemeClr val="tx1">
                    <a:lumMod val="65000"/>
                    <a:lumOff val="35000"/>
                  </a:schemeClr>
                </a:solidFill>
              </a:rPr>
              <a:t> </a:t>
            </a:r>
            <a:r>
              <a:rPr dirty="0" err="1">
                <a:solidFill>
                  <a:schemeClr val="tx1">
                    <a:lumMod val="65000"/>
                    <a:lumOff val="35000"/>
                  </a:schemeClr>
                </a:solidFill>
              </a:rPr>
              <a:t>financiada</a:t>
            </a:r>
            <a:r>
              <a:rPr dirty="0">
                <a:solidFill>
                  <a:schemeClr val="tx1">
                    <a:lumMod val="65000"/>
                    <a:lumOff val="35000"/>
                  </a:schemeClr>
                </a:solidFill>
              </a:rPr>
              <a:t> </a:t>
            </a:r>
            <a:r>
              <a:rPr dirty="0" err="1">
                <a:solidFill>
                  <a:schemeClr val="tx1">
                    <a:lumMod val="65000"/>
                    <a:lumOff val="35000"/>
                  </a:schemeClr>
                </a:solidFill>
              </a:rPr>
              <a:t>por</a:t>
            </a:r>
            <a:r>
              <a:rPr dirty="0">
                <a:solidFill>
                  <a:schemeClr val="tx1">
                    <a:lumMod val="65000"/>
                    <a:lumOff val="35000"/>
                  </a:schemeClr>
                </a:solidFill>
              </a:rPr>
              <a:t> </a:t>
            </a:r>
            <a:br>
              <a:rPr lang="es-ES" dirty="0">
                <a:solidFill>
                  <a:schemeClr val="tx1">
                    <a:lumMod val="65000"/>
                    <a:lumOff val="35000"/>
                  </a:schemeClr>
                </a:solidFill>
              </a:rPr>
            </a:br>
            <a:r>
              <a:rPr dirty="0" err="1">
                <a:solidFill>
                  <a:schemeClr val="tx1">
                    <a:lumMod val="65000"/>
                    <a:lumOff val="35000"/>
                  </a:schemeClr>
                </a:solidFill>
              </a:rPr>
              <a:t>el</a:t>
            </a:r>
            <a:r>
              <a:rPr dirty="0">
                <a:solidFill>
                  <a:schemeClr val="tx1">
                    <a:lumMod val="65000"/>
                    <a:lumOff val="35000"/>
                  </a:schemeClr>
                </a:solidFill>
              </a:rPr>
              <a:t> colegio)</a:t>
            </a:r>
            <a:endParaRPr sz="1600" dirty="0">
              <a:solidFill>
                <a:schemeClr val="tx1">
                  <a:lumMod val="65000"/>
                  <a:lumOff val="35000"/>
                </a:schemeClr>
              </a:solidFill>
            </a:endParaRPr>
          </a:p>
          <a:p>
            <a:pPr marL="285750" indent="-285750">
              <a:lnSpc>
                <a:spcPct val="150000"/>
              </a:lnSpc>
              <a:buSzPct val="100000"/>
              <a:buChar char="➢"/>
              <a:defRPr sz="1600"/>
            </a:pPr>
            <a:r>
              <a:rPr dirty="0">
                <a:solidFill>
                  <a:schemeClr val="tx1">
                    <a:lumMod val="65000"/>
                    <a:lumOff val="35000"/>
                  </a:schemeClr>
                </a:solidFill>
              </a:rPr>
              <a:t>Federal </a:t>
            </a:r>
          </a:p>
          <a:p>
            <a:pPr marL="285750" indent="-285750">
              <a:lnSpc>
                <a:spcPct val="150000"/>
              </a:lnSpc>
              <a:buSzPct val="100000"/>
              <a:buChar char="➢"/>
              <a:defRPr sz="1600"/>
            </a:pPr>
            <a:r>
              <a:rPr dirty="0">
                <a:solidFill>
                  <a:schemeClr val="tx1">
                    <a:lumMod val="65000"/>
                    <a:lumOff val="35000"/>
                  </a:schemeClr>
                </a:solidFill>
              </a:rPr>
              <a:t>Estado de Nueva Jersey</a:t>
            </a:r>
          </a:p>
          <a:p>
            <a:pPr marL="285750" indent="-285750">
              <a:lnSpc>
                <a:spcPct val="150000"/>
              </a:lnSpc>
              <a:buSzPct val="100000"/>
              <a:buChar char="➢"/>
              <a:defRPr sz="1600">
                <a:solidFill>
                  <a:schemeClr val="tx1"/>
                </a:solidFill>
              </a:defRPr>
            </a:pPr>
            <a:r>
              <a:rPr dirty="0" err="1">
                <a:solidFill>
                  <a:schemeClr val="tx1">
                    <a:lumMod val="65000"/>
                    <a:lumOff val="35000"/>
                  </a:schemeClr>
                </a:solidFill>
              </a:rPr>
              <a:t>Becas</a:t>
            </a:r>
            <a:r>
              <a:rPr dirty="0">
                <a:solidFill>
                  <a:schemeClr val="tx1">
                    <a:lumMod val="65000"/>
                    <a:lumOff val="35000"/>
                  </a:schemeClr>
                </a:solidFill>
              </a:rPr>
              <a:t> </a:t>
            </a:r>
            <a:r>
              <a:rPr dirty="0" err="1">
                <a:solidFill>
                  <a:schemeClr val="tx1">
                    <a:lumMod val="65000"/>
                    <a:lumOff val="35000"/>
                  </a:schemeClr>
                </a:solidFill>
              </a:rPr>
              <a:t>privadas</a:t>
            </a:r>
            <a:endParaRPr sz="1600" dirty="0">
              <a:solidFill>
                <a:schemeClr val="tx1">
                  <a:lumMod val="65000"/>
                  <a:lumOff val="35000"/>
                </a:schemeClr>
              </a:solidFill>
            </a:endParaRPr>
          </a:p>
          <a:p>
            <a:pPr lvl="3" indent="0">
              <a:lnSpc>
                <a:spcPct val="150000"/>
              </a:lnSpc>
              <a:defRPr sz="1600">
                <a:solidFill>
                  <a:srgbClr val="404040"/>
                </a:solidFill>
              </a:defRPr>
            </a:pPr>
            <a:r>
              <a:rPr dirty="0" err="1">
                <a:solidFill>
                  <a:schemeClr val="tx1">
                    <a:lumMod val="65000"/>
                    <a:lumOff val="35000"/>
                  </a:schemeClr>
                </a:solidFill>
              </a:rPr>
              <a:t>Organizaciones</a:t>
            </a:r>
            <a:r>
              <a:rPr dirty="0">
                <a:solidFill>
                  <a:schemeClr val="tx1">
                    <a:lumMod val="65000"/>
                    <a:lumOff val="35000"/>
                  </a:schemeClr>
                </a:solidFill>
              </a:rPr>
              <a:t> </a:t>
            </a:r>
            <a:r>
              <a:rPr dirty="0" err="1">
                <a:solidFill>
                  <a:schemeClr val="tx1">
                    <a:lumMod val="65000"/>
                    <a:lumOff val="35000"/>
                  </a:schemeClr>
                </a:solidFill>
              </a:rPr>
              <a:t>cívicas</a:t>
            </a:r>
            <a:r>
              <a:rPr dirty="0">
                <a:solidFill>
                  <a:schemeClr val="tx1">
                    <a:lumMod val="65000"/>
                    <a:lumOff val="35000"/>
                  </a:schemeClr>
                </a:solidFill>
              </a:rPr>
              <a:t> (</a:t>
            </a:r>
            <a:r>
              <a:rPr dirty="0" err="1">
                <a:solidFill>
                  <a:schemeClr val="tx1">
                    <a:lumMod val="65000"/>
                    <a:lumOff val="35000"/>
                  </a:schemeClr>
                </a:solidFill>
              </a:rPr>
              <a:t>por</a:t>
            </a:r>
            <a:r>
              <a:rPr dirty="0">
                <a:solidFill>
                  <a:schemeClr val="tx1">
                    <a:lumMod val="65000"/>
                    <a:lumOff val="35000"/>
                  </a:schemeClr>
                </a:solidFill>
              </a:rPr>
              <a:t> </a:t>
            </a:r>
            <a:r>
              <a:rPr dirty="0" err="1">
                <a:solidFill>
                  <a:schemeClr val="tx1">
                    <a:lumMod val="65000"/>
                    <a:lumOff val="35000"/>
                  </a:schemeClr>
                </a:solidFill>
              </a:rPr>
              <a:t>ejemplo</a:t>
            </a:r>
            <a:r>
              <a:rPr dirty="0">
                <a:solidFill>
                  <a:schemeClr val="tx1">
                    <a:lumMod val="65000"/>
                    <a:lumOff val="35000"/>
                  </a:schemeClr>
                </a:solidFill>
              </a:rPr>
              <a:t>, Rotary Club local), </a:t>
            </a:r>
            <a:r>
              <a:rPr dirty="0" err="1">
                <a:solidFill>
                  <a:schemeClr val="tx1">
                    <a:lumMod val="65000"/>
                    <a:lumOff val="35000"/>
                  </a:schemeClr>
                </a:solidFill>
              </a:rPr>
              <a:t>empleadores</a:t>
            </a:r>
            <a:r>
              <a:rPr dirty="0">
                <a:solidFill>
                  <a:schemeClr val="tx1">
                    <a:lumMod val="65000"/>
                    <a:lumOff val="35000"/>
                  </a:schemeClr>
                </a:solidFill>
              </a:rPr>
              <a:t> de </a:t>
            </a:r>
            <a:r>
              <a:rPr dirty="0" err="1">
                <a:solidFill>
                  <a:schemeClr val="tx1">
                    <a:lumMod val="65000"/>
                    <a:lumOff val="35000"/>
                  </a:schemeClr>
                </a:solidFill>
              </a:rPr>
              <a:t>los</a:t>
            </a:r>
            <a:r>
              <a:rPr dirty="0">
                <a:solidFill>
                  <a:schemeClr val="tx1">
                    <a:lumMod val="65000"/>
                    <a:lumOff val="35000"/>
                  </a:schemeClr>
                </a:solidFill>
              </a:rPr>
              <a:t> padres, </a:t>
            </a:r>
            <a:r>
              <a:rPr dirty="0" err="1">
                <a:solidFill>
                  <a:schemeClr val="tx1">
                    <a:lumMod val="65000"/>
                    <a:lumOff val="35000"/>
                  </a:schemeClr>
                </a:solidFill>
              </a:rPr>
              <a:t>premios</a:t>
            </a:r>
            <a:r>
              <a:rPr dirty="0">
                <a:solidFill>
                  <a:schemeClr val="tx1">
                    <a:lumMod val="65000"/>
                    <a:lumOff val="35000"/>
                  </a:schemeClr>
                </a:solidFill>
              </a:rPr>
              <a:t> de la </a:t>
            </a:r>
            <a:r>
              <a:rPr dirty="0" err="1">
                <a:solidFill>
                  <a:schemeClr val="tx1">
                    <a:lumMod val="65000"/>
                    <a:lumOff val="35000"/>
                  </a:schemeClr>
                </a:solidFill>
              </a:rPr>
              <a:t>escuela</a:t>
            </a:r>
            <a:r>
              <a:rPr dirty="0">
                <a:solidFill>
                  <a:schemeClr val="tx1">
                    <a:lumMod val="65000"/>
                    <a:lumOff val="35000"/>
                  </a:schemeClr>
                </a:solidFill>
              </a:rPr>
              <a:t> </a:t>
            </a:r>
            <a:r>
              <a:rPr dirty="0" err="1">
                <a:solidFill>
                  <a:schemeClr val="tx1">
                    <a:lumMod val="65000"/>
                    <a:lumOff val="35000"/>
                  </a:schemeClr>
                </a:solidFill>
              </a:rPr>
              <a:t>preparatoria</a:t>
            </a:r>
            <a:endParaRPr dirty="0">
              <a:solidFill>
                <a:schemeClr val="tx1">
                  <a:lumMod val="65000"/>
                  <a:lumOff val="35000"/>
                </a:schemeClr>
              </a:solidFill>
            </a:endParaRPr>
          </a:p>
        </p:txBody>
      </p:sp>
      <p:sp>
        <p:nvSpPr>
          <p:cNvPr id="148" name="Rectangle 4"/>
          <p:cNvSpPr/>
          <p:nvPr/>
        </p:nvSpPr>
        <p:spPr>
          <a:xfrm>
            <a:off x="6031537" y="1194484"/>
            <a:ext cx="2586886" cy="4079835"/>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defRPr sz="1600" b="1"/>
            </a:pPr>
            <a:r>
              <a:rPr dirty="0" err="1"/>
              <a:t>Tipos</a:t>
            </a:r>
            <a:r>
              <a:rPr dirty="0"/>
              <a:t> de </a:t>
            </a:r>
            <a:r>
              <a:rPr dirty="0" err="1"/>
              <a:t>ayuda</a:t>
            </a:r>
            <a:r>
              <a:rPr dirty="0"/>
              <a:t> </a:t>
            </a:r>
            <a:r>
              <a:rPr dirty="0" err="1"/>
              <a:t>financiera</a:t>
            </a:r>
            <a:endParaRPr dirty="0"/>
          </a:p>
          <a:p>
            <a:pPr indent="152396">
              <a:defRPr sz="1600" b="1"/>
            </a:pPr>
            <a:endParaRPr sz="1600" dirty="0"/>
          </a:p>
          <a:p>
            <a:pPr>
              <a:lnSpc>
                <a:spcPct val="130000"/>
              </a:lnSpc>
              <a:buSzPct val="100000"/>
              <a:buChar char="➢"/>
              <a:defRPr sz="1600"/>
            </a:pPr>
            <a:r>
              <a:rPr lang="es-AR" dirty="0"/>
              <a:t> </a:t>
            </a:r>
            <a:r>
              <a:rPr dirty="0" err="1"/>
              <a:t>Subsidios</a:t>
            </a:r>
            <a:endParaRPr dirty="0"/>
          </a:p>
          <a:p>
            <a:pPr>
              <a:lnSpc>
                <a:spcPct val="130000"/>
              </a:lnSpc>
              <a:buSzPct val="100000"/>
              <a:buChar char="➢"/>
              <a:defRPr sz="1600"/>
            </a:pPr>
            <a:r>
              <a:rPr lang="es-AR" dirty="0"/>
              <a:t> </a:t>
            </a:r>
            <a:r>
              <a:rPr dirty="0" err="1"/>
              <a:t>Becas</a:t>
            </a:r>
            <a:endParaRPr dirty="0"/>
          </a:p>
          <a:p>
            <a:pPr>
              <a:lnSpc>
                <a:spcPct val="130000"/>
              </a:lnSpc>
              <a:buSzPct val="100000"/>
              <a:defRPr sz="1600"/>
            </a:pPr>
            <a:r>
              <a:rPr dirty="0"/>
              <a:t>_______________________</a:t>
            </a:r>
          </a:p>
          <a:p>
            <a:pPr algn="ctr">
              <a:lnSpc>
                <a:spcPct val="130000"/>
              </a:lnSpc>
              <a:buSzPct val="100000"/>
              <a:defRPr sz="1600" b="1"/>
            </a:pPr>
            <a:r>
              <a:rPr dirty="0"/>
              <a:t>Pagar la </a:t>
            </a:r>
            <a:r>
              <a:rPr dirty="0" err="1"/>
              <a:t>universidad</a:t>
            </a:r>
            <a:r>
              <a:rPr dirty="0"/>
              <a:t> con </a:t>
            </a:r>
            <a:r>
              <a:rPr dirty="0" err="1"/>
              <a:t>recursos</a:t>
            </a:r>
            <a:r>
              <a:rPr dirty="0"/>
              <a:t> para </a:t>
            </a:r>
            <a:r>
              <a:rPr dirty="0" err="1"/>
              <a:t>estudiantes</a:t>
            </a:r>
            <a:r>
              <a:rPr dirty="0"/>
              <a:t> </a:t>
            </a:r>
            <a:br>
              <a:rPr lang="es-ES" dirty="0"/>
            </a:br>
            <a:r>
              <a:rPr dirty="0"/>
              <a:t>y </a:t>
            </a:r>
            <a:r>
              <a:rPr dirty="0" err="1"/>
              <a:t>familias</a:t>
            </a:r>
            <a:endParaRPr dirty="0"/>
          </a:p>
          <a:p>
            <a:pPr algn="ctr">
              <a:lnSpc>
                <a:spcPct val="130000"/>
              </a:lnSpc>
              <a:buSzPct val="100000"/>
              <a:defRPr sz="1600"/>
            </a:pPr>
            <a:endParaRPr sz="1600" b="1" dirty="0"/>
          </a:p>
          <a:p>
            <a:pPr>
              <a:lnSpc>
                <a:spcPct val="130000"/>
              </a:lnSpc>
              <a:buSzPct val="100000"/>
              <a:buChar char="➢"/>
              <a:defRPr sz="1600"/>
            </a:pPr>
            <a:r>
              <a:rPr lang="es-AR" dirty="0"/>
              <a:t> </a:t>
            </a:r>
            <a:r>
              <a:rPr dirty="0" err="1"/>
              <a:t>Préstamos</a:t>
            </a:r>
            <a:endParaRPr dirty="0"/>
          </a:p>
          <a:p>
            <a:pPr>
              <a:lnSpc>
                <a:spcPct val="130000"/>
              </a:lnSpc>
              <a:buSzPct val="100000"/>
              <a:buChar char="➢"/>
              <a:defRPr sz="1600"/>
            </a:pPr>
            <a:r>
              <a:rPr lang="es-AR" dirty="0"/>
              <a:t> </a:t>
            </a:r>
            <a:r>
              <a:rPr dirty="0" err="1"/>
              <a:t>Empleo</a:t>
            </a:r>
            <a:r>
              <a:rPr dirty="0"/>
              <a:t> de </a:t>
            </a:r>
            <a:r>
              <a:rPr dirty="0" err="1"/>
              <a:t>estudiantes</a:t>
            </a:r>
            <a:r>
              <a:rPr dirty="0"/>
              <a:t> </a:t>
            </a:r>
            <a:r>
              <a:rPr dirty="0" err="1"/>
              <a:t>patrocinado</a:t>
            </a:r>
            <a:r>
              <a:rPr dirty="0"/>
              <a:t> </a:t>
            </a:r>
            <a:r>
              <a:rPr dirty="0" err="1"/>
              <a:t>por</a:t>
            </a:r>
            <a:r>
              <a:rPr dirty="0"/>
              <a:t> la </a:t>
            </a:r>
            <a:r>
              <a:rPr dirty="0" err="1"/>
              <a:t>escuela</a:t>
            </a:r>
            <a:endParaRPr dirty="0"/>
          </a:p>
          <a:p>
            <a:pPr>
              <a:lnSpc>
                <a:spcPct val="130000"/>
              </a:lnSpc>
              <a:buSzPct val="100000"/>
              <a:buChar char="➢"/>
              <a:defRPr sz="1600"/>
            </a:pPr>
            <a:r>
              <a:rPr lang="es-AR" dirty="0"/>
              <a:t> </a:t>
            </a:r>
            <a:r>
              <a:rPr dirty="0" err="1"/>
              <a:t>Ahorros</a:t>
            </a:r>
            <a:endParaRPr sz="1600" dirty="0"/>
          </a:p>
        </p:txBody>
      </p:sp>
      <p:sp>
        <p:nvSpPr>
          <p:cNvPr id="149" name="Rectangle 5"/>
          <p:cNvSpPr/>
          <p:nvPr/>
        </p:nvSpPr>
        <p:spPr>
          <a:xfrm>
            <a:off x="8679389" y="1194487"/>
            <a:ext cx="3240051" cy="4559966"/>
          </a:xfrm>
          <a:prstGeom prst="rect">
            <a:avLst/>
          </a:prstGeom>
          <a:ln>
            <a:solidFill>
              <a:srgbClr val="957F97"/>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indent="152396" algn="ctr">
              <a:defRPr sz="1600" b="1"/>
            </a:pPr>
            <a:r>
              <a:rPr dirty="0" err="1">
                <a:solidFill>
                  <a:schemeClr val="tx1">
                    <a:lumMod val="65000"/>
                    <a:lumOff val="35000"/>
                  </a:schemeClr>
                </a:solidFill>
              </a:rPr>
              <a:t>Factores</a:t>
            </a:r>
            <a:r>
              <a:rPr dirty="0">
                <a:solidFill>
                  <a:schemeClr val="tx1">
                    <a:lumMod val="65000"/>
                    <a:lumOff val="35000"/>
                  </a:schemeClr>
                </a:solidFill>
              </a:rPr>
              <a:t> que </a:t>
            </a:r>
            <a:r>
              <a:rPr dirty="0" err="1">
                <a:solidFill>
                  <a:schemeClr val="tx1">
                    <a:lumMod val="65000"/>
                    <a:lumOff val="35000"/>
                  </a:schemeClr>
                </a:solidFill>
              </a:rPr>
              <a:t>pueden</a:t>
            </a:r>
            <a:r>
              <a:rPr dirty="0">
                <a:solidFill>
                  <a:schemeClr val="tx1">
                    <a:lumMod val="65000"/>
                    <a:lumOff val="35000"/>
                  </a:schemeClr>
                </a:solidFill>
              </a:rPr>
              <a:t> </a:t>
            </a:r>
            <a:r>
              <a:rPr dirty="0" err="1">
                <a:solidFill>
                  <a:schemeClr val="tx1">
                    <a:lumMod val="65000"/>
                    <a:lumOff val="35000"/>
                  </a:schemeClr>
                </a:solidFill>
              </a:rPr>
              <a:t>influir</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a:t>
            </a:r>
            <a:br>
              <a:rPr lang="es-ES" dirty="0">
                <a:solidFill>
                  <a:schemeClr val="tx1">
                    <a:lumMod val="65000"/>
                    <a:lumOff val="35000"/>
                  </a:schemeClr>
                </a:solidFill>
              </a:rPr>
            </a:br>
            <a:r>
              <a:rPr dirty="0">
                <a:solidFill>
                  <a:schemeClr val="tx1">
                    <a:lumMod val="65000"/>
                    <a:lumOff val="35000"/>
                  </a:schemeClr>
                </a:solidFill>
              </a:rPr>
              <a:t>las </a:t>
            </a:r>
            <a:r>
              <a:rPr dirty="0" err="1">
                <a:solidFill>
                  <a:schemeClr val="tx1">
                    <a:lumMod val="65000"/>
                    <a:lumOff val="35000"/>
                  </a:schemeClr>
                </a:solidFill>
              </a:rPr>
              <a:t>ayudas</a:t>
            </a:r>
            <a:r>
              <a:rPr dirty="0">
                <a:solidFill>
                  <a:schemeClr val="tx1">
                    <a:lumMod val="65000"/>
                    <a:lumOff val="35000"/>
                  </a:schemeClr>
                </a:solidFill>
              </a:rPr>
              <a:t> </a:t>
            </a:r>
            <a:r>
              <a:rPr dirty="0" err="1">
                <a:solidFill>
                  <a:schemeClr val="tx1">
                    <a:lumMod val="65000"/>
                    <a:lumOff val="35000"/>
                  </a:schemeClr>
                </a:solidFill>
              </a:rPr>
              <a:t>institucionales</a:t>
            </a:r>
            <a:r>
              <a:rPr dirty="0">
                <a:solidFill>
                  <a:schemeClr val="tx1">
                    <a:lumMod val="65000"/>
                    <a:lumOff val="35000"/>
                  </a:schemeClr>
                </a:solidFill>
              </a:rPr>
              <a:t>, </a:t>
            </a:r>
            <a:br>
              <a:rPr lang="es-ES" dirty="0">
                <a:solidFill>
                  <a:schemeClr val="tx1">
                    <a:lumMod val="65000"/>
                    <a:lumOff val="35000"/>
                  </a:schemeClr>
                </a:solidFill>
              </a:rPr>
            </a:br>
            <a:r>
              <a:rPr dirty="0" err="1">
                <a:solidFill>
                  <a:schemeClr val="tx1">
                    <a:lumMod val="65000"/>
                    <a:lumOff val="35000"/>
                  </a:schemeClr>
                </a:solidFill>
              </a:rPr>
              <a:t>en</a:t>
            </a:r>
            <a:r>
              <a:rPr dirty="0">
                <a:solidFill>
                  <a:schemeClr val="tx1">
                    <a:lumMod val="65000"/>
                    <a:lumOff val="35000"/>
                  </a:schemeClr>
                </a:solidFill>
              </a:rPr>
              <a:t> particular las </a:t>
            </a:r>
            <a:r>
              <a:rPr dirty="0" err="1">
                <a:solidFill>
                  <a:schemeClr val="tx1">
                    <a:lumMod val="65000"/>
                    <a:lumOff val="35000"/>
                  </a:schemeClr>
                </a:solidFill>
              </a:rPr>
              <a:t>ayudas</a:t>
            </a:r>
            <a:r>
              <a:rPr dirty="0">
                <a:solidFill>
                  <a:schemeClr val="tx1">
                    <a:lumMod val="65000"/>
                    <a:lumOff val="35000"/>
                  </a:schemeClr>
                </a:solidFill>
              </a:rPr>
              <a:t> </a:t>
            </a:r>
            <a:r>
              <a:rPr dirty="0" err="1">
                <a:solidFill>
                  <a:schemeClr val="tx1">
                    <a:lumMod val="65000"/>
                    <a:lumOff val="35000"/>
                  </a:schemeClr>
                </a:solidFill>
              </a:rPr>
              <a:t>basadas</a:t>
            </a:r>
            <a:r>
              <a:rPr dirty="0">
                <a:solidFill>
                  <a:schemeClr val="tx1">
                    <a:lumMod val="65000"/>
                    <a:lumOff val="35000"/>
                  </a:schemeClr>
                </a:solidFill>
              </a:rPr>
              <a:t> </a:t>
            </a:r>
            <a:br>
              <a:rPr lang="es-ES" dirty="0">
                <a:solidFill>
                  <a:schemeClr val="tx1">
                    <a:lumMod val="65000"/>
                    <a:lumOff val="35000"/>
                  </a:schemeClr>
                </a:solidFill>
              </a:rPr>
            </a:br>
            <a:r>
              <a:rPr dirty="0" err="1">
                <a:solidFill>
                  <a:schemeClr val="tx1">
                    <a:lumMod val="65000"/>
                    <a:lumOff val="35000"/>
                  </a:schemeClr>
                </a:solidFill>
              </a:rPr>
              <a:t>en</a:t>
            </a:r>
            <a:r>
              <a:rPr dirty="0">
                <a:solidFill>
                  <a:schemeClr val="tx1">
                    <a:lumMod val="65000"/>
                    <a:lumOff val="35000"/>
                  </a:schemeClr>
                </a:solidFill>
              </a:rPr>
              <a:t>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mérito</a:t>
            </a:r>
            <a:br>
              <a:rPr sz="1600" dirty="0">
                <a:solidFill>
                  <a:schemeClr val="tx1">
                    <a:lumMod val="65000"/>
                    <a:lumOff val="35000"/>
                  </a:schemeClr>
                </a:solidFill>
              </a:rPr>
            </a:br>
            <a:endParaRPr sz="1600" dirty="0">
              <a:solidFill>
                <a:schemeClr val="tx1">
                  <a:lumMod val="65000"/>
                  <a:lumOff val="35000"/>
                </a:schemeClr>
              </a:solidFill>
            </a:endParaRPr>
          </a:p>
          <a:p>
            <a:pPr marL="285750" indent="-285750">
              <a:lnSpc>
                <a:spcPct val="110000"/>
              </a:lnSpc>
              <a:buSzPct val="100000"/>
              <a:buChar char="➢"/>
              <a:defRPr sz="1600"/>
            </a:pPr>
            <a:r>
              <a:rPr dirty="0" err="1">
                <a:solidFill>
                  <a:schemeClr val="tx1">
                    <a:lumMod val="65000"/>
                    <a:lumOff val="35000"/>
                  </a:schemeClr>
                </a:solidFill>
              </a:rPr>
              <a:t>Programa</a:t>
            </a:r>
            <a:r>
              <a:rPr dirty="0">
                <a:solidFill>
                  <a:schemeClr val="tx1">
                    <a:lumMod val="65000"/>
                    <a:lumOff val="35000"/>
                  </a:schemeClr>
                </a:solidFill>
              </a:rPr>
              <a:t> </a:t>
            </a:r>
            <a:r>
              <a:rPr dirty="0" err="1">
                <a:solidFill>
                  <a:schemeClr val="tx1">
                    <a:lumMod val="65000"/>
                    <a:lumOff val="35000"/>
                  </a:schemeClr>
                </a:solidFill>
              </a:rPr>
              <a:t>Académico</a:t>
            </a:r>
            <a:endParaRPr dirty="0">
              <a:solidFill>
                <a:schemeClr val="tx1">
                  <a:lumMod val="65000"/>
                  <a:lumOff val="35000"/>
                </a:schemeClr>
              </a:solidFill>
            </a:endParaRPr>
          </a:p>
          <a:p>
            <a:pPr marL="285750" indent="-285750">
              <a:lnSpc>
                <a:spcPct val="110000"/>
              </a:lnSpc>
              <a:buSzPct val="100000"/>
              <a:buChar char="➢"/>
              <a:defRPr sz="1600"/>
            </a:pPr>
            <a:r>
              <a:rPr dirty="0" err="1">
                <a:solidFill>
                  <a:schemeClr val="tx1">
                    <a:lumMod val="65000"/>
                    <a:lumOff val="35000"/>
                  </a:schemeClr>
                </a:solidFill>
              </a:rPr>
              <a:t>Habilidad</a:t>
            </a:r>
            <a:r>
              <a:rPr dirty="0">
                <a:solidFill>
                  <a:schemeClr val="tx1">
                    <a:lumMod val="65000"/>
                    <a:lumOff val="35000"/>
                  </a:schemeClr>
                </a:solidFill>
              </a:rPr>
              <a:t> </a:t>
            </a:r>
            <a:r>
              <a:rPr dirty="0" err="1">
                <a:solidFill>
                  <a:schemeClr val="tx1">
                    <a:lumMod val="65000"/>
                    <a:lumOff val="35000"/>
                  </a:schemeClr>
                </a:solidFill>
              </a:rPr>
              <a:t>deportiva</a:t>
            </a:r>
            <a:endParaRPr dirty="0">
              <a:solidFill>
                <a:schemeClr val="tx1">
                  <a:lumMod val="65000"/>
                  <a:lumOff val="35000"/>
                </a:schemeClr>
              </a:solidFill>
            </a:endParaRPr>
          </a:p>
          <a:p>
            <a:pPr marL="285750" indent="-285750">
              <a:lnSpc>
                <a:spcPct val="110000"/>
              </a:lnSpc>
              <a:buSzPct val="100000"/>
              <a:buChar char="➢"/>
              <a:defRPr sz="1600"/>
            </a:pPr>
            <a:r>
              <a:rPr dirty="0">
                <a:solidFill>
                  <a:schemeClr val="tx1">
                    <a:lumMod val="65000"/>
                    <a:lumOff val="35000"/>
                  </a:schemeClr>
                </a:solidFill>
              </a:rPr>
              <a:t>SAT o ACT</a:t>
            </a:r>
          </a:p>
          <a:p>
            <a:pPr marL="285750" indent="-285750">
              <a:lnSpc>
                <a:spcPct val="110000"/>
              </a:lnSpc>
              <a:buSzPct val="100000"/>
              <a:buChar char="➢"/>
              <a:defRPr sz="1600"/>
            </a:pPr>
            <a:r>
              <a:rPr dirty="0" err="1">
                <a:solidFill>
                  <a:schemeClr val="tx1">
                    <a:lumMod val="65000"/>
                    <a:lumOff val="35000"/>
                  </a:schemeClr>
                </a:solidFill>
              </a:rPr>
              <a:t>Diversidad</a:t>
            </a:r>
            <a:r>
              <a:rPr dirty="0">
                <a:solidFill>
                  <a:schemeClr val="tx1">
                    <a:lumMod val="65000"/>
                    <a:lumOff val="35000"/>
                  </a:schemeClr>
                </a:solidFill>
              </a:rPr>
              <a:t> </a:t>
            </a:r>
            <a:r>
              <a:rPr dirty="0" err="1">
                <a:solidFill>
                  <a:schemeClr val="tx1">
                    <a:lumMod val="65000"/>
                    <a:lumOff val="35000"/>
                  </a:schemeClr>
                </a:solidFill>
              </a:rPr>
              <a:t>geográfica</a:t>
            </a:r>
            <a:endParaRPr dirty="0">
              <a:solidFill>
                <a:schemeClr val="tx1">
                  <a:lumMod val="65000"/>
                  <a:lumOff val="35000"/>
                </a:schemeClr>
              </a:solidFill>
            </a:endParaRPr>
          </a:p>
          <a:p>
            <a:pPr marL="285750" indent="-285750">
              <a:lnSpc>
                <a:spcPct val="110000"/>
              </a:lnSpc>
              <a:buSzPct val="100000"/>
              <a:buChar char="➢"/>
              <a:defRPr sz="1600"/>
            </a:pPr>
            <a:r>
              <a:rPr dirty="0" err="1">
                <a:solidFill>
                  <a:schemeClr val="tx1">
                    <a:lumMod val="65000"/>
                    <a:lumOff val="35000"/>
                  </a:schemeClr>
                </a:solidFill>
              </a:rPr>
              <a:t>Cursos</a:t>
            </a:r>
            <a:r>
              <a:rPr dirty="0">
                <a:solidFill>
                  <a:schemeClr val="tx1">
                    <a:lumMod val="65000"/>
                    <a:lumOff val="35000"/>
                  </a:schemeClr>
                </a:solidFill>
              </a:rPr>
              <a:t> AP</a:t>
            </a:r>
          </a:p>
          <a:p>
            <a:pPr marL="285750" indent="-285750">
              <a:lnSpc>
                <a:spcPct val="110000"/>
              </a:lnSpc>
              <a:buSzPct val="100000"/>
              <a:buChar char="➢"/>
              <a:defRPr sz="1600"/>
            </a:pPr>
            <a:r>
              <a:rPr dirty="0">
                <a:solidFill>
                  <a:schemeClr val="tx1">
                    <a:lumMod val="65000"/>
                    <a:lumOff val="35000"/>
                  </a:schemeClr>
                </a:solidFill>
              </a:rPr>
              <a:t>Legacy (</a:t>
            </a:r>
            <a:r>
              <a:rPr dirty="0" err="1">
                <a:solidFill>
                  <a:schemeClr val="tx1">
                    <a:lumMod val="65000"/>
                    <a:lumOff val="35000"/>
                  </a:schemeClr>
                </a:solidFill>
              </a:rPr>
              <a:t>hijo</a:t>
            </a:r>
            <a:r>
              <a:rPr dirty="0">
                <a:solidFill>
                  <a:schemeClr val="tx1">
                    <a:lumMod val="65000"/>
                    <a:lumOff val="35000"/>
                  </a:schemeClr>
                </a:solidFill>
              </a:rPr>
              <a:t> de </a:t>
            </a:r>
            <a:r>
              <a:rPr dirty="0" err="1">
                <a:solidFill>
                  <a:schemeClr val="tx1">
                    <a:lumMod val="65000"/>
                    <a:lumOff val="35000"/>
                  </a:schemeClr>
                </a:solidFill>
              </a:rPr>
              <a:t>antiguos</a:t>
            </a:r>
            <a:r>
              <a:rPr dirty="0">
                <a:solidFill>
                  <a:schemeClr val="tx1">
                    <a:lumMod val="65000"/>
                    <a:lumOff val="35000"/>
                  </a:schemeClr>
                </a:solidFill>
              </a:rPr>
              <a:t> </a:t>
            </a:r>
            <a:r>
              <a:rPr dirty="0" err="1">
                <a:solidFill>
                  <a:schemeClr val="tx1">
                    <a:lumMod val="65000"/>
                    <a:lumOff val="35000"/>
                  </a:schemeClr>
                </a:solidFill>
              </a:rPr>
              <a:t>alumnos</a:t>
            </a:r>
            <a:r>
              <a:rPr dirty="0">
                <a:solidFill>
                  <a:schemeClr val="tx1">
                    <a:lumMod val="65000"/>
                    <a:lumOff val="35000"/>
                  </a:schemeClr>
                </a:solidFill>
              </a:rPr>
              <a:t>)</a:t>
            </a:r>
          </a:p>
          <a:p>
            <a:pPr marL="285750" indent="-285750">
              <a:lnSpc>
                <a:spcPct val="110000"/>
              </a:lnSpc>
              <a:buSzPct val="100000"/>
              <a:buChar char="➢"/>
              <a:defRPr sz="1600"/>
            </a:pPr>
            <a:r>
              <a:rPr dirty="0" err="1">
                <a:solidFill>
                  <a:schemeClr val="tx1">
                    <a:lumMod val="65000"/>
                    <a:lumOff val="35000"/>
                  </a:schemeClr>
                </a:solidFill>
              </a:rPr>
              <a:t>Actividades</a:t>
            </a:r>
            <a:r>
              <a:rPr dirty="0">
                <a:solidFill>
                  <a:schemeClr val="tx1">
                    <a:lumMod val="65000"/>
                    <a:lumOff val="35000"/>
                  </a:schemeClr>
                </a:solidFill>
              </a:rPr>
              <a:t> </a:t>
            </a:r>
          </a:p>
          <a:p>
            <a:pPr marL="285750" indent="-285750">
              <a:lnSpc>
                <a:spcPct val="110000"/>
              </a:lnSpc>
              <a:buSzPct val="100000"/>
              <a:buChar char="➢"/>
              <a:defRPr sz="1600"/>
            </a:pPr>
            <a:r>
              <a:rPr dirty="0" err="1">
                <a:solidFill>
                  <a:schemeClr val="tx1">
                    <a:lumMod val="65000"/>
                    <a:lumOff val="35000"/>
                  </a:schemeClr>
                </a:solidFill>
              </a:rPr>
              <a:t>Talento</a:t>
            </a:r>
            <a:r>
              <a:rPr dirty="0">
                <a:solidFill>
                  <a:schemeClr val="tx1">
                    <a:lumMod val="65000"/>
                    <a:lumOff val="35000"/>
                  </a:schemeClr>
                </a:solidFill>
              </a:rPr>
              <a:t> (</a:t>
            </a:r>
            <a:r>
              <a:rPr dirty="0" err="1">
                <a:solidFill>
                  <a:schemeClr val="tx1">
                    <a:lumMod val="65000"/>
                    <a:lumOff val="35000"/>
                  </a:schemeClr>
                </a:solidFill>
              </a:rPr>
              <a:t>extraescolar</a:t>
            </a:r>
            <a:r>
              <a:rPr dirty="0">
                <a:solidFill>
                  <a:schemeClr val="tx1">
                    <a:lumMod val="65000"/>
                    <a:lumOff val="35000"/>
                  </a:schemeClr>
                </a:solidFill>
              </a:rPr>
              <a:t> o </a:t>
            </a:r>
            <a:r>
              <a:rPr dirty="0" err="1">
                <a:solidFill>
                  <a:schemeClr val="tx1">
                    <a:lumMod val="65000"/>
                    <a:lumOff val="35000"/>
                  </a:schemeClr>
                </a:solidFill>
              </a:rPr>
              <a:t>académico</a:t>
            </a:r>
            <a:r>
              <a:rPr dirty="0">
                <a:solidFill>
                  <a:schemeClr val="tx1">
                    <a:lumMod val="65000"/>
                    <a:lumOff val="35000"/>
                  </a:schemeClr>
                </a:solidFill>
              </a:rPr>
              <a:t>)</a:t>
            </a:r>
            <a:endParaRPr sz="1600" dirty="0">
              <a:solidFill>
                <a:schemeClr val="tx1">
                  <a:lumMod val="65000"/>
                  <a:lumOff val="35000"/>
                </a:schemeClr>
              </a:solidFill>
            </a:endParaRPr>
          </a:p>
          <a:p>
            <a:pPr marL="285750" indent="-285750">
              <a:lnSpc>
                <a:spcPct val="110000"/>
              </a:lnSpc>
              <a:buSzPct val="100000"/>
              <a:buChar char="➢"/>
              <a:defRPr sz="1600"/>
            </a:pPr>
            <a:r>
              <a:rPr dirty="0" err="1">
                <a:solidFill>
                  <a:schemeClr val="tx1">
                    <a:lumMod val="65000"/>
                    <a:lumOff val="35000"/>
                  </a:schemeClr>
                </a:solidFill>
              </a:rPr>
              <a:t>Género</a:t>
            </a:r>
            <a:r>
              <a:rPr dirty="0">
                <a:solidFill>
                  <a:schemeClr val="tx1">
                    <a:lumMod val="65000"/>
                    <a:lumOff val="35000"/>
                  </a:schemeClr>
                </a:solidFill>
              </a:rPr>
              <a:t>/</a:t>
            </a:r>
            <a:r>
              <a:rPr dirty="0" err="1">
                <a:solidFill>
                  <a:schemeClr val="tx1">
                    <a:lumMod val="65000"/>
                    <a:lumOff val="35000"/>
                  </a:schemeClr>
                </a:solidFill>
              </a:rPr>
              <a:t>etnia</a:t>
            </a:r>
            <a:endParaRPr dirty="0">
              <a:solidFill>
                <a:schemeClr val="tx1">
                  <a:lumMod val="65000"/>
                  <a:lumOff val="35000"/>
                </a:schemeClr>
              </a:solidFill>
            </a:endParaRPr>
          </a:p>
          <a:p>
            <a:pPr marL="285750" indent="-285750">
              <a:lnSpc>
                <a:spcPct val="110000"/>
              </a:lnSpc>
              <a:buSzPct val="100000"/>
              <a:buChar char="➢"/>
              <a:defRPr sz="1600"/>
            </a:pPr>
            <a:r>
              <a:rPr dirty="0" err="1">
                <a:solidFill>
                  <a:schemeClr val="tx1">
                    <a:lumMod val="65000"/>
                    <a:lumOff val="35000"/>
                  </a:schemeClr>
                </a:solidFill>
              </a:rPr>
              <a:t>Asistencia</a:t>
            </a:r>
            <a:r>
              <a:rPr dirty="0">
                <a:solidFill>
                  <a:schemeClr val="tx1">
                    <a:lumMod val="65000"/>
                    <a:lumOff val="35000"/>
                  </a:schemeClr>
                </a:solidFill>
              </a:rPr>
              <a:t> H.S.</a:t>
            </a:r>
          </a:p>
          <a:p>
            <a:pPr marL="285750" indent="-285750">
              <a:lnSpc>
                <a:spcPct val="110000"/>
              </a:lnSpc>
              <a:buSzPct val="100000"/>
              <a:buChar char="➢"/>
              <a:defRPr sz="1600"/>
            </a:pPr>
            <a:r>
              <a:rPr sz="1600" dirty="0">
                <a:solidFill>
                  <a:schemeClr val="tx1">
                    <a:lumMod val="65000"/>
                    <a:lumOff val="35000"/>
                  </a:schemeClr>
                </a:solidFill>
              </a:rPr>
              <a:t>Rango de </a:t>
            </a:r>
            <a:r>
              <a:rPr sz="1600" dirty="0" err="1">
                <a:solidFill>
                  <a:schemeClr val="tx1">
                    <a:lumMod val="65000"/>
                    <a:lumOff val="35000"/>
                  </a:schemeClr>
                </a:solidFill>
              </a:rPr>
              <a:t>clase</a:t>
            </a:r>
            <a:r>
              <a:rPr sz="1400" dirty="0">
                <a:solidFill>
                  <a:schemeClr val="tx1">
                    <a:lumMod val="65000"/>
                    <a:lumOff val="35000"/>
                  </a:schemeClr>
                </a:solidFill>
              </a:rPr>
              <a:t>	</a:t>
            </a:r>
            <a:r>
              <a:rPr sz="1400" dirty="0"/>
              <a:t>	</a:t>
            </a: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a:t>Fuentes y </a:t>
            </a:r>
            <a:br>
              <a:rPr lang="es-ES" dirty="0"/>
            </a:br>
            <a:r>
              <a:rPr dirty="0" err="1"/>
              <a:t>tipos</a:t>
            </a:r>
            <a:r>
              <a:rPr dirty="0"/>
              <a:t> de </a:t>
            </a:r>
            <a:r>
              <a:rPr dirty="0" err="1"/>
              <a:t>ayuda</a:t>
            </a:r>
            <a:endParaRPr dirty="0"/>
          </a:p>
        </p:txBody>
      </p:sp>
    </p:spTree>
    <p:extLst>
      <p:ext uri="{BB962C8B-B14F-4D97-AF65-F5344CB8AC3E}">
        <p14:creationId xmlns:p14="http://schemas.microsoft.com/office/powerpoint/2010/main" val="286500667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53" name="Title 1"/>
          <p:cNvSpPr txBox="1">
            <a:spLocks noGrp="1"/>
          </p:cNvSpPr>
          <p:nvPr>
            <p:ph type="title"/>
          </p:nvPr>
        </p:nvSpPr>
        <p:spPr>
          <a:prstGeom prst="rect">
            <a:avLst/>
          </a:prstGeom>
        </p:spPr>
        <p:txBody>
          <a:bodyPr/>
          <a:lstStyle>
            <a:lvl1pPr defTabSz="914400"/>
          </a:lstStyle>
          <a:p>
            <a:r>
              <a:t>Calculadora del precio neto</a:t>
            </a:r>
          </a:p>
        </p:txBody>
      </p:sp>
      <p:sp>
        <p:nvSpPr>
          <p:cNvPr id="15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a:defRPr sz="2400"/>
            </a:pPr>
            <a:r>
              <a:rPr dirty="0" err="1"/>
              <a:t>Todas</a:t>
            </a:r>
            <a:r>
              <a:rPr dirty="0"/>
              <a:t> las </a:t>
            </a:r>
            <a:r>
              <a:rPr dirty="0" err="1"/>
              <a:t>instituciones</a:t>
            </a:r>
            <a:r>
              <a:rPr dirty="0"/>
              <a:t> </a:t>
            </a:r>
            <a:r>
              <a:rPr dirty="0" err="1"/>
              <a:t>deben</a:t>
            </a:r>
            <a:r>
              <a:rPr dirty="0"/>
              <a:t> </a:t>
            </a:r>
            <a:r>
              <a:rPr dirty="0" err="1"/>
              <a:t>tener</a:t>
            </a:r>
            <a:r>
              <a:rPr dirty="0"/>
              <a:t> </a:t>
            </a:r>
            <a:r>
              <a:rPr dirty="0" err="1"/>
              <a:t>una</a:t>
            </a:r>
            <a:r>
              <a:rPr dirty="0"/>
              <a:t> </a:t>
            </a:r>
            <a:r>
              <a:rPr dirty="0" err="1"/>
              <a:t>calculadora</a:t>
            </a:r>
            <a:r>
              <a:rPr dirty="0"/>
              <a:t> de </a:t>
            </a:r>
            <a:r>
              <a:rPr dirty="0" err="1"/>
              <a:t>precio</a:t>
            </a:r>
            <a:r>
              <a:rPr dirty="0"/>
              <a:t> </a:t>
            </a:r>
            <a:r>
              <a:rPr dirty="0" err="1"/>
              <a:t>neto</a:t>
            </a:r>
            <a:r>
              <a:rPr dirty="0"/>
              <a:t> </a:t>
            </a:r>
            <a:r>
              <a:rPr dirty="0" err="1"/>
              <a:t>publicada</a:t>
            </a:r>
            <a:r>
              <a:rPr dirty="0"/>
              <a:t> </a:t>
            </a:r>
            <a:r>
              <a:rPr dirty="0" err="1"/>
              <a:t>en</a:t>
            </a:r>
            <a:r>
              <a:rPr dirty="0"/>
              <a:t> sus sitios web.</a:t>
            </a:r>
          </a:p>
          <a:p>
            <a:pPr>
              <a:defRPr sz="2400"/>
            </a:pPr>
            <a:r>
              <a:rPr dirty="0"/>
              <a:t>Los </a:t>
            </a:r>
            <a:r>
              <a:rPr dirty="0" err="1"/>
              <a:t>estudiantes</a:t>
            </a:r>
            <a:r>
              <a:rPr dirty="0"/>
              <a:t> </a:t>
            </a:r>
            <a:r>
              <a:rPr dirty="0" err="1"/>
              <a:t>podrán</a:t>
            </a:r>
            <a:r>
              <a:rPr dirty="0"/>
              <a:t> </a:t>
            </a:r>
            <a:r>
              <a:rPr dirty="0" err="1"/>
              <a:t>estimar</a:t>
            </a:r>
            <a:r>
              <a:rPr dirty="0"/>
              <a:t> el </a:t>
            </a:r>
            <a:r>
              <a:rPr dirty="0" err="1"/>
              <a:t>precio</a:t>
            </a:r>
            <a:r>
              <a:rPr dirty="0"/>
              <a:t> </a:t>
            </a:r>
            <a:r>
              <a:rPr dirty="0" err="1"/>
              <a:t>neto</a:t>
            </a:r>
            <a:r>
              <a:rPr dirty="0"/>
              <a:t> individual </a:t>
            </a:r>
            <a:r>
              <a:rPr dirty="0" err="1"/>
              <a:t>por</a:t>
            </a:r>
            <a:r>
              <a:rPr dirty="0"/>
              <a:t> </a:t>
            </a:r>
            <a:r>
              <a:rPr dirty="0" err="1"/>
              <a:t>institución</a:t>
            </a:r>
            <a:r>
              <a:rPr dirty="0"/>
              <a:t>.</a:t>
            </a:r>
          </a:p>
          <a:p>
            <a:pPr>
              <a:defRPr sz="2400"/>
            </a:pPr>
            <a:r>
              <a:rPr dirty="0"/>
              <a:t>En base a </a:t>
            </a:r>
            <a:r>
              <a:rPr dirty="0" err="1"/>
              <a:t>estudiantes</a:t>
            </a:r>
            <a:r>
              <a:rPr dirty="0"/>
              <a:t> de </a:t>
            </a:r>
            <a:r>
              <a:rPr dirty="0" err="1"/>
              <a:t>grado</a:t>
            </a:r>
            <a:r>
              <a:rPr dirty="0"/>
              <a:t> a </a:t>
            </a:r>
            <a:r>
              <a:rPr dirty="0" err="1"/>
              <a:t>tiempo</a:t>
            </a:r>
            <a:r>
              <a:rPr dirty="0"/>
              <a:t> </a:t>
            </a:r>
            <a:r>
              <a:rPr dirty="0" err="1"/>
              <a:t>completo</a:t>
            </a:r>
            <a:r>
              <a:rPr dirty="0"/>
              <a:t> </a:t>
            </a:r>
            <a:r>
              <a:rPr dirty="0" err="1"/>
              <a:t>que</a:t>
            </a:r>
            <a:r>
              <a:rPr dirty="0"/>
              <a:t> </a:t>
            </a:r>
            <a:r>
              <a:rPr dirty="0" err="1"/>
              <a:t>buscan</a:t>
            </a:r>
            <a:r>
              <a:rPr dirty="0"/>
              <a:t> un primer </a:t>
            </a:r>
            <a:r>
              <a:rPr dirty="0" err="1"/>
              <a:t>título</a:t>
            </a:r>
            <a:r>
              <a:rPr dirty="0"/>
              <a:t>/</a:t>
            </a:r>
            <a:r>
              <a:rPr dirty="0" err="1"/>
              <a:t>certificado</a:t>
            </a:r>
            <a:r>
              <a:rPr dirty="0"/>
              <a:t>.</a:t>
            </a:r>
          </a:p>
        </p:txBody>
      </p:sp>
    </p:spTree>
    <p:extLst>
      <p:ext uri="{BB962C8B-B14F-4D97-AF65-F5344CB8AC3E}">
        <p14:creationId xmlns:p14="http://schemas.microsoft.com/office/powerpoint/2010/main" val="389499199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5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sp>
        <p:nvSpPr>
          <p:cNvPr id="160" name="Rectangle 2"/>
          <p:cNvSpPr txBox="1">
            <a:spLocks noGrp="1"/>
          </p:cNvSpPr>
          <p:nvPr>
            <p:ph type="title"/>
          </p:nvPr>
        </p:nvSpPr>
        <p:spPr>
          <a:prstGeom prst="rect">
            <a:avLst/>
          </a:prstGeom>
        </p:spPr>
        <p:txBody>
          <a:bodyPr lIns="46037" tIns="46037" rIns="46037" bIns="46037" anchor="ctr">
            <a:normAutofit/>
          </a:bodyPr>
          <a:lstStyle/>
          <a:p>
            <a:r>
              <a:t>Tipos de ayuda: federal</a:t>
            </a:r>
          </a:p>
        </p:txBody>
      </p:sp>
      <p:sp>
        <p:nvSpPr>
          <p:cNvPr id="162" name="TextBox 1"/>
          <p:cNvSpPr txBox="1"/>
          <p:nvPr/>
        </p:nvSpPr>
        <p:spPr>
          <a:xfrm>
            <a:off x="2822448" y="4901184"/>
            <a:ext cx="92396"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endParaRP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gn="ctr">
              <a:spcBef>
                <a:spcPts val="600"/>
              </a:spcBef>
              <a:buSzTx/>
              <a:buNone/>
              <a:defRPr sz="2900" b="1"/>
            </a:pPr>
            <a:r>
              <a:rPr dirty="0" err="1">
                <a:solidFill>
                  <a:schemeClr val="tx1">
                    <a:lumMod val="65000"/>
                    <a:lumOff val="35000"/>
                  </a:schemeClr>
                </a:solidFill>
              </a:rPr>
              <a:t>Subsidios</a:t>
            </a:r>
            <a:endParaRPr dirty="0">
              <a:solidFill>
                <a:schemeClr val="tx1">
                  <a:lumMod val="65000"/>
                  <a:lumOff val="35000"/>
                </a:schemeClr>
              </a:solidFill>
            </a:endParaRPr>
          </a:p>
          <a:p>
            <a:pPr marL="0" indent="0" algn="ctr">
              <a:spcBef>
                <a:spcPts val="800"/>
              </a:spcBef>
              <a:buNone/>
              <a:defRPr sz="2900" b="1"/>
            </a:pPr>
            <a:r>
              <a:rPr dirty="0" err="1">
                <a:solidFill>
                  <a:schemeClr val="tx1">
                    <a:lumMod val="65000"/>
                    <a:lumOff val="35000"/>
                  </a:schemeClr>
                </a:solidFill>
              </a:rPr>
              <a:t>Ayuda</a:t>
            </a:r>
            <a:r>
              <a:rPr dirty="0">
                <a:solidFill>
                  <a:schemeClr val="tx1">
                    <a:lumMod val="65000"/>
                    <a:lumOff val="35000"/>
                  </a:schemeClr>
                </a:solidFill>
              </a:rPr>
              <a:t> Federal para </a:t>
            </a:r>
            <a:r>
              <a:rPr dirty="0" err="1">
                <a:solidFill>
                  <a:schemeClr val="tx1">
                    <a:lumMod val="65000"/>
                    <a:lumOff val="35000"/>
                  </a:schemeClr>
                </a:solidFill>
              </a:rPr>
              <a:t>estudiantes</a:t>
            </a:r>
            <a:r>
              <a:rPr dirty="0">
                <a:solidFill>
                  <a:schemeClr val="tx1">
                    <a:lumMod val="65000"/>
                    <a:lumOff val="35000"/>
                  </a:schemeClr>
                </a:solidFill>
              </a:rPr>
              <a:t> para </a:t>
            </a:r>
            <a:r>
              <a:rPr dirty="0" err="1">
                <a:solidFill>
                  <a:schemeClr val="tx1">
                    <a:lumMod val="65000"/>
                    <a:lumOff val="35000"/>
                  </a:schemeClr>
                </a:solidFill>
              </a:rPr>
              <a:t>el</a:t>
            </a:r>
            <a:r>
              <a:rPr dirty="0">
                <a:solidFill>
                  <a:schemeClr val="tx1">
                    <a:lumMod val="65000"/>
                    <a:lumOff val="35000"/>
                  </a:schemeClr>
                </a:solidFill>
              </a:rPr>
              <a:t> </a:t>
            </a:r>
            <a:br>
              <a:rPr lang="es-AR" dirty="0">
                <a:solidFill>
                  <a:schemeClr val="tx1">
                    <a:lumMod val="65000"/>
                    <a:lumOff val="35000"/>
                  </a:schemeClr>
                </a:solidFill>
              </a:rPr>
            </a:br>
            <a:r>
              <a:rPr dirty="0" err="1">
                <a:solidFill>
                  <a:schemeClr val="tx1">
                    <a:lumMod val="65000"/>
                    <a:lumOff val="35000"/>
                  </a:schemeClr>
                </a:solidFill>
              </a:rPr>
              <a:t>Año</a:t>
            </a:r>
            <a:r>
              <a:rPr dirty="0">
                <a:solidFill>
                  <a:schemeClr val="tx1">
                    <a:lumMod val="65000"/>
                    <a:lumOff val="35000"/>
                  </a:schemeClr>
                </a:solidFill>
              </a:rPr>
              <a:t> de </a:t>
            </a:r>
            <a:r>
              <a:rPr dirty="0" err="1">
                <a:solidFill>
                  <a:schemeClr val="tx1">
                    <a:lumMod val="65000"/>
                    <a:lumOff val="35000"/>
                  </a:schemeClr>
                </a:solidFill>
              </a:rPr>
              <a:t>Subsidio</a:t>
            </a:r>
            <a:r>
              <a:rPr dirty="0">
                <a:solidFill>
                  <a:schemeClr val="tx1">
                    <a:lumMod val="65000"/>
                    <a:lumOff val="35000"/>
                  </a:schemeClr>
                </a:solidFill>
              </a:rPr>
              <a:t> </a:t>
            </a:r>
            <a:r>
              <a:rPr lang="en-US" dirty="0">
                <a:solidFill>
                  <a:schemeClr val="tx1">
                    <a:lumMod val="65000"/>
                    <a:lumOff val="35000"/>
                  </a:schemeClr>
                </a:solidFill>
              </a:rPr>
              <a:t>2026-27</a:t>
            </a:r>
            <a:endParaRPr dirty="0">
              <a:solidFill>
                <a:schemeClr val="tx1">
                  <a:lumMod val="65000"/>
                  <a:lumOff val="35000"/>
                </a:schemeClr>
              </a:solidFill>
            </a:endParaRPr>
          </a:p>
          <a:p>
            <a:pPr marL="742950" lvl="1" indent="-285750">
              <a:spcBef>
                <a:spcPts val="800"/>
              </a:spcBef>
              <a:tabLst>
                <a:tab pos="2060575" algn="l"/>
              </a:tabLst>
              <a:defRPr sz="2900"/>
            </a:pPr>
            <a:r>
              <a:rPr dirty="0">
                <a:solidFill>
                  <a:schemeClr val="tx1">
                    <a:lumMod val="65000"/>
                    <a:lumOff val="35000"/>
                  </a:schemeClr>
                </a:solidFill>
              </a:rPr>
              <a:t>Pell</a:t>
            </a:r>
            <a:r>
              <a:rPr lang="es-ES" dirty="0">
                <a:solidFill>
                  <a:schemeClr val="tx1">
                    <a:lumMod val="65000"/>
                    <a:lumOff val="35000"/>
                  </a:schemeClr>
                </a:solidFill>
              </a:rPr>
              <a:t>	</a:t>
            </a:r>
            <a:r>
              <a:rPr dirty="0">
                <a:solidFill>
                  <a:schemeClr val="tx1">
                    <a:lumMod val="65000"/>
                    <a:lumOff val="35000"/>
                  </a:schemeClr>
                </a:solidFill>
              </a:rPr>
              <a:t>$7,395 (</a:t>
            </a:r>
            <a:r>
              <a:rPr dirty="0" err="1">
                <a:solidFill>
                  <a:schemeClr val="tx1">
                    <a:lumMod val="65000"/>
                    <a:lumOff val="35000"/>
                  </a:schemeClr>
                </a:solidFill>
              </a:rPr>
              <a:t>premio</a:t>
            </a:r>
            <a:r>
              <a:rPr dirty="0">
                <a:solidFill>
                  <a:schemeClr val="tx1">
                    <a:lumMod val="65000"/>
                    <a:lumOff val="35000"/>
                  </a:schemeClr>
                </a:solidFill>
              </a:rPr>
              <a:t> </a:t>
            </a:r>
            <a:r>
              <a:rPr dirty="0" err="1">
                <a:solidFill>
                  <a:schemeClr val="tx1">
                    <a:lumMod val="65000"/>
                    <a:lumOff val="35000"/>
                  </a:schemeClr>
                </a:solidFill>
              </a:rPr>
              <a:t>máximo</a:t>
            </a:r>
            <a:r>
              <a:rPr dirty="0">
                <a:solidFill>
                  <a:schemeClr val="tx1">
                    <a:lumMod val="65000"/>
                    <a:lumOff val="35000"/>
                  </a:schemeClr>
                </a:solidFill>
              </a:rPr>
              <a:t>)</a:t>
            </a:r>
            <a:endParaRPr lang="en-US" dirty="0">
              <a:solidFill>
                <a:schemeClr val="tx1">
                  <a:lumMod val="65000"/>
                  <a:lumOff val="35000"/>
                </a:schemeClr>
              </a:solidFill>
            </a:endParaRPr>
          </a:p>
          <a:p>
            <a:pPr marL="742950" lvl="1" indent="-285750">
              <a:spcBef>
                <a:spcPts val="800"/>
              </a:spcBef>
              <a:tabLst>
                <a:tab pos="2060575" algn="l"/>
              </a:tabLst>
              <a:defRPr sz="2900"/>
            </a:pPr>
            <a:r>
              <a:rPr lang="en-US" sz="2900" dirty="0">
                <a:solidFill>
                  <a:schemeClr val="tx1">
                    <a:lumMod val="65000"/>
                    <a:lumOff val="35000"/>
                  </a:schemeClr>
                </a:solidFill>
              </a:rPr>
              <a:t>SEOG     $4,000 </a:t>
            </a:r>
            <a:r>
              <a:rPr lang="en-US" sz="2800" dirty="0">
                <a:solidFill>
                  <a:schemeClr val="tx1">
                    <a:lumMod val="65000"/>
                    <a:lumOff val="35000"/>
                  </a:schemeClr>
                </a:solidFill>
              </a:rPr>
              <a:t>(</a:t>
            </a:r>
            <a:r>
              <a:rPr lang="en-US" sz="2800" dirty="0" err="1">
                <a:solidFill>
                  <a:schemeClr val="tx1">
                    <a:lumMod val="65000"/>
                    <a:lumOff val="35000"/>
                  </a:schemeClr>
                </a:solidFill>
              </a:rPr>
              <a:t>premio</a:t>
            </a:r>
            <a:r>
              <a:rPr lang="en-US" sz="2800" dirty="0">
                <a:solidFill>
                  <a:schemeClr val="tx1">
                    <a:lumMod val="65000"/>
                    <a:lumOff val="35000"/>
                  </a:schemeClr>
                </a:solidFill>
              </a:rPr>
              <a:t> </a:t>
            </a:r>
            <a:r>
              <a:rPr lang="en-US" sz="2800" dirty="0" err="1">
                <a:solidFill>
                  <a:schemeClr val="tx1">
                    <a:lumMod val="65000"/>
                    <a:lumOff val="35000"/>
                  </a:schemeClr>
                </a:solidFill>
              </a:rPr>
              <a:t>máximo</a:t>
            </a:r>
            <a:r>
              <a:rPr lang="en-US" sz="2800" dirty="0">
                <a:solidFill>
                  <a:schemeClr val="tx1">
                    <a:lumMod val="65000"/>
                    <a:lumOff val="35000"/>
                  </a:schemeClr>
                </a:solidFill>
              </a:rPr>
              <a:t>)</a:t>
            </a:r>
            <a:endParaRPr sz="2500" dirty="0">
              <a:solidFill>
                <a:schemeClr val="tx1">
                  <a:lumMod val="65000"/>
                  <a:lumOff val="35000"/>
                </a:schemeClr>
              </a:solidFill>
            </a:endParaRPr>
          </a:p>
          <a:p>
            <a:pPr marL="742950" lvl="1" indent="-285750">
              <a:spcBef>
                <a:spcPts val="800"/>
              </a:spcBef>
              <a:tabLst>
                <a:tab pos="2060575" algn="l"/>
              </a:tabLst>
              <a:defRPr sz="2900"/>
            </a:pPr>
            <a:r>
              <a:rPr dirty="0">
                <a:solidFill>
                  <a:schemeClr val="tx1">
                    <a:lumMod val="65000"/>
                    <a:lumOff val="35000"/>
                  </a:schemeClr>
                </a:solidFill>
              </a:rPr>
              <a:t>TEACH</a:t>
            </a:r>
            <a:r>
              <a:rPr lang="es-ES" dirty="0">
                <a:solidFill>
                  <a:schemeClr val="tx1">
                    <a:lumMod val="65000"/>
                    <a:lumOff val="35000"/>
                  </a:schemeClr>
                </a:solidFill>
              </a:rPr>
              <a:t>	</a:t>
            </a:r>
            <a:r>
              <a:rPr dirty="0">
                <a:solidFill>
                  <a:schemeClr val="tx1">
                    <a:lumMod val="65000"/>
                    <a:lumOff val="35000"/>
                  </a:schemeClr>
                </a:solidFill>
              </a:rPr>
              <a:t>$3,772 (</a:t>
            </a:r>
            <a:r>
              <a:rPr dirty="0" err="1">
                <a:solidFill>
                  <a:schemeClr val="tx1">
                    <a:lumMod val="65000"/>
                    <a:lumOff val="35000"/>
                  </a:schemeClr>
                </a:solidFill>
              </a:rPr>
              <a:t>premio</a:t>
            </a:r>
            <a:r>
              <a:rPr dirty="0">
                <a:solidFill>
                  <a:schemeClr val="tx1">
                    <a:lumMod val="65000"/>
                    <a:lumOff val="35000"/>
                  </a:schemeClr>
                </a:solidFill>
              </a:rPr>
              <a:t> </a:t>
            </a:r>
            <a:r>
              <a:rPr dirty="0" err="1">
                <a:solidFill>
                  <a:schemeClr val="tx1">
                    <a:lumMod val="65000"/>
                    <a:lumOff val="35000"/>
                  </a:schemeClr>
                </a:solidFill>
              </a:rPr>
              <a:t>máximo</a:t>
            </a:r>
            <a:r>
              <a:rPr dirty="0">
                <a:solidFill>
                  <a:schemeClr val="tx1">
                    <a:lumMod val="65000"/>
                    <a:lumOff val="35000"/>
                  </a:schemeClr>
                </a:solidFill>
              </a:rPr>
              <a:t>)</a:t>
            </a:r>
            <a:endParaRPr sz="2500" dirty="0">
              <a:solidFill>
                <a:schemeClr val="tx1">
                  <a:lumMod val="65000"/>
                  <a:lumOff val="35000"/>
                </a:schemeClr>
              </a:solidFill>
            </a:endParaRPr>
          </a:p>
          <a:p>
            <a:pPr marL="0" lvl="1" indent="457200">
              <a:buSzTx/>
              <a:buNone/>
              <a:defRPr sz="2500" b="1">
                <a:solidFill>
                  <a:srgbClr val="2A6CAA"/>
                </a:solidFill>
              </a:defRPr>
            </a:pPr>
            <a:endParaRPr sz="2500" dirty="0"/>
          </a:p>
          <a:p>
            <a:pPr marL="0" indent="0">
              <a:spcBef>
                <a:spcPts val="300"/>
              </a:spcBef>
              <a:buSzTx/>
              <a:buNone/>
              <a:defRPr sz="1200"/>
            </a:pPr>
            <a:r>
              <a:rPr dirty="0"/>
              <a:t>* Los </a:t>
            </a:r>
            <a:r>
              <a:rPr dirty="0" err="1"/>
              <a:t>importes</a:t>
            </a:r>
            <a:r>
              <a:rPr dirty="0"/>
              <a:t> de </a:t>
            </a:r>
            <a:r>
              <a:rPr dirty="0" err="1"/>
              <a:t>los</a:t>
            </a:r>
            <a:r>
              <a:rPr dirty="0"/>
              <a:t> </a:t>
            </a:r>
            <a:r>
              <a:rPr dirty="0" err="1"/>
              <a:t>premios</a:t>
            </a:r>
            <a:r>
              <a:rPr dirty="0"/>
              <a:t> 202</a:t>
            </a:r>
            <a:r>
              <a:rPr lang="en-US" dirty="0"/>
              <a:t>7</a:t>
            </a:r>
            <a:r>
              <a:rPr dirty="0"/>
              <a:t>-2</a:t>
            </a:r>
            <a:r>
              <a:rPr lang="en-US" dirty="0"/>
              <a:t>8</a:t>
            </a:r>
            <a:r>
              <a:rPr dirty="0"/>
              <a:t> </a:t>
            </a:r>
            <a:r>
              <a:rPr dirty="0" err="1"/>
              <a:t>están</a:t>
            </a:r>
            <a:r>
              <a:rPr dirty="0"/>
              <a:t> </a:t>
            </a:r>
            <a:r>
              <a:rPr dirty="0" err="1"/>
              <a:t>sujetos</a:t>
            </a:r>
            <a:r>
              <a:rPr dirty="0"/>
              <a:t> a </a:t>
            </a:r>
            <a:r>
              <a:rPr dirty="0" err="1"/>
              <a:t>cambios</a:t>
            </a:r>
            <a:r>
              <a:rPr dirty="0"/>
              <a:t>.</a:t>
            </a:r>
          </a:p>
          <a:p>
            <a:pPr marL="0" indent="0">
              <a:spcBef>
                <a:spcPts val="300"/>
              </a:spcBef>
              <a:buSzTx/>
              <a:buNone/>
              <a:defRPr sz="1200"/>
            </a:pPr>
            <a:endParaRPr dirty="0"/>
          </a:p>
        </p:txBody>
      </p:sp>
    </p:spTree>
    <p:extLst>
      <p:ext uri="{BB962C8B-B14F-4D97-AF65-F5344CB8AC3E}">
        <p14:creationId xmlns:p14="http://schemas.microsoft.com/office/powerpoint/2010/main" val="3462731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Footer Placeholder 2"/>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67"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graphicFrame>
        <p:nvGraphicFramePr>
          <p:cNvPr id="4" name="Table 3"/>
          <p:cNvGraphicFramePr>
            <a:graphicFrameLocks noGrp="1"/>
          </p:cNvGraphicFramePr>
          <p:nvPr>
            <p:extLst>
              <p:ext uri="{D42A27DB-BD31-4B8C-83A1-F6EECF244321}">
                <p14:modId xmlns:p14="http://schemas.microsoft.com/office/powerpoint/2010/main" val="4271821082"/>
              </p:ext>
            </p:extLst>
          </p:nvPr>
        </p:nvGraphicFramePr>
        <p:xfrm>
          <a:off x="3549315" y="311304"/>
          <a:ext cx="8145379" cy="5939702"/>
        </p:xfrm>
        <a:graphic>
          <a:graphicData uri="http://schemas.openxmlformats.org/drawingml/2006/table">
            <a:tbl>
              <a:tblPr firstRow="1" bandRow="1">
                <a:tableStyleId>{4C3C2611-4C71-4FC5-86AE-919BDF0F9419}</a:tableStyleId>
              </a:tblPr>
              <a:tblGrid>
                <a:gridCol w="4137671">
                  <a:extLst>
                    <a:ext uri="{9D8B030D-6E8A-4147-A177-3AD203B41FA5}">
                      <a16:colId xmlns:a16="http://schemas.microsoft.com/office/drawing/2014/main" val="2788091223"/>
                    </a:ext>
                  </a:extLst>
                </a:gridCol>
                <a:gridCol w="4007708">
                  <a:extLst>
                    <a:ext uri="{9D8B030D-6E8A-4147-A177-3AD203B41FA5}">
                      <a16:colId xmlns:a16="http://schemas.microsoft.com/office/drawing/2014/main" val="3221685"/>
                    </a:ext>
                  </a:extLst>
                </a:gridCol>
              </a:tblGrid>
              <a:tr h="580503">
                <a:tc gridSpan="2">
                  <a:txBody>
                    <a:bodyPr/>
                    <a:lstStyle/>
                    <a:p>
                      <a:pPr marL="274320" indent="-274320" algn="ctr">
                        <a:spcBef>
                          <a:spcPts val="500"/>
                        </a:spcBef>
                        <a:defRPr sz="1800" b="0">
                          <a:solidFill>
                            <a:srgbClr val="FFFFFF"/>
                          </a:solidFill>
                        </a:defRPr>
                      </a:pPr>
                      <a:r>
                        <a:rPr dirty="0" err="1"/>
                        <a:t>Subvenciones</a:t>
                      </a:r>
                      <a:r>
                        <a:rPr dirty="0"/>
                        <a:t> </a:t>
                      </a:r>
                      <a:r>
                        <a:rPr dirty="0" err="1"/>
                        <a:t>estatales</a:t>
                      </a:r>
                      <a:r>
                        <a:rPr dirty="0"/>
                        <a:t> de Nueva Jersey para el </a:t>
                      </a:r>
                      <a:r>
                        <a:rPr dirty="0" err="1"/>
                        <a:t>año</a:t>
                      </a:r>
                      <a:r>
                        <a:rPr dirty="0"/>
                        <a:t> </a:t>
                      </a:r>
                      <a:r>
                        <a:rPr dirty="0" err="1"/>
                        <a:t>académico</a:t>
                      </a:r>
                      <a:r>
                        <a:rPr dirty="0"/>
                        <a:t> 202</a:t>
                      </a:r>
                      <a:r>
                        <a:rPr lang="en-US" dirty="0"/>
                        <a:t>6-27</a:t>
                      </a:r>
                      <a:r>
                        <a:rPr dirty="0"/>
                        <a:t> </a:t>
                      </a:r>
                      <a:endParaRPr b="1" dirty="0">
                        <a:solidFill>
                          <a:srgbClr val="FFFFFF"/>
                        </a:solidFill>
                      </a:endParaRPr>
                    </a:p>
                    <a:p>
                      <a:pPr marL="274320" indent="-274320" algn="ctr">
                        <a:spcBef>
                          <a:spcPts val="500"/>
                        </a:spcBef>
                        <a:defRPr sz="1050" b="0">
                          <a:solidFill>
                            <a:srgbClr val="FFFFFF"/>
                          </a:solidFill>
                        </a:defRPr>
                      </a:pPr>
                      <a:r>
                        <a:rPr dirty="0"/>
                        <a:t>(Los </a:t>
                      </a:r>
                      <a:r>
                        <a:rPr dirty="0" err="1"/>
                        <a:t>importes</a:t>
                      </a:r>
                      <a:r>
                        <a:rPr dirty="0"/>
                        <a:t> de </a:t>
                      </a:r>
                      <a:r>
                        <a:rPr dirty="0" err="1"/>
                        <a:t>adjudicación</a:t>
                      </a:r>
                      <a:r>
                        <a:rPr dirty="0"/>
                        <a:t> para 20</a:t>
                      </a:r>
                      <a:r>
                        <a:rPr lang="en-US" dirty="0"/>
                        <a:t>27-28</a:t>
                      </a:r>
                      <a:r>
                        <a:rPr dirty="0"/>
                        <a:t> se </a:t>
                      </a:r>
                      <a:r>
                        <a:rPr dirty="0" err="1"/>
                        <a:t>determinarán</a:t>
                      </a:r>
                      <a:r>
                        <a:rPr dirty="0"/>
                        <a:t> </a:t>
                      </a:r>
                      <a:r>
                        <a:rPr dirty="0" err="1"/>
                        <a:t>en</a:t>
                      </a:r>
                      <a:r>
                        <a:rPr dirty="0"/>
                        <a:t> </a:t>
                      </a:r>
                      <a:r>
                        <a:rPr dirty="0" err="1"/>
                        <a:t>julio</a:t>
                      </a:r>
                      <a:r>
                        <a:rPr dirty="0"/>
                        <a:t> de 202</a:t>
                      </a:r>
                      <a:r>
                        <a:rPr lang="en-US" dirty="0"/>
                        <a:t>7</a:t>
                      </a:r>
                      <a:r>
                        <a:rPr dirty="0"/>
                        <a:t>).</a:t>
                      </a:r>
                      <a:endParaRPr sz="1050" b="1" dirty="0">
                        <a:solidFill>
                          <a:srgbClr val="FFFFFF"/>
                        </a:solidFill>
                      </a:endParaRPr>
                    </a:p>
                  </a:txBody>
                  <a:tcPr marL="45724" marR="45724" marT="45724" marB="45724" anchor="ctr" horzOverflow="overflow">
                    <a:lnL w="12700">
                      <a:solidFill>
                        <a:schemeClr val="accent1"/>
                      </a:solidFill>
                    </a:lnL>
                    <a:lnR w="12700">
                      <a:solidFill>
                        <a:schemeClr val="accent1"/>
                      </a:solidFill>
                    </a:lnR>
                    <a:lnT w="12700">
                      <a:solidFill>
                        <a:schemeClr val="accent1"/>
                      </a:solidFill>
                    </a:lnT>
                    <a:lnB w="12700">
                      <a:solidFill>
                        <a:schemeClr val="accent1"/>
                      </a:solidFill>
                    </a:lnB>
                  </a:tcPr>
                </a:tc>
                <a:tc hMerge="1">
                  <a:txBody>
                    <a:bodyPr/>
                    <a:lstStyle/>
                    <a:p>
                      <a:endParaRPr/>
                    </a:p>
                  </a:txBody>
                  <a:tcPr/>
                </a:tc>
                <a:extLst>
                  <a:ext uri="{0D108BD9-81ED-4DB2-BD59-A6C34878D82A}">
                    <a16:rowId xmlns:a16="http://schemas.microsoft.com/office/drawing/2014/main" val="322889312"/>
                  </a:ext>
                </a:extLst>
              </a:tr>
              <a:tr h="394667">
                <a:tc>
                  <a:txBody>
                    <a:bodyPr/>
                    <a:lstStyle/>
                    <a:p>
                      <a:pPr defTabSz="457200">
                        <a:defRPr sz="1800"/>
                      </a:pPr>
                      <a:r>
                        <a:rPr sz="1200" dirty="0">
                          <a:solidFill>
                            <a:schemeClr val="tx1">
                              <a:lumMod val="65000"/>
                              <a:lumOff val="35000"/>
                            </a:schemeClr>
                          </a:solidFill>
                        </a:rPr>
                        <a:t>Tipo de </a:t>
                      </a:r>
                      <a:r>
                        <a:rPr sz="1200" dirty="0" err="1">
                          <a:solidFill>
                            <a:schemeClr val="tx1">
                              <a:lumMod val="65000"/>
                              <a:lumOff val="35000"/>
                            </a:schemeClr>
                          </a:solidFill>
                        </a:rPr>
                        <a:t>adjudicación</a:t>
                      </a:r>
                      <a:endParaRPr sz="1200" dirty="0">
                        <a:solidFill>
                          <a:schemeClr val="tx1">
                            <a:lumMod val="65000"/>
                            <a:lumOff val="35000"/>
                          </a:schemeClr>
                        </a:solidFill>
                      </a:endParaRP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200" dirty="0" err="1">
                          <a:solidFill>
                            <a:schemeClr val="tx1">
                              <a:lumMod val="65000"/>
                              <a:lumOff val="35000"/>
                            </a:schemeClr>
                          </a:solidFill>
                        </a:rPr>
                        <a:t>Importes</a:t>
                      </a:r>
                      <a:r>
                        <a:rPr sz="1200" dirty="0">
                          <a:solidFill>
                            <a:schemeClr val="tx1">
                              <a:lumMod val="65000"/>
                              <a:lumOff val="35000"/>
                            </a:schemeClr>
                          </a:solidFill>
                        </a:rPr>
                        <a:t> de las </a:t>
                      </a:r>
                      <a:r>
                        <a:rPr sz="1200" dirty="0" err="1">
                          <a:solidFill>
                            <a:schemeClr val="tx1">
                              <a:lumMod val="65000"/>
                              <a:lumOff val="35000"/>
                            </a:schemeClr>
                          </a:solidFill>
                        </a:rPr>
                        <a:t>adjudicaciones</a:t>
                      </a: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696774893"/>
                  </a:ext>
                </a:extLst>
              </a:tr>
              <a:tr h="270238">
                <a:tc>
                  <a:txBody>
                    <a:bodyPr/>
                    <a:lstStyle/>
                    <a:p>
                      <a:pPr defTabSz="457200">
                        <a:defRPr sz="800"/>
                      </a:pPr>
                      <a:r>
                        <a:rPr sz="1200" dirty="0">
                          <a:solidFill>
                            <a:schemeClr val="tx1">
                              <a:lumMod val="65000"/>
                              <a:lumOff val="35000"/>
                            </a:schemeClr>
                          </a:solidFill>
                        </a:rPr>
                        <a:t>TAG a </a:t>
                      </a:r>
                      <a:r>
                        <a:rPr sz="1200" dirty="0" err="1">
                          <a:solidFill>
                            <a:schemeClr val="tx1">
                              <a:lumMod val="65000"/>
                              <a:lumOff val="35000"/>
                            </a:schemeClr>
                          </a:solidFill>
                        </a:rPr>
                        <a:t>tiempo</a:t>
                      </a:r>
                      <a:r>
                        <a:rPr sz="1200" dirty="0">
                          <a:solidFill>
                            <a:schemeClr val="tx1">
                              <a:lumMod val="65000"/>
                              <a:lumOff val="35000"/>
                            </a:schemeClr>
                          </a:solidFill>
                        </a:rPr>
                        <a:t> </a:t>
                      </a:r>
                      <a:r>
                        <a:rPr sz="1200" dirty="0" err="1">
                          <a:solidFill>
                            <a:schemeClr val="tx1">
                              <a:lumMod val="65000"/>
                              <a:lumOff val="35000"/>
                            </a:schemeClr>
                          </a:solidFill>
                        </a:rPr>
                        <a:t>completo</a:t>
                      </a:r>
                      <a:r>
                        <a:rPr sz="1200" dirty="0">
                          <a:solidFill>
                            <a:schemeClr val="tx1">
                              <a:lumMod val="65000"/>
                              <a:lumOff val="35000"/>
                            </a:schemeClr>
                          </a:solidFill>
                        </a:rPr>
                        <a:t> </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800"/>
                      </a:pPr>
                      <a:r>
                        <a:rPr sz="1200" dirty="0">
                          <a:solidFill>
                            <a:schemeClr val="tx1">
                              <a:lumMod val="65000"/>
                              <a:lumOff val="35000"/>
                            </a:schemeClr>
                          </a:solidFill>
                        </a:rPr>
                        <a:t>$1,280 - $14,404</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588852730"/>
                  </a:ext>
                </a:extLst>
              </a:tr>
              <a:tr h="270238">
                <a:tc>
                  <a:txBody>
                    <a:bodyPr/>
                    <a:lstStyle/>
                    <a:p>
                      <a:pPr defTabSz="457200">
                        <a:defRPr sz="800"/>
                      </a:pPr>
                      <a:r>
                        <a:rPr sz="1200">
                          <a:solidFill>
                            <a:schemeClr val="tx1">
                              <a:lumMod val="65000"/>
                              <a:lumOff val="35000"/>
                            </a:schemeClr>
                          </a:solidFill>
                        </a:rPr>
                        <a:t>TAG a tiempo parcial (solo colegios comunitarios)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800"/>
                      </a:pPr>
                      <a:r>
                        <a:rPr sz="1200" dirty="0">
                          <a:solidFill>
                            <a:schemeClr val="tx1">
                              <a:lumMod val="65000"/>
                              <a:lumOff val="35000"/>
                            </a:schemeClr>
                          </a:solidFill>
                        </a:rPr>
                        <a:t>$320-$1,097</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120421600"/>
                  </a:ext>
                </a:extLst>
              </a:tr>
              <a:tr h="418131">
                <a:tc>
                  <a:txBody>
                    <a:bodyPr/>
                    <a:lstStyle/>
                    <a:p>
                      <a:pPr defTabSz="457200">
                        <a:defRPr sz="800"/>
                      </a:pPr>
                      <a:r>
                        <a:rPr sz="1200">
                          <a:solidFill>
                            <a:schemeClr val="tx1">
                              <a:lumMod val="65000"/>
                              <a:lumOff val="35000"/>
                            </a:schemeClr>
                          </a:solidFill>
                        </a:rPr>
                        <a:t>EOF (Fondo de oportunidades educativas)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800"/>
                      </a:pPr>
                      <a:r>
                        <a:rPr sz="1200" dirty="0">
                          <a:solidFill>
                            <a:schemeClr val="tx1">
                              <a:lumMod val="65000"/>
                              <a:lumOff val="35000"/>
                            </a:schemeClr>
                          </a:solidFill>
                        </a:rPr>
                        <a:t>Hasta $3,050, </a:t>
                      </a:r>
                      <a:r>
                        <a:rPr sz="1200" dirty="0" err="1">
                          <a:solidFill>
                            <a:schemeClr val="tx1">
                              <a:lumMod val="65000"/>
                              <a:lumOff val="35000"/>
                            </a:schemeClr>
                          </a:solidFill>
                        </a:rPr>
                        <a:t>incluido</a:t>
                      </a:r>
                      <a:r>
                        <a:rPr sz="1200" dirty="0">
                          <a:solidFill>
                            <a:schemeClr val="tx1">
                              <a:lumMod val="65000"/>
                              <a:lumOff val="35000"/>
                            </a:schemeClr>
                          </a:solidFill>
                        </a:rPr>
                        <a:t> el </a:t>
                      </a:r>
                      <a:r>
                        <a:rPr sz="1200" dirty="0" err="1">
                          <a:solidFill>
                            <a:schemeClr val="tx1">
                              <a:lumMod val="65000"/>
                              <a:lumOff val="35000"/>
                            </a:schemeClr>
                          </a:solidFill>
                        </a:rPr>
                        <a:t>apoyo</a:t>
                      </a:r>
                      <a:r>
                        <a:rPr sz="1200" dirty="0">
                          <a:solidFill>
                            <a:schemeClr val="tx1">
                              <a:lumMod val="65000"/>
                              <a:lumOff val="35000"/>
                            </a:schemeClr>
                          </a:solidFill>
                        </a:rPr>
                        <a:t> para el </a:t>
                      </a:r>
                      <a:r>
                        <a:rPr sz="1200" dirty="0" err="1">
                          <a:solidFill>
                            <a:schemeClr val="tx1">
                              <a:lumMod val="65000"/>
                              <a:lumOff val="35000"/>
                            </a:schemeClr>
                          </a:solidFill>
                        </a:rPr>
                        <a:t>éxito</a:t>
                      </a:r>
                      <a:r>
                        <a:rPr sz="1200" dirty="0">
                          <a:solidFill>
                            <a:schemeClr val="tx1">
                              <a:lumMod val="65000"/>
                              <a:lumOff val="35000"/>
                            </a:schemeClr>
                          </a:solidFill>
                        </a:rPr>
                        <a:t> </a:t>
                      </a:r>
                      <a:r>
                        <a:rPr sz="1200" dirty="0" err="1">
                          <a:solidFill>
                            <a:schemeClr val="tx1">
                              <a:lumMod val="65000"/>
                              <a:lumOff val="35000"/>
                            </a:schemeClr>
                          </a:solidFill>
                        </a:rPr>
                        <a:t>universitario</a:t>
                      </a: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309983363"/>
                  </a:ext>
                </a:extLst>
              </a:tr>
              <a:tr h="450392">
                <a:tc>
                  <a:txBody>
                    <a:bodyPr/>
                    <a:lstStyle/>
                    <a:p>
                      <a:pPr defTabSz="457200">
                        <a:defRPr sz="800"/>
                      </a:pPr>
                      <a:r>
                        <a:rPr sz="1200">
                          <a:solidFill>
                            <a:schemeClr val="tx1">
                              <a:lumMod val="65000"/>
                              <a:lumOff val="35000"/>
                            </a:schemeClr>
                          </a:solidFill>
                        </a:rPr>
                        <a:t>NJ STARS (el 15.0 % de los mejores de la clase en el penúltimo o último año de instituto)</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800"/>
                      </a:pPr>
                      <a:r>
                        <a:rPr sz="1200" dirty="0">
                          <a:solidFill>
                            <a:schemeClr val="tx1">
                              <a:lumMod val="65000"/>
                              <a:lumOff val="35000"/>
                            </a:schemeClr>
                          </a:solidFill>
                        </a:rPr>
                        <a:t>Solo </a:t>
                      </a:r>
                      <a:r>
                        <a:rPr sz="1200" dirty="0" err="1">
                          <a:solidFill>
                            <a:schemeClr val="tx1">
                              <a:lumMod val="65000"/>
                              <a:lumOff val="35000"/>
                            </a:schemeClr>
                          </a:solidFill>
                        </a:rPr>
                        <a:t>matrícula</a:t>
                      </a:r>
                      <a:r>
                        <a:rPr sz="1200" dirty="0">
                          <a:solidFill>
                            <a:schemeClr val="tx1">
                              <a:lumMod val="65000"/>
                              <a:lumOff val="35000"/>
                            </a:schemeClr>
                          </a:solidFill>
                        </a:rPr>
                        <a:t>: solo colegio </a:t>
                      </a:r>
                      <a:r>
                        <a:rPr sz="1200" dirty="0" err="1">
                          <a:solidFill>
                            <a:schemeClr val="tx1">
                              <a:lumMod val="65000"/>
                              <a:lumOff val="35000"/>
                            </a:schemeClr>
                          </a:solidFill>
                        </a:rPr>
                        <a:t>comunitario</a:t>
                      </a: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979084342"/>
                  </a:ext>
                </a:extLst>
              </a:tr>
              <a:tr h="418131">
                <a:tc>
                  <a:txBody>
                    <a:bodyPr/>
                    <a:lstStyle/>
                    <a:p>
                      <a:pPr defTabSz="457200">
                        <a:defRPr sz="800"/>
                      </a:pPr>
                      <a:r>
                        <a:rPr sz="1200">
                          <a:solidFill>
                            <a:schemeClr val="tx1">
                              <a:lumMod val="65000"/>
                              <a:lumOff val="35000"/>
                            </a:schemeClr>
                          </a:solidFill>
                        </a:rPr>
                        <a:t>NJ STARS II</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800"/>
                      </a:pPr>
                      <a:r>
                        <a:rPr sz="1200" dirty="0">
                          <a:solidFill>
                            <a:schemeClr val="tx1">
                              <a:lumMod val="65000"/>
                              <a:lumOff val="35000"/>
                            </a:schemeClr>
                          </a:solidFill>
                        </a:rPr>
                        <a:t>Hasta $2,500 al </a:t>
                      </a:r>
                      <a:r>
                        <a:rPr sz="1200" dirty="0" err="1">
                          <a:solidFill>
                            <a:schemeClr val="tx1">
                              <a:lumMod val="65000"/>
                              <a:lumOff val="35000"/>
                            </a:schemeClr>
                          </a:solidFill>
                        </a:rPr>
                        <a:t>año</a:t>
                      </a:r>
                      <a:r>
                        <a:rPr sz="1200" dirty="0">
                          <a:solidFill>
                            <a:schemeClr val="tx1">
                              <a:lumMod val="65000"/>
                              <a:lumOff val="35000"/>
                            </a:schemeClr>
                          </a:solidFill>
                        </a:rPr>
                        <a:t>; </a:t>
                      </a:r>
                      <a:r>
                        <a:rPr sz="1200" dirty="0" err="1">
                          <a:solidFill>
                            <a:schemeClr val="tx1">
                              <a:lumMod val="65000"/>
                              <a:lumOff val="35000"/>
                            </a:schemeClr>
                          </a:solidFill>
                        </a:rPr>
                        <a:t>cualquier</a:t>
                      </a:r>
                      <a:r>
                        <a:rPr sz="1200" dirty="0">
                          <a:solidFill>
                            <a:schemeClr val="tx1">
                              <a:lumMod val="65000"/>
                              <a:lumOff val="35000"/>
                            </a:schemeClr>
                          </a:solidFill>
                        </a:rPr>
                        <a:t> </a:t>
                      </a:r>
                      <a:r>
                        <a:rPr sz="1200" dirty="0" err="1">
                          <a:solidFill>
                            <a:schemeClr val="tx1">
                              <a:lumMod val="65000"/>
                              <a:lumOff val="35000"/>
                            </a:schemeClr>
                          </a:solidFill>
                        </a:rPr>
                        <a:t>universidad</a:t>
                      </a:r>
                      <a:r>
                        <a:rPr sz="1200" dirty="0">
                          <a:solidFill>
                            <a:schemeClr val="tx1">
                              <a:lumMod val="65000"/>
                              <a:lumOff val="35000"/>
                            </a:schemeClr>
                          </a:solidFill>
                        </a:rPr>
                        <a:t> de 4 </a:t>
                      </a:r>
                      <a:r>
                        <a:rPr sz="1200" dirty="0" err="1">
                          <a:solidFill>
                            <a:schemeClr val="tx1">
                              <a:lumMod val="65000"/>
                              <a:lumOff val="35000"/>
                            </a:schemeClr>
                          </a:solidFill>
                        </a:rPr>
                        <a:t>años</a:t>
                      </a:r>
                      <a:r>
                        <a:rPr sz="1200" dirty="0">
                          <a:solidFill>
                            <a:schemeClr val="tx1">
                              <a:lumMod val="65000"/>
                              <a:lumOff val="35000"/>
                            </a:schemeClr>
                          </a:solidFill>
                        </a:rPr>
                        <a:t> de NJ</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652860244"/>
                  </a:ext>
                </a:extLst>
              </a:tr>
              <a:tr h="450392">
                <a:tc>
                  <a:txBody>
                    <a:bodyPr/>
                    <a:lstStyle/>
                    <a:p>
                      <a:pPr>
                        <a:defRPr sz="800"/>
                      </a:pPr>
                      <a:r>
                        <a:rPr sz="1200">
                          <a:solidFill>
                            <a:schemeClr val="tx1">
                              <a:lumMod val="65000"/>
                              <a:lumOff val="35000"/>
                            </a:schemeClr>
                          </a:solidFill>
                        </a:rPr>
                        <a:t>Beca urbana del gobernador (para el 5.0 % superior del tercer año de secundaria)</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800"/>
                      </a:pPr>
                      <a:r>
                        <a:rPr sz="1200" dirty="0">
                          <a:solidFill>
                            <a:schemeClr val="tx1">
                              <a:lumMod val="65000"/>
                              <a:lumOff val="35000"/>
                            </a:schemeClr>
                          </a:solidFill>
                        </a:rPr>
                        <a:t>Hasta $1,000</a:t>
                      </a:r>
                    </a:p>
                    <a:p>
                      <a:pPr defTabSz="457200">
                        <a:defRPr sz="800"/>
                      </a:pPr>
                      <a:r>
                        <a:rPr sz="1200" dirty="0">
                          <a:solidFill>
                            <a:schemeClr val="tx1">
                              <a:lumMod val="65000"/>
                              <a:lumOff val="35000"/>
                            </a:schemeClr>
                          </a:solidFill>
                        </a:rPr>
                        <a:t>Bono de </a:t>
                      </a:r>
                      <a:r>
                        <a:rPr sz="1200" dirty="0" err="1">
                          <a:solidFill>
                            <a:schemeClr val="tx1">
                              <a:lumMod val="65000"/>
                              <a:lumOff val="35000"/>
                            </a:schemeClr>
                          </a:solidFill>
                        </a:rPr>
                        <a:t>persistencia</a:t>
                      </a:r>
                      <a:r>
                        <a:rPr sz="1200" dirty="0">
                          <a:solidFill>
                            <a:schemeClr val="tx1">
                              <a:lumMod val="65000"/>
                              <a:lumOff val="35000"/>
                            </a:schemeClr>
                          </a:solidFill>
                        </a:rPr>
                        <a:t> de $500</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242581647"/>
                  </a:ext>
                </a:extLst>
              </a:tr>
              <a:tr h="270238">
                <a:tc>
                  <a:txBody>
                    <a:bodyPr/>
                    <a:lstStyle/>
                    <a:p>
                      <a:pPr defTabSz="457200">
                        <a:defRPr sz="800"/>
                      </a:pPr>
                      <a:r>
                        <a:rPr sz="1200">
                          <a:solidFill>
                            <a:schemeClr val="tx1">
                              <a:lumMod val="65000"/>
                              <a:lumOff val="35000"/>
                            </a:schemeClr>
                          </a:solidFill>
                        </a:rPr>
                        <a:t>NJ-GIVS (mujeres y minorías)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800"/>
                      </a:pPr>
                      <a:r>
                        <a:rPr sz="1200" dirty="0">
                          <a:solidFill>
                            <a:schemeClr val="tx1">
                              <a:lumMod val="65000"/>
                              <a:lumOff val="35000"/>
                            </a:schemeClr>
                          </a:solidFill>
                        </a:rPr>
                        <a:t>Hasta $2,000: solo para el sector de la </a:t>
                      </a:r>
                      <a:r>
                        <a:rPr sz="1200" dirty="0" err="1">
                          <a:solidFill>
                            <a:schemeClr val="tx1">
                              <a:lumMod val="65000"/>
                              <a:lumOff val="35000"/>
                            </a:schemeClr>
                          </a:solidFill>
                        </a:rPr>
                        <a:t>construcción</a:t>
                      </a: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180031111"/>
                  </a:ext>
                </a:extLst>
              </a:tr>
              <a:tr h="575370">
                <a:tc>
                  <a:txBody>
                    <a:bodyPr/>
                    <a:lstStyle/>
                    <a:p>
                      <a:pPr defTabSz="457200">
                        <a:defRPr sz="800">
                          <a:solidFill>
                            <a:srgbClr val="1C4871"/>
                          </a:solidFill>
                        </a:defRPr>
                      </a:pPr>
                      <a:r>
                        <a:rPr sz="1200">
                          <a:solidFill>
                            <a:schemeClr val="tx1">
                              <a:lumMod val="65000"/>
                              <a:lumOff val="35000"/>
                            </a:schemeClr>
                          </a:solidFill>
                        </a:rPr>
                        <a:t>            Beca de oportunidad para colegios comunitarios (CCOG)</a:t>
                      </a:r>
                      <a:endParaRPr sz="1200" b="1">
                        <a:solidFill>
                          <a:schemeClr val="tx1">
                            <a:lumMod val="65000"/>
                            <a:lumOff val="35000"/>
                          </a:schemeClr>
                        </a:solidFill>
                      </a:endParaRP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800"/>
                      </a:pPr>
                      <a:r>
                        <a:rPr sz="1200" dirty="0">
                          <a:solidFill>
                            <a:schemeClr val="tx1">
                              <a:lumMod val="65000"/>
                              <a:lumOff val="35000"/>
                            </a:schemeClr>
                          </a:solidFill>
                        </a:rPr>
                        <a:t>Hasta </a:t>
                      </a:r>
                      <a:r>
                        <a:rPr sz="1200" dirty="0" err="1">
                          <a:solidFill>
                            <a:schemeClr val="tx1">
                              <a:lumMod val="65000"/>
                              <a:lumOff val="35000"/>
                            </a:schemeClr>
                          </a:solidFill>
                        </a:rPr>
                        <a:t>el</a:t>
                      </a:r>
                      <a:r>
                        <a:rPr sz="1200" dirty="0">
                          <a:solidFill>
                            <a:schemeClr val="tx1">
                              <a:lumMod val="65000"/>
                              <a:lumOff val="35000"/>
                            </a:schemeClr>
                          </a:solidFill>
                        </a:rPr>
                        <a:t> total de la </a:t>
                      </a:r>
                      <a:r>
                        <a:rPr sz="1200" dirty="0" err="1">
                          <a:solidFill>
                            <a:schemeClr val="tx1">
                              <a:lumMod val="65000"/>
                              <a:lumOff val="35000"/>
                            </a:schemeClr>
                          </a:solidFill>
                        </a:rPr>
                        <a:t>matrícula</a:t>
                      </a:r>
                      <a:r>
                        <a:rPr sz="1200" dirty="0">
                          <a:solidFill>
                            <a:schemeClr val="tx1">
                              <a:lumMod val="65000"/>
                              <a:lumOff val="35000"/>
                            </a:schemeClr>
                          </a:solidFill>
                        </a:rPr>
                        <a:t> y las </a:t>
                      </a:r>
                      <a:r>
                        <a:rPr sz="1200" dirty="0" err="1">
                          <a:solidFill>
                            <a:schemeClr val="tx1">
                              <a:lumMod val="65000"/>
                              <a:lumOff val="35000"/>
                            </a:schemeClr>
                          </a:solidFill>
                        </a:rPr>
                        <a:t>tarifas</a:t>
                      </a:r>
                      <a:r>
                        <a:rPr sz="1200" dirty="0">
                          <a:solidFill>
                            <a:schemeClr val="tx1">
                              <a:lumMod val="65000"/>
                              <a:lumOff val="35000"/>
                            </a:schemeClr>
                          </a:solidFill>
                        </a:rPr>
                        <a:t> </a:t>
                      </a:r>
                      <a:r>
                        <a:rPr sz="1200" dirty="0" err="1">
                          <a:solidFill>
                            <a:schemeClr val="tx1">
                              <a:lumMod val="65000"/>
                              <a:lumOff val="35000"/>
                            </a:schemeClr>
                          </a:solidFill>
                        </a:rPr>
                        <a:t>aprobadas</a:t>
                      </a:r>
                      <a:r>
                        <a:rPr sz="1200" dirty="0">
                          <a:solidFill>
                            <a:schemeClr val="tx1">
                              <a:lumMod val="65000"/>
                              <a:lumOff val="35000"/>
                            </a:schemeClr>
                          </a:solidFill>
                        </a:rPr>
                        <a:t>:</a:t>
                      </a:r>
                      <a:br>
                        <a:rPr lang="es-ES" sz="1200" dirty="0">
                          <a:solidFill>
                            <a:schemeClr val="tx1">
                              <a:lumMod val="65000"/>
                              <a:lumOff val="35000"/>
                            </a:schemeClr>
                          </a:solidFill>
                        </a:rPr>
                      </a:br>
                      <a:r>
                        <a:rPr sz="1200" dirty="0" err="1">
                          <a:solidFill>
                            <a:schemeClr val="tx1">
                              <a:lumMod val="65000"/>
                              <a:lumOff val="35000"/>
                            </a:schemeClr>
                          </a:solidFill>
                        </a:rPr>
                        <a:t>Ingreso</a:t>
                      </a:r>
                      <a:r>
                        <a:rPr sz="1200" dirty="0">
                          <a:solidFill>
                            <a:schemeClr val="tx1">
                              <a:lumMod val="65000"/>
                              <a:lumOff val="35000"/>
                            </a:schemeClr>
                          </a:solidFill>
                        </a:rPr>
                        <a:t> </a:t>
                      </a:r>
                      <a:r>
                        <a:rPr sz="1200" dirty="0" err="1">
                          <a:solidFill>
                            <a:schemeClr val="tx1">
                              <a:lumMod val="65000"/>
                              <a:lumOff val="35000"/>
                            </a:schemeClr>
                          </a:solidFill>
                        </a:rPr>
                        <a:t>bruto</a:t>
                      </a:r>
                      <a:r>
                        <a:rPr sz="1200" dirty="0">
                          <a:solidFill>
                            <a:schemeClr val="tx1">
                              <a:lumMod val="65000"/>
                              <a:lumOff val="35000"/>
                            </a:schemeClr>
                          </a:solidFill>
                        </a:rPr>
                        <a:t> </a:t>
                      </a:r>
                      <a:r>
                        <a:rPr sz="1200" dirty="0" err="1">
                          <a:solidFill>
                            <a:schemeClr val="tx1">
                              <a:lumMod val="65000"/>
                              <a:lumOff val="35000"/>
                            </a:schemeClr>
                          </a:solidFill>
                        </a:rPr>
                        <a:t>ajustado</a:t>
                      </a:r>
                      <a:r>
                        <a:rPr sz="1200" dirty="0">
                          <a:solidFill>
                            <a:schemeClr val="tx1">
                              <a:lumMod val="65000"/>
                              <a:lumOff val="35000"/>
                            </a:schemeClr>
                          </a:solidFill>
                        </a:rPr>
                        <a:t> (AGI) entre $0 y $</a:t>
                      </a:r>
                      <a:r>
                        <a:rPr lang="en-US" sz="1200" dirty="0">
                          <a:solidFill>
                            <a:schemeClr val="tx1">
                              <a:lumMod val="65000"/>
                              <a:lumOff val="35000"/>
                            </a:schemeClr>
                          </a:solidFill>
                        </a:rPr>
                        <a:t>65,000</a:t>
                      </a: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3144219841"/>
                  </a:ext>
                </a:extLst>
              </a:tr>
              <a:tr h="630545">
                <a:tc>
                  <a:txBody>
                    <a:bodyPr/>
                    <a:lstStyle/>
                    <a:p>
                      <a:pPr defTabSz="457200">
                        <a:defRPr sz="800">
                          <a:solidFill>
                            <a:srgbClr val="1C4871"/>
                          </a:solidFill>
                        </a:defRPr>
                      </a:pPr>
                      <a:r>
                        <a:rPr sz="1200" dirty="0">
                          <a:solidFill>
                            <a:schemeClr val="tx1">
                              <a:lumMod val="65000"/>
                              <a:lumOff val="35000"/>
                            </a:schemeClr>
                          </a:solidFill>
                        </a:rPr>
                        <a:t>            Garden State Guarantee (GSG)</a:t>
                      </a:r>
                    </a:p>
                  </a:txBody>
                  <a:tcPr marL="45724" marR="45724" marT="45724" marB="45724" anchor="ctr" horzOverflow="overflow">
                    <a:lnL w="12700">
                      <a:solidFill>
                        <a:schemeClr val="accent1"/>
                      </a:solidFill>
                    </a:lnL>
                    <a:lnR w="12700">
                      <a:miter lim="400000"/>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sz="800"/>
                      </a:pPr>
                      <a:r>
                        <a:rPr sz="1200" dirty="0">
                          <a:solidFill>
                            <a:schemeClr val="tx1">
                              <a:lumMod val="65000"/>
                              <a:lumOff val="35000"/>
                            </a:schemeClr>
                          </a:solidFill>
                        </a:rPr>
                        <a:t>Hasta </a:t>
                      </a:r>
                      <a:r>
                        <a:rPr sz="1200" dirty="0" err="1">
                          <a:solidFill>
                            <a:schemeClr val="tx1">
                              <a:lumMod val="65000"/>
                              <a:lumOff val="35000"/>
                            </a:schemeClr>
                          </a:solidFill>
                        </a:rPr>
                        <a:t>el</a:t>
                      </a:r>
                      <a:r>
                        <a:rPr sz="1200" dirty="0">
                          <a:solidFill>
                            <a:schemeClr val="tx1">
                              <a:lumMod val="65000"/>
                              <a:lumOff val="35000"/>
                            </a:schemeClr>
                          </a:solidFill>
                        </a:rPr>
                        <a:t> total de la </a:t>
                      </a:r>
                      <a:r>
                        <a:rPr sz="1200" dirty="0" err="1">
                          <a:solidFill>
                            <a:schemeClr val="tx1">
                              <a:lumMod val="65000"/>
                              <a:lumOff val="35000"/>
                            </a:schemeClr>
                          </a:solidFill>
                        </a:rPr>
                        <a:t>matrícula</a:t>
                      </a:r>
                      <a:r>
                        <a:rPr sz="1200" dirty="0">
                          <a:solidFill>
                            <a:schemeClr val="tx1">
                              <a:lumMod val="65000"/>
                              <a:lumOff val="35000"/>
                            </a:schemeClr>
                          </a:solidFill>
                        </a:rPr>
                        <a:t> y las </a:t>
                      </a:r>
                      <a:r>
                        <a:rPr sz="1200" dirty="0" err="1">
                          <a:solidFill>
                            <a:schemeClr val="tx1">
                              <a:lumMod val="65000"/>
                              <a:lumOff val="35000"/>
                            </a:schemeClr>
                          </a:solidFill>
                        </a:rPr>
                        <a:t>tarifas</a:t>
                      </a:r>
                      <a:r>
                        <a:rPr sz="1200" dirty="0">
                          <a:solidFill>
                            <a:schemeClr val="tx1">
                              <a:lumMod val="65000"/>
                              <a:lumOff val="35000"/>
                            </a:schemeClr>
                          </a:solidFill>
                        </a:rPr>
                        <a:t> </a:t>
                      </a:r>
                      <a:r>
                        <a:rPr sz="1200" dirty="0" err="1">
                          <a:solidFill>
                            <a:schemeClr val="tx1">
                              <a:lumMod val="65000"/>
                              <a:lumOff val="35000"/>
                            </a:schemeClr>
                          </a:solidFill>
                        </a:rPr>
                        <a:t>aprobadas</a:t>
                      </a:r>
                      <a:r>
                        <a:rPr sz="1200" dirty="0">
                          <a:solidFill>
                            <a:schemeClr val="tx1">
                              <a:lumMod val="65000"/>
                              <a:lumOff val="35000"/>
                            </a:schemeClr>
                          </a:solidFill>
                        </a:rPr>
                        <a:t>:</a:t>
                      </a:r>
                      <a:br>
                        <a:rPr lang="es-ES" sz="1200" dirty="0">
                          <a:solidFill>
                            <a:schemeClr val="tx1">
                              <a:lumMod val="65000"/>
                              <a:lumOff val="35000"/>
                            </a:schemeClr>
                          </a:solidFill>
                        </a:rPr>
                      </a:br>
                      <a:r>
                        <a:rPr sz="1200" dirty="0" err="1">
                          <a:solidFill>
                            <a:schemeClr val="tx1">
                              <a:lumMod val="65000"/>
                              <a:lumOff val="35000"/>
                            </a:schemeClr>
                          </a:solidFill>
                        </a:rPr>
                        <a:t>Ingreso</a:t>
                      </a:r>
                      <a:r>
                        <a:rPr sz="1200" dirty="0">
                          <a:solidFill>
                            <a:schemeClr val="tx1">
                              <a:lumMod val="65000"/>
                              <a:lumOff val="35000"/>
                            </a:schemeClr>
                          </a:solidFill>
                        </a:rPr>
                        <a:t> </a:t>
                      </a:r>
                      <a:r>
                        <a:rPr sz="1200" dirty="0" err="1">
                          <a:solidFill>
                            <a:schemeClr val="tx1">
                              <a:lumMod val="65000"/>
                              <a:lumOff val="35000"/>
                            </a:schemeClr>
                          </a:solidFill>
                        </a:rPr>
                        <a:t>bruto</a:t>
                      </a:r>
                      <a:r>
                        <a:rPr sz="1200" dirty="0">
                          <a:solidFill>
                            <a:schemeClr val="tx1">
                              <a:lumMod val="65000"/>
                              <a:lumOff val="35000"/>
                            </a:schemeClr>
                          </a:solidFill>
                        </a:rPr>
                        <a:t> </a:t>
                      </a:r>
                      <a:r>
                        <a:rPr sz="1200" dirty="0" err="1">
                          <a:solidFill>
                            <a:schemeClr val="tx1">
                              <a:lumMod val="65000"/>
                              <a:lumOff val="35000"/>
                            </a:schemeClr>
                          </a:solidFill>
                        </a:rPr>
                        <a:t>ajustado</a:t>
                      </a:r>
                      <a:r>
                        <a:rPr sz="1200" dirty="0">
                          <a:solidFill>
                            <a:schemeClr val="tx1">
                              <a:lumMod val="65000"/>
                              <a:lumOff val="35000"/>
                            </a:schemeClr>
                          </a:solidFill>
                        </a:rPr>
                        <a:t> (AGI) entre $0 y $</a:t>
                      </a:r>
                      <a:r>
                        <a:rPr lang="en-US" sz="1200" dirty="0">
                          <a:solidFill>
                            <a:schemeClr val="tx1">
                              <a:lumMod val="65000"/>
                              <a:lumOff val="35000"/>
                            </a:schemeClr>
                          </a:solidFill>
                        </a:rPr>
                        <a:t>65,000</a:t>
                      </a:r>
                      <a:endParaRPr sz="1200" dirty="0">
                        <a:solidFill>
                          <a:schemeClr val="tx1">
                            <a:lumMod val="65000"/>
                            <a:lumOff val="35000"/>
                          </a:schemeClr>
                        </a:solidFill>
                      </a:endParaRPr>
                    </a:p>
                    <a:p>
                      <a:pPr>
                        <a:defRPr sz="1800"/>
                      </a:pPr>
                      <a:endParaRPr sz="12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19167446"/>
                  </a:ext>
                </a:extLst>
              </a:tr>
              <a:tr h="437829">
                <a:tc>
                  <a:txBody>
                    <a:bodyPr/>
                    <a:lstStyle/>
                    <a:p>
                      <a:pPr defTabSz="457200">
                        <a:defRPr sz="800">
                          <a:solidFill>
                            <a:srgbClr val="1C4871"/>
                          </a:solidFill>
                        </a:defRPr>
                      </a:pPr>
                      <a:r>
                        <a:rPr lang="en-US" sz="1200" dirty="0">
                          <a:solidFill>
                            <a:schemeClr val="tx1">
                              <a:lumMod val="65000"/>
                              <a:lumOff val="35000"/>
                            </a:schemeClr>
                          </a:solidFill>
                          <a:highlight>
                            <a:srgbClr val="FFFF00"/>
                          </a:highlight>
                        </a:rPr>
                        <a:t>TAG de </a:t>
                      </a:r>
                      <a:r>
                        <a:rPr lang="en-US" sz="1200" dirty="0" err="1">
                          <a:solidFill>
                            <a:schemeClr val="tx1">
                              <a:lumMod val="65000"/>
                              <a:lumOff val="35000"/>
                            </a:schemeClr>
                          </a:solidFill>
                          <a:highlight>
                            <a:srgbClr val="FFFF00"/>
                          </a:highlight>
                        </a:rPr>
                        <a:t>verano</a:t>
                      </a:r>
                      <a:endParaRPr sz="1200" dirty="0">
                        <a:solidFill>
                          <a:schemeClr val="tx1">
                            <a:lumMod val="65000"/>
                            <a:lumOff val="35000"/>
                          </a:schemeClr>
                        </a:solidFill>
                        <a:highlight>
                          <a:srgbClr val="FFFF00"/>
                        </a:highlight>
                      </a:endParaRPr>
                    </a:p>
                  </a:txBody>
                  <a:tcPr marL="45724" marR="45724" marT="45724" marB="45724" anchor="ctr" horzOverflow="overflow">
                    <a:lnL w="12700">
                      <a:solidFill>
                        <a:schemeClr val="accent1"/>
                      </a:solidFill>
                    </a:lnL>
                    <a:lnR w="12700">
                      <a:noFill/>
                      <a:miter lim="400000"/>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defRPr sz="1800"/>
                      </a:pPr>
                      <a:r>
                        <a:rPr lang="es-ES" sz="1200" dirty="0">
                          <a:solidFill>
                            <a:schemeClr val="tx1">
                              <a:lumMod val="65000"/>
                              <a:lumOff val="35000"/>
                            </a:schemeClr>
                          </a:solidFill>
                          <a:highlight>
                            <a:srgbClr val="FFFF00"/>
                          </a:highlight>
                        </a:rPr>
                        <a:t>Hasta el 75 % del monto de la beca TAG de otoño o primavera</a:t>
                      </a:r>
                      <a:endParaRPr sz="1200" dirty="0">
                        <a:solidFill>
                          <a:schemeClr val="tx1">
                            <a:lumMod val="65000"/>
                            <a:lumOff val="35000"/>
                          </a:schemeClr>
                        </a:solidFill>
                        <a:highlight>
                          <a:srgbClr val="FFFF00"/>
                        </a:highlight>
                      </a:endParaRPr>
                    </a:p>
                  </a:txBody>
                  <a:tcPr marL="45724" marR="45724" marT="45724" marB="45724" anchor="ctr" horzOverflow="overflow">
                    <a:lnL w="12700">
                      <a:noFill/>
                      <a:miter lim="400000"/>
                    </a:lnL>
                    <a:lnR w="12700">
                      <a:solidFill>
                        <a:schemeClr val="accent1"/>
                      </a:solid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1190963645"/>
                  </a:ext>
                </a:extLst>
              </a:tr>
              <a:tr h="728798">
                <a:tc>
                  <a:txBody>
                    <a:bodyPr/>
                    <a:lstStyle/>
                    <a:p>
                      <a:pPr defTabSz="457200">
                        <a:defRPr sz="1800"/>
                      </a:pPr>
                      <a:endParaRPr sz="1200" b="1">
                        <a:solidFill>
                          <a:schemeClr val="tx1">
                            <a:lumMod val="65000"/>
                            <a:lumOff val="35000"/>
                          </a:schemeClr>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a:solidFill>
                        <a:schemeClr val="accent1"/>
                      </a:solidFill>
                    </a:lnB>
                    <a:solidFill>
                      <a:srgbClr val="FFFFFF"/>
                    </a:solidFill>
                  </a:tcPr>
                </a:tc>
                <a:tc>
                  <a:txBody>
                    <a:bodyPr/>
                    <a:lstStyle/>
                    <a:p>
                      <a:pPr>
                        <a:defRPr sz="800"/>
                      </a:pPr>
                      <a:r>
                        <a:rPr sz="1200" dirty="0">
                          <a:solidFill>
                            <a:schemeClr val="tx1">
                              <a:lumMod val="65000"/>
                              <a:lumOff val="35000"/>
                            </a:schemeClr>
                          </a:solidFill>
                        </a:rPr>
                        <a:t>*Los </a:t>
                      </a:r>
                      <a:r>
                        <a:rPr sz="1200" dirty="0" err="1">
                          <a:solidFill>
                            <a:schemeClr val="tx1">
                              <a:lumMod val="65000"/>
                              <a:lumOff val="35000"/>
                            </a:schemeClr>
                          </a:solidFill>
                        </a:rPr>
                        <a:t>importes</a:t>
                      </a:r>
                      <a:r>
                        <a:rPr sz="1200" dirty="0">
                          <a:solidFill>
                            <a:schemeClr val="tx1">
                              <a:lumMod val="65000"/>
                              <a:lumOff val="35000"/>
                            </a:schemeClr>
                          </a:solidFill>
                        </a:rPr>
                        <a:t> de </a:t>
                      </a:r>
                      <a:r>
                        <a:rPr sz="1200" dirty="0" err="1">
                          <a:solidFill>
                            <a:schemeClr val="tx1">
                              <a:lumMod val="65000"/>
                              <a:lumOff val="35000"/>
                            </a:schemeClr>
                          </a:solidFill>
                        </a:rPr>
                        <a:t>adjudicación</a:t>
                      </a:r>
                      <a:r>
                        <a:rPr sz="1200" dirty="0">
                          <a:solidFill>
                            <a:schemeClr val="tx1">
                              <a:lumMod val="65000"/>
                              <a:lumOff val="35000"/>
                            </a:schemeClr>
                          </a:solidFill>
                        </a:rPr>
                        <a:t> para 202</a:t>
                      </a:r>
                      <a:r>
                        <a:rPr lang="en-US" sz="1200" dirty="0">
                          <a:solidFill>
                            <a:schemeClr val="tx1">
                              <a:lumMod val="65000"/>
                              <a:lumOff val="35000"/>
                            </a:schemeClr>
                          </a:solidFill>
                        </a:rPr>
                        <a:t>7-28</a:t>
                      </a:r>
                      <a:r>
                        <a:rPr sz="1200" dirty="0">
                          <a:solidFill>
                            <a:schemeClr val="tx1">
                              <a:lumMod val="65000"/>
                              <a:lumOff val="35000"/>
                            </a:schemeClr>
                          </a:solidFill>
                        </a:rPr>
                        <a:t> </a:t>
                      </a:r>
                      <a:r>
                        <a:rPr sz="1200" dirty="0" err="1">
                          <a:solidFill>
                            <a:schemeClr val="tx1">
                              <a:lumMod val="65000"/>
                              <a:lumOff val="35000"/>
                            </a:schemeClr>
                          </a:solidFill>
                        </a:rPr>
                        <a:t>están</a:t>
                      </a:r>
                      <a:r>
                        <a:rPr sz="1200" dirty="0">
                          <a:solidFill>
                            <a:schemeClr val="tx1">
                              <a:lumMod val="65000"/>
                              <a:lumOff val="35000"/>
                            </a:schemeClr>
                          </a:solidFill>
                        </a:rPr>
                        <a:t> </a:t>
                      </a:r>
                      <a:r>
                        <a:rPr sz="1200" dirty="0" err="1">
                          <a:solidFill>
                            <a:schemeClr val="tx1">
                              <a:lumMod val="65000"/>
                              <a:lumOff val="35000"/>
                            </a:schemeClr>
                          </a:solidFill>
                        </a:rPr>
                        <a:t>sujetos</a:t>
                      </a:r>
                      <a:r>
                        <a:rPr sz="1200" dirty="0">
                          <a:solidFill>
                            <a:schemeClr val="tx1">
                              <a:lumMod val="65000"/>
                              <a:lumOff val="35000"/>
                            </a:schemeClr>
                          </a:solidFill>
                        </a:rPr>
                        <a:t> a </a:t>
                      </a:r>
                      <a:r>
                        <a:rPr sz="1200" dirty="0" err="1">
                          <a:solidFill>
                            <a:schemeClr val="tx1">
                              <a:lumMod val="65000"/>
                              <a:lumOff val="35000"/>
                            </a:schemeClr>
                          </a:solidFill>
                        </a:rPr>
                        <a:t>cambios</a:t>
                      </a:r>
                      <a:r>
                        <a:rPr sz="1200" dirty="0">
                          <a:solidFill>
                            <a:schemeClr val="tx1">
                              <a:lumMod val="65000"/>
                              <a:lumOff val="35000"/>
                            </a:schemeClr>
                          </a:solidFill>
                        </a:rPr>
                        <a:t>.</a:t>
                      </a:r>
                    </a:p>
                  </a:txBody>
                  <a:tcPr marL="45724" marR="45724" marT="45724" marB="45724" anchor="ctr" horzOverflow="overflow">
                    <a:lnL w="12700">
                      <a:noFill/>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092595289"/>
                  </a:ext>
                </a:extLst>
              </a:tr>
            </a:tbl>
          </a:graphicData>
        </a:graphic>
      </p:graphicFrame>
      <p:sp>
        <p:nvSpPr>
          <p:cNvPr id="5" name="TextBox 4"/>
          <p:cNvSpPr txBox="1"/>
          <p:nvPr/>
        </p:nvSpPr>
        <p:spPr>
          <a:xfrm>
            <a:off x="105967" y="2660659"/>
            <a:ext cx="3085138"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anchor="t">
            <a:spAutoFit/>
          </a:bodyPr>
          <a:lstStyle/>
          <a:p>
            <a:pPr marL="0" marR="0" indent="0" defTabSz="914400" rtl="0" fontAlgn="auto" latinLnBrk="0" hangingPunct="0">
              <a:lnSpc>
                <a:spcPct val="100000"/>
              </a:lnSpc>
              <a:spcBef>
                <a:spcPts val="0"/>
              </a:spcBef>
              <a:spcAft>
                <a:spcPts val="0"/>
              </a:spcAft>
              <a:buClrTx/>
              <a:buSzTx/>
              <a:buFontTx/>
              <a:buNone/>
              <a:tabLst/>
              <a:defRPr sz="3600">
                <a:ln>
                  <a:noFill/>
                </a:ln>
                <a:solidFill>
                  <a:schemeClr val="bg1"/>
                </a:solidFill>
                <a:effectLst/>
                <a:uFillTx/>
                <a:latin typeface="Corbel"/>
                <a:ea typeface="Corbel"/>
                <a:cs typeface="Corbel"/>
                <a:sym typeface="Corbel"/>
              </a:defRPr>
            </a:pPr>
            <a:r>
              <a:rPr dirty="0"/>
              <a:t>202</a:t>
            </a:r>
            <a:r>
              <a:rPr lang="en-US" dirty="0"/>
              <a:t>6</a:t>
            </a:r>
            <a:r>
              <a:rPr dirty="0"/>
              <a:t>-202</a:t>
            </a:r>
            <a:r>
              <a:rPr lang="en-US" dirty="0"/>
              <a:t>7</a:t>
            </a:r>
            <a:r>
              <a:rPr dirty="0"/>
              <a:t> </a:t>
            </a:r>
          </a:p>
          <a:p>
            <a:pPr marL="0" marR="0" indent="0" defTabSz="914400" rtl="0" fontAlgn="auto" latinLnBrk="0" hangingPunct="0">
              <a:lnSpc>
                <a:spcPct val="100000"/>
              </a:lnSpc>
              <a:spcBef>
                <a:spcPts val="0"/>
              </a:spcBef>
              <a:spcAft>
                <a:spcPts val="0"/>
              </a:spcAft>
              <a:buClrTx/>
              <a:buSzTx/>
              <a:buFontTx/>
              <a:buNone/>
              <a:tabLst/>
              <a:defRPr sz="3600">
                <a:ln>
                  <a:noFill/>
                </a:ln>
                <a:solidFill>
                  <a:schemeClr val="bg1"/>
                </a:solidFill>
                <a:effectLst/>
                <a:uFillTx/>
                <a:latin typeface="Corbel"/>
                <a:ea typeface="Corbel"/>
                <a:cs typeface="Corbel"/>
                <a:sym typeface="Corbel"/>
              </a:defRPr>
            </a:pPr>
            <a:r>
              <a:rPr dirty="0" err="1"/>
              <a:t>Importes</a:t>
            </a:r>
            <a:r>
              <a:rPr dirty="0"/>
              <a:t> de las </a:t>
            </a:r>
            <a:br>
              <a:rPr lang="es-ES" dirty="0"/>
            </a:br>
            <a:r>
              <a:rPr dirty="0" err="1"/>
              <a:t>adjudicaciones</a:t>
            </a:r>
            <a:endParaRPr kumimoji="0" sz="3600" b="0" i="0" u="none" strike="noStrike" cap="none" spc="0" normalizeH="0" baseline="0" dirty="0">
              <a:ln>
                <a:noFill/>
              </a:ln>
              <a:solidFill>
                <a:schemeClr val="bg1"/>
              </a:solidFill>
              <a:effectLst/>
              <a:uFillTx/>
              <a:latin typeface="Corbel"/>
              <a:ea typeface="Corbel"/>
              <a:cs typeface="Corbel"/>
              <a:sym typeface="Corbel"/>
            </a:endParaRPr>
          </a:p>
        </p:txBody>
      </p:sp>
    </p:spTree>
    <p:extLst>
      <p:ext uri="{BB962C8B-B14F-4D97-AF65-F5344CB8AC3E}">
        <p14:creationId xmlns:p14="http://schemas.microsoft.com/office/powerpoint/2010/main" val="13884824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Subvenciones estatales y requisitos para becas</a:t>
            </a:r>
          </a:p>
        </p:txBody>
      </p:sp>
      <p:sp>
        <p:nvSpPr>
          <p:cNvPr id="7" name="Content Placeholder 2"/>
          <p:cNvSpPr txBox="1">
            <a:spLocks/>
          </p:cNvSpPr>
          <p:nvPr/>
        </p:nvSpPr>
        <p:spPr>
          <a:xfrm>
            <a:off x="3739660" y="1934468"/>
            <a:ext cx="7680982" cy="4601184"/>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500"/>
              </a:spcBef>
              <a:buSzTx/>
              <a:buNone/>
              <a:defRPr sz="1800"/>
            </a:pPr>
            <a:r>
              <a:rPr dirty="0"/>
              <a:t>La </a:t>
            </a:r>
            <a:r>
              <a:rPr dirty="0" err="1"/>
              <a:t>solicitud</a:t>
            </a:r>
            <a:r>
              <a:rPr dirty="0"/>
              <a:t> del </a:t>
            </a:r>
            <a:r>
              <a:rPr dirty="0" err="1"/>
              <a:t>estudiante</a:t>
            </a:r>
            <a:r>
              <a:rPr dirty="0"/>
              <a:t> </a:t>
            </a:r>
            <a:r>
              <a:rPr dirty="0" err="1"/>
              <a:t>debe</a:t>
            </a:r>
            <a:r>
              <a:rPr dirty="0"/>
              <a:t> </a:t>
            </a:r>
            <a:r>
              <a:rPr dirty="0" err="1"/>
              <a:t>estar</a:t>
            </a:r>
            <a:r>
              <a:rPr dirty="0"/>
              <a:t> </a:t>
            </a:r>
            <a:r>
              <a:rPr dirty="0" err="1"/>
              <a:t>completa</a:t>
            </a:r>
            <a:r>
              <a:rPr dirty="0"/>
              <a:t> para </a:t>
            </a:r>
            <a:r>
              <a:rPr dirty="0" err="1"/>
              <a:t>recibir</a:t>
            </a:r>
            <a:r>
              <a:rPr dirty="0"/>
              <a:t> TAG (Beca de </a:t>
            </a:r>
            <a:r>
              <a:rPr dirty="0" err="1"/>
              <a:t>ayuda</a:t>
            </a:r>
            <a:r>
              <a:rPr dirty="0"/>
              <a:t> para la </a:t>
            </a:r>
            <a:r>
              <a:rPr dirty="0" err="1"/>
              <a:t>matrícula</a:t>
            </a:r>
            <a:r>
              <a:rPr dirty="0"/>
              <a:t>) o </a:t>
            </a:r>
            <a:r>
              <a:rPr dirty="0" err="1"/>
              <a:t>cualquier</a:t>
            </a:r>
            <a:r>
              <a:rPr dirty="0"/>
              <a:t> </a:t>
            </a:r>
            <a:r>
              <a:rPr dirty="0" err="1"/>
              <a:t>otra</a:t>
            </a:r>
            <a:r>
              <a:rPr dirty="0"/>
              <a:t> </a:t>
            </a:r>
            <a:r>
              <a:rPr dirty="0" err="1"/>
              <a:t>ayuda</a:t>
            </a:r>
            <a:r>
              <a:rPr dirty="0"/>
              <a:t> </a:t>
            </a:r>
            <a:r>
              <a:rPr dirty="0" err="1"/>
              <a:t>estatal</a:t>
            </a:r>
            <a:r>
              <a:rPr dirty="0"/>
              <a:t>. Los </a:t>
            </a:r>
            <a:r>
              <a:rPr dirty="0" err="1"/>
              <a:t>estudiantes</a:t>
            </a:r>
            <a:r>
              <a:rPr dirty="0"/>
              <a:t> </a:t>
            </a:r>
            <a:r>
              <a:rPr dirty="0" err="1"/>
              <a:t>deben</a:t>
            </a:r>
            <a:r>
              <a:rPr dirty="0"/>
              <a:t>:</a:t>
            </a:r>
          </a:p>
          <a:p>
            <a:pPr marL="0" indent="214312">
              <a:spcBef>
                <a:spcPts val="600"/>
              </a:spcBef>
              <a:buSzTx/>
              <a:buNone/>
              <a:defRPr sz="2000"/>
            </a:pPr>
            <a:endParaRPr sz="2200" dirty="0"/>
          </a:p>
          <a:p>
            <a:pPr marL="457200" indent="-228600">
              <a:spcBef>
                <a:spcPts val="500"/>
              </a:spcBef>
              <a:defRPr sz="1800"/>
            </a:pPr>
            <a:r>
              <a:rPr dirty="0" err="1"/>
              <a:t>Presentar</a:t>
            </a:r>
            <a:r>
              <a:rPr dirty="0"/>
              <a:t> </a:t>
            </a:r>
            <a:r>
              <a:rPr dirty="0" err="1"/>
              <a:t>una</a:t>
            </a:r>
            <a:r>
              <a:rPr dirty="0"/>
              <a:t> </a:t>
            </a:r>
            <a:r>
              <a:rPr dirty="0" err="1"/>
              <a:t>solicitud</a:t>
            </a:r>
            <a:r>
              <a:rPr dirty="0"/>
              <a:t> de </a:t>
            </a:r>
            <a:r>
              <a:rPr dirty="0" err="1"/>
              <a:t>ayuda</a:t>
            </a:r>
            <a:r>
              <a:rPr dirty="0"/>
              <a:t> </a:t>
            </a:r>
            <a:r>
              <a:rPr dirty="0" err="1"/>
              <a:t>financiera</a:t>
            </a:r>
            <a:r>
              <a:rPr dirty="0"/>
              <a:t> </a:t>
            </a:r>
            <a:r>
              <a:rPr dirty="0" err="1"/>
              <a:t>alternativa</a:t>
            </a:r>
            <a:r>
              <a:rPr dirty="0"/>
              <a:t> FAFSA </a:t>
            </a:r>
            <a:r>
              <a:rPr b="1" u="sng" dirty="0"/>
              <a:t>o</a:t>
            </a:r>
            <a:r>
              <a:rPr dirty="0"/>
              <a:t> </a:t>
            </a:r>
            <a:br>
              <a:rPr lang="es-ES" dirty="0"/>
            </a:br>
            <a:r>
              <a:rPr dirty="0"/>
              <a:t>Nueva Jersey.</a:t>
            </a:r>
            <a:endParaRPr sz="2200" dirty="0"/>
          </a:p>
          <a:p>
            <a:pPr marL="469900" indent="-241300">
              <a:spcBef>
                <a:spcPts val="500"/>
              </a:spcBef>
              <a:defRPr sz="1800"/>
            </a:pPr>
            <a:r>
              <a:rPr dirty="0"/>
              <a:t>Ser </a:t>
            </a:r>
            <a:r>
              <a:rPr dirty="0" err="1"/>
              <a:t>ciudadano</a:t>
            </a:r>
            <a:r>
              <a:rPr dirty="0"/>
              <a:t> de EE. UU. o no </a:t>
            </a:r>
            <a:r>
              <a:rPr dirty="0" err="1"/>
              <a:t>ciudadano</a:t>
            </a:r>
            <a:r>
              <a:rPr dirty="0"/>
              <a:t> </a:t>
            </a:r>
            <a:r>
              <a:rPr dirty="0" err="1"/>
              <a:t>elegible</a:t>
            </a:r>
            <a:r>
              <a:rPr dirty="0"/>
              <a:t>, o </a:t>
            </a:r>
            <a:r>
              <a:rPr dirty="0" err="1"/>
              <a:t>calificar</a:t>
            </a:r>
            <a:r>
              <a:rPr dirty="0"/>
              <a:t> </a:t>
            </a:r>
            <a:r>
              <a:rPr dirty="0" err="1"/>
              <a:t>como</a:t>
            </a:r>
            <a:r>
              <a:rPr dirty="0"/>
              <a:t> Dreamer de NJ.</a:t>
            </a:r>
          </a:p>
          <a:p>
            <a:pPr marL="469900" indent="-241300">
              <a:spcBef>
                <a:spcPts val="500"/>
              </a:spcBef>
              <a:defRPr sz="1800"/>
            </a:pPr>
            <a:r>
              <a:rPr dirty="0"/>
              <a:t>Ser </a:t>
            </a:r>
            <a:r>
              <a:rPr dirty="0" err="1"/>
              <a:t>residente</a:t>
            </a:r>
            <a:r>
              <a:rPr dirty="0"/>
              <a:t> de Nueva Jersey y </a:t>
            </a:r>
            <a:r>
              <a:rPr dirty="0" err="1"/>
              <a:t>asistir</a:t>
            </a:r>
            <a:r>
              <a:rPr dirty="0"/>
              <a:t> a </a:t>
            </a:r>
            <a:r>
              <a:rPr dirty="0" err="1"/>
              <a:t>una</a:t>
            </a:r>
            <a:r>
              <a:rPr dirty="0"/>
              <a:t> </a:t>
            </a:r>
            <a:r>
              <a:rPr dirty="0" err="1"/>
              <a:t>institución</a:t>
            </a:r>
            <a:r>
              <a:rPr dirty="0"/>
              <a:t> de Nueva Jersey.</a:t>
            </a:r>
          </a:p>
          <a:p>
            <a:pPr marL="469900" indent="-241300">
              <a:spcBef>
                <a:spcPts val="500"/>
              </a:spcBef>
              <a:defRPr sz="1800"/>
            </a:pPr>
            <a:r>
              <a:rPr dirty="0" err="1"/>
              <a:t>Estar</a:t>
            </a:r>
            <a:r>
              <a:rPr dirty="0"/>
              <a:t> </a:t>
            </a:r>
            <a:r>
              <a:rPr dirty="0" err="1"/>
              <a:t>matriculado</a:t>
            </a:r>
            <a:r>
              <a:rPr dirty="0"/>
              <a:t> a </a:t>
            </a:r>
            <a:r>
              <a:rPr dirty="0" err="1"/>
              <a:t>tiempo</a:t>
            </a:r>
            <a:r>
              <a:rPr dirty="0"/>
              <a:t> </a:t>
            </a:r>
            <a:r>
              <a:rPr dirty="0" err="1"/>
              <a:t>completo</a:t>
            </a:r>
            <a:r>
              <a:rPr dirty="0"/>
              <a:t>* </a:t>
            </a:r>
            <a:r>
              <a:rPr dirty="0" err="1"/>
              <a:t>en</a:t>
            </a:r>
            <a:r>
              <a:rPr dirty="0"/>
              <a:t> </a:t>
            </a:r>
            <a:r>
              <a:rPr dirty="0" err="1"/>
              <a:t>una</a:t>
            </a:r>
            <a:r>
              <a:rPr dirty="0"/>
              <a:t> </a:t>
            </a:r>
            <a:r>
              <a:rPr dirty="0" err="1"/>
              <a:t>titulación</a:t>
            </a:r>
            <a:r>
              <a:rPr dirty="0"/>
              <a:t> </a:t>
            </a:r>
            <a:r>
              <a:rPr dirty="0" err="1"/>
              <a:t>homologada</a:t>
            </a:r>
            <a:r>
              <a:rPr dirty="0"/>
              <a:t>.</a:t>
            </a:r>
          </a:p>
          <a:p>
            <a:pPr marL="469900" indent="-241300">
              <a:spcBef>
                <a:spcPts val="500"/>
              </a:spcBef>
              <a:defRPr sz="1800"/>
            </a:pPr>
            <a:r>
              <a:rPr dirty="0" err="1"/>
              <a:t>Demostrar</a:t>
            </a:r>
            <a:r>
              <a:rPr dirty="0"/>
              <a:t> </a:t>
            </a:r>
            <a:r>
              <a:rPr dirty="0" err="1"/>
              <a:t>necesidad</a:t>
            </a:r>
            <a:r>
              <a:rPr dirty="0"/>
              <a:t> </a:t>
            </a:r>
            <a:r>
              <a:rPr dirty="0" err="1"/>
              <a:t>financiera</a:t>
            </a:r>
            <a:r>
              <a:rPr dirty="0"/>
              <a:t>.</a:t>
            </a:r>
          </a:p>
          <a:p>
            <a:pPr marL="469900" indent="-241300">
              <a:spcBef>
                <a:spcPts val="500"/>
              </a:spcBef>
              <a:defRPr sz="1800"/>
            </a:pPr>
            <a:r>
              <a:rPr dirty="0" err="1"/>
              <a:t>Cumplir</a:t>
            </a:r>
            <a:r>
              <a:rPr dirty="0"/>
              <a:t> </a:t>
            </a:r>
            <a:r>
              <a:rPr dirty="0" err="1"/>
              <a:t>todos</a:t>
            </a:r>
            <a:r>
              <a:rPr dirty="0"/>
              <a:t> </a:t>
            </a:r>
            <a:r>
              <a:rPr dirty="0" err="1"/>
              <a:t>los</a:t>
            </a:r>
            <a:r>
              <a:rPr dirty="0"/>
              <a:t> </a:t>
            </a:r>
            <a:r>
              <a:rPr dirty="0" err="1"/>
              <a:t>plazos</a:t>
            </a:r>
            <a:r>
              <a:rPr dirty="0"/>
              <a:t> </a:t>
            </a:r>
            <a:r>
              <a:rPr dirty="0" err="1"/>
              <a:t>estatales</a:t>
            </a:r>
            <a:r>
              <a:rPr dirty="0"/>
              <a:t> de </a:t>
            </a:r>
            <a:r>
              <a:rPr dirty="0" err="1"/>
              <a:t>presentación</a:t>
            </a:r>
            <a:r>
              <a:rPr dirty="0"/>
              <a:t> de solicitudes y </a:t>
            </a:r>
            <a:r>
              <a:rPr dirty="0" err="1"/>
              <a:t>documentos</a:t>
            </a:r>
            <a:r>
              <a:rPr dirty="0"/>
              <a:t>.</a:t>
            </a:r>
          </a:p>
          <a:p>
            <a:pPr marL="0" lvl="1" indent="457200">
              <a:buSzTx/>
              <a:buNone/>
              <a:defRPr sz="2100"/>
            </a:pPr>
            <a:endParaRPr sz="1800" dirty="0"/>
          </a:p>
          <a:p>
            <a:pPr marL="0" indent="0">
              <a:spcBef>
                <a:spcPts val="500"/>
              </a:spcBef>
              <a:buSzTx/>
              <a:buNone/>
              <a:defRPr sz="1800"/>
            </a:pPr>
            <a:r>
              <a:rPr dirty="0"/>
              <a:t>*Las </a:t>
            </a:r>
            <a:r>
              <a:rPr dirty="0" err="1"/>
              <a:t>becas</a:t>
            </a:r>
            <a:r>
              <a:rPr dirty="0"/>
              <a:t> a </a:t>
            </a:r>
            <a:r>
              <a:rPr dirty="0" err="1"/>
              <a:t>tiempo</a:t>
            </a:r>
            <a:r>
              <a:rPr dirty="0"/>
              <a:t> </a:t>
            </a:r>
            <a:r>
              <a:rPr dirty="0" err="1"/>
              <a:t>parcial</a:t>
            </a:r>
            <a:r>
              <a:rPr dirty="0"/>
              <a:t> de TAG, NJSTARS, CCOG y EOF </a:t>
            </a:r>
            <a:r>
              <a:rPr dirty="0" err="1"/>
              <a:t>están</a:t>
            </a:r>
            <a:r>
              <a:rPr dirty="0"/>
              <a:t> </a:t>
            </a:r>
            <a:r>
              <a:rPr dirty="0" err="1"/>
              <a:t>disponibles</a:t>
            </a:r>
            <a:r>
              <a:rPr dirty="0"/>
              <a:t> para </a:t>
            </a:r>
            <a:r>
              <a:rPr dirty="0" err="1"/>
              <a:t>los</a:t>
            </a:r>
            <a:r>
              <a:rPr dirty="0"/>
              <a:t> </a:t>
            </a:r>
            <a:r>
              <a:rPr dirty="0" err="1"/>
              <a:t>estudiantes</a:t>
            </a:r>
            <a:r>
              <a:rPr dirty="0"/>
              <a:t> de colegios </a:t>
            </a:r>
            <a:r>
              <a:rPr dirty="0" err="1"/>
              <a:t>comunitarios</a:t>
            </a:r>
            <a:r>
              <a:rPr dirty="0"/>
              <a:t> que </a:t>
            </a:r>
            <a:r>
              <a:rPr dirty="0" err="1"/>
              <a:t>estén</a:t>
            </a:r>
            <a:r>
              <a:rPr dirty="0"/>
              <a:t> </a:t>
            </a:r>
            <a:r>
              <a:rPr dirty="0" err="1"/>
              <a:t>inscritos</a:t>
            </a:r>
            <a:r>
              <a:rPr dirty="0"/>
              <a:t> </a:t>
            </a:r>
            <a:r>
              <a:rPr dirty="0" err="1"/>
              <a:t>en</a:t>
            </a:r>
            <a:r>
              <a:rPr dirty="0"/>
              <a:t> 6-11 </a:t>
            </a:r>
            <a:r>
              <a:rPr dirty="0" err="1"/>
              <a:t>créditos</a:t>
            </a:r>
            <a:r>
              <a:rPr dirty="0"/>
              <a:t> </a:t>
            </a:r>
            <a:r>
              <a:rPr dirty="0" err="1"/>
              <a:t>por</a:t>
            </a:r>
            <a:r>
              <a:rPr dirty="0"/>
              <a:t> </a:t>
            </a:r>
            <a:r>
              <a:rPr dirty="0" err="1"/>
              <a:t>semestre</a:t>
            </a:r>
            <a:r>
              <a:rPr dirty="0"/>
              <a:t>. </a:t>
            </a:r>
          </a:p>
        </p:txBody>
      </p:sp>
      <p:pic>
        <p:nvPicPr>
          <p:cNvPr id="3" name="Picture 2" descr="The image depicts the logo of the New Jersey Grants &amp; Scholarships, featuring an orange square with a black graduation cap.&#10;&#10;AI-generated content may be incorrect.">
            <a:extLst>
              <a:ext uri="{FF2B5EF4-FFF2-40B4-BE49-F238E27FC236}">
                <a16:creationId xmlns:a16="http://schemas.microsoft.com/office/drawing/2014/main" id="{5FCBFDC5-2A87-2A78-6D81-80F6DC3D65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1411" y="173215"/>
            <a:ext cx="3418675" cy="1576218"/>
          </a:xfrm>
          <a:prstGeom prst="rect">
            <a:avLst/>
          </a:prstGeom>
        </p:spPr>
      </p:pic>
    </p:spTree>
    <p:extLst>
      <p:ext uri="{BB962C8B-B14F-4D97-AF65-F5344CB8AC3E}">
        <p14:creationId xmlns:p14="http://schemas.microsoft.com/office/powerpoint/2010/main" val="2413031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6" name="Rectangle 2"/>
          <p:cNvSpPr txBox="1">
            <a:spLocks/>
          </p:cNvSpPr>
          <p:nvPr/>
        </p:nvSpPr>
        <p:spPr>
          <a:xfrm>
            <a:off x="252918" y="1123837"/>
            <a:ext cx="3114395"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err="1"/>
              <a:t>Tipos</a:t>
            </a:r>
            <a:r>
              <a:rPr dirty="0"/>
              <a:t> de </a:t>
            </a:r>
            <a:r>
              <a:rPr dirty="0" err="1"/>
              <a:t>ayudas</a:t>
            </a:r>
            <a:r>
              <a:rPr dirty="0"/>
              <a:t>:</a:t>
            </a:r>
            <a:br>
              <a:rPr lang="en-US" dirty="0"/>
            </a:br>
            <a:r>
              <a:rPr dirty="0" err="1"/>
              <a:t>Subvenciones</a:t>
            </a:r>
            <a:r>
              <a:rPr dirty="0"/>
              <a:t> y </a:t>
            </a:r>
            <a:r>
              <a:rPr dirty="0" err="1"/>
              <a:t>becas</a:t>
            </a:r>
            <a:r>
              <a:rPr dirty="0"/>
              <a:t> </a:t>
            </a:r>
            <a:r>
              <a:rPr dirty="0" err="1"/>
              <a:t>estatales</a:t>
            </a:r>
            <a:endParaRPr dirty="0"/>
          </a:p>
        </p:txBody>
      </p:sp>
      <p:sp>
        <p:nvSpPr>
          <p:cNvPr id="7" name="Content Placeholder 2"/>
          <p:cNvSpPr txBox="1">
            <a:spLocks/>
          </p:cNvSpPr>
          <p:nvPr/>
        </p:nvSpPr>
        <p:spPr>
          <a:xfrm>
            <a:off x="3799818" y="864107"/>
            <a:ext cx="7027839"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defTabSz="841247">
              <a:buSzTx/>
              <a:buNone/>
              <a:defRPr sz="2576" b="1" u="sng"/>
            </a:pPr>
            <a:r>
              <a:rPr dirty="0"/>
              <a:t>EOF (</a:t>
            </a:r>
            <a:r>
              <a:rPr dirty="0" err="1"/>
              <a:t>Fondo</a:t>
            </a:r>
            <a:r>
              <a:rPr dirty="0"/>
              <a:t> de </a:t>
            </a:r>
            <a:r>
              <a:rPr dirty="0" err="1"/>
              <a:t>oportunidades</a:t>
            </a:r>
            <a:r>
              <a:rPr dirty="0"/>
              <a:t> </a:t>
            </a:r>
            <a:r>
              <a:rPr dirty="0" err="1"/>
              <a:t>educativas</a:t>
            </a:r>
            <a:r>
              <a:rPr dirty="0"/>
              <a:t>)</a:t>
            </a:r>
          </a:p>
          <a:p>
            <a:pPr marL="420623" indent="-210311" defTabSz="841247">
              <a:spcBef>
                <a:spcPts val="400"/>
              </a:spcBef>
              <a:defRPr sz="1932"/>
            </a:pPr>
            <a:r>
              <a:rPr dirty="0"/>
              <a:t>La </a:t>
            </a:r>
            <a:r>
              <a:rPr dirty="0" err="1"/>
              <a:t>beca</a:t>
            </a:r>
            <a:r>
              <a:rPr dirty="0"/>
              <a:t> </a:t>
            </a:r>
            <a:r>
              <a:rPr dirty="0" err="1"/>
              <a:t>oscila</a:t>
            </a:r>
            <a:r>
              <a:rPr dirty="0"/>
              <a:t> entre $200 y $3,050 </a:t>
            </a:r>
            <a:r>
              <a:rPr dirty="0" err="1"/>
              <a:t>anuales</a:t>
            </a:r>
            <a:r>
              <a:rPr dirty="0"/>
              <a:t>, </a:t>
            </a:r>
            <a:r>
              <a:rPr dirty="0" err="1"/>
              <a:t>dependiendo</a:t>
            </a:r>
            <a:r>
              <a:rPr dirty="0"/>
              <a:t> </a:t>
            </a:r>
            <a:br>
              <a:rPr lang="es-ES" dirty="0"/>
            </a:br>
            <a:r>
              <a:rPr dirty="0"/>
              <a:t>de la </a:t>
            </a:r>
            <a:r>
              <a:rPr dirty="0" err="1"/>
              <a:t>institución</a:t>
            </a:r>
            <a:r>
              <a:rPr dirty="0"/>
              <a:t>.</a:t>
            </a:r>
          </a:p>
          <a:p>
            <a:pPr marL="420623" indent="-210311" defTabSz="841247">
              <a:spcBef>
                <a:spcPts val="400"/>
              </a:spcBef>
              <a:defRPr sz="1932"/>
            </a:pPr>
            <a:r>
              <a:rPr dirty="0"/>
              <a:t>EOF se </a:t>
            </a:r>
            <a:r>
              <a:rPr dirty="0" err="1"/>
              <a:t>realiza</a:t>
            </a:r>
            <a:r>
              <a:rPr dirty="0"/>
              <a:t> </a:t>
            </a:r>
            <a:r>
              <a:rPr dirty="0" err="1"/>
              <a:t>en</a:t>
            </a:r>
            <a:r>
              <a:rPr dirty="0"/>
              <a:t> </a:t>
            </a:r>
            <a:r>
              <a:rPr dirty="0" err="1"/>
              <a:t>el</a:t>
            </a:r>
            <a:r>
              <a:rPr dirty="0"/>
              <a:t> campus y </a:t>
            </a:r>
            <a:r>
              <a:rPr dirty="0" err="1"/>
              <a:t>los</a:t>
            </a:r>
            <a:r>
              <a:rPr dirty="0"/>
              <a:t> </a:t>
            </a:r>
            <a:r>
              <a:rPr dirty="0" err="1"/>
              <a:t>montos</a:t>
            </a:r>
            <a:r>
              <a:rPr dirty="0"/>
              <a:t> de </a:t>
            </a:r>
            <a:r>
              <a:rPr dirty="0" err="1"/>
              <a:t>los</a:t>
            </a:r>
            <a:r>
              <a:rPr dirty="0"/>
              <a:t> </a:t>
            </a:r>
            <a:r>
              <a:rPr dirty="0" err="1"/>
              <a:t>premios</a:t>
            </a:r>
            <a:r>
              <a:rPr dirty="0"/>
              <a:t> </a:t>
            </a:r>
            <a:r>
              <a:rPr dirty="0" err="1"/>
              <a:t>varían</a:t>
            </a:r>
            <a:r>
              <a:rPr dirty="0"/>
              <a:t>. </a:t>
            </a:r>
          </a:p>
          <a:p>
            <a:pPr marL="420623" indent="-210311" defTabSz="841247">
              <a:spcBef>
                <a:spcPts val="400"/>
              </a:spcBef>
              <a:defRPr sz="1932"/>
            </a:pPr>
            <a:r>
              <a:rPr dirty="0" err="1"/>
              <a:t>Debe</a:t>
            </a:r>
            <a:r>
              <a:rPr dirty="0"/>
              <a:t> </a:t>
            </a:r>
            <a:r>
              <a:rPr dirty="0" err="1"/>
              <a:t>demostrar</a:t>
            </a:r>
            <a:r>
              <a:rPr dirty="0"/>
              <a:t> </a:t>
            </a:r>
            <a:r>
              <a:rPr dirty="0" err="1"/>
              <a:t>antecedentes</a:t>
            </a:r>
            <a:r>
              <a:rPr dirty="0"/>
              <a:t> </a:t>
            </a:r>
            <a:r>
              <a:rPr dirty="0" err="1"/>
              <a:t>educativos</a:t>
            </a:r>
            <a:r>
              <a:rPr dirty="0"/>
              <a:t> y </a:t>
            </a:r>
            <a:r>
              <a:rPr dirty="0" err="1"/>
              <a:t>económicamente</a:t>
            </a:r>
            <a:r>
              <a:rPr dirty="0"/>
              <a:t> </a:t>
            </a:r>
            <a:r>
              <a:rPr dirty="0" err="1"/>
              <a:t>desfavorecidos</a:t>
            </a:r>
            <a:r>
              <a:rPr dirty="0"/>
              <a:t>.</a:t>
            </a:r>
          </a:p>
          <a:p>
            <a:pPr marL="420623" indent="-210311" defTabSz="841247">
              <a:spcBef>
                <a:spcPts val="400"/>
              </a:spcBef>
              <a:defRPr sz="1932"/>
            </a:pPr>
            <a:r>
              <a:rPr dirty="0"/>
              <a:t>Complete </a:t>
            </a:r>
            <a:r>
              <a:rPr dirty="0" err="1"/>
              <a:t>todas</a:t>
            </a:r>
            <a:r>
              <a:rPr dirty="0"/>
              <a:t> las </a:t>
            </a:r>
            <a:r>
              <a:rPr dirty="0" err="1"/>
              <a:t>tareas</a:t>
            </a:r>
            <a:r>
              <a:rPr dirty="0"/>
              <a:t> EOF </a:t>
            </a:r>
            <a:r>
              <a:rPr dirty="0" err="1"/>
              <a:t>requeridas</a:t>
            </a:r>
            <a:r>
              <a:rPr dirty="0"/>
              <a:t> con la </a:t>
            </a:r>
            <a:r>
              <a:rPr dirty="0" err="1"/>
              <a:t>Oficina</a:t>
            </a:r>
            <a:r>
              <a:rPr dirty="0"/>
              <a:t> EOF del campus.</a:t>
            </a:r>
          </a:p>
        </p:txBody>
      </p:sp>
    </p:spTree>
    <p:extLst>
      <p:ext uri="{BB962C8B-B14F-4D97-AF65-F5344CB8AC3E}">
        <p14:creationId xmlns:p14="http://schemas.microsoft.com/office/powerpoint/2010/main" val="3850882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Tipos de ayudas:</a:t>
            </a:r>
            <a:br>
              <a:rPr lang="en-US" dirty="0"/>
            </a:br>
            <a:r>
              <a:t>Subvenciones y becas estatales</a:t>
            </a:r>
          </a:p>
        </p:txBody>
      </p:sp>
      <p:sp>
        <p:nvSpPr>
          <p:cNvPr id="8" name="Content Placeholder 2"/>
          <p:cNvSpPr txBox="1">
            <a:spLocks/>
          </p:cNvSpPr>
          <p:nvPr/>
        </p:nvSpPr>
        <p:spPr>
          <a:xfrm>
            <a:off x="3799818" y="1750423"/>
            <a:ext cx="7661317" cy="4234326"/>
          </a:xfrm>
          <a:prstGeom prst="rect">
            <a:avLst/>
          </a:prstGeom>
        </p:spPr>
        <p:txBody>
          <a:bodyPr numCol="1" anchor="t"/>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800"/>
              </a:spcBef>
              <a:buSzTx/>
              <a:buNone/>
              <a:defRPr sz="2400" b="1" u="sng"/>
            </a:pPr>
            <a:r>
              <a:t>Beca urbana del gobernador</a:t>
            </a:r>
            <a:endParaRPr sz="2800"/>
          </a:p>
          <a:p>
            <a:pPr marL="457200" lvl="2">
              <a:spcBef>
                <a:spcPts val="400"/>
              </a:spcBef>
              <a:defRPr sz="1800"/>
            </a:pPr>
            <a:r>
              <a:t>Clasificarse dentro del 5.0 % superior de su clase al final del tercer año.</a:t>
            </a:r>
          </a:p>
          <a:p>
            <a:pPr marL="457200" lvl="2">
              <a:spcBef>
                <a:spcPts val="400"/>
              </a:spcBef>
              <a:defRPr sz="1800"/>
            </a:pPr>
            <a:r>
              <a:t>Obtener un GPA de 3.0 al final del tercer año.</a:t>
            </a:r>
          </a:p>
          <a:p>
            <a:pPr marL="457200" lvl="2">
              <a:spcBef>
                <a:spcPts val="400"/>
              </a:spcBef>
              <a:defRPr sz="1800"/>
            </a:pPr>
            <a:r>
              <a:t>Residir en un municipio designado</a:t>
            </a:r>
            <a:endParaRPr i="1">
              <a:solidFill>
                <a:srgbClr val="FF0000"/>
              </a:solidFill>
            </a:endParaRPr>
          </a:p>
          <a:p>
            <a:pPr marL="457200" lvl="2">
              <a:spcBef>
                <a:spcPts val="400"/>
              </a:spcBef>
              <a:defRPr sz="1800"/>
            </a:pPr>
            <a:r>
              <a:t>Calificar para una adjudicación TAG</a:t>
            </a:r>
          </a:p>
        </p:txBody>
      </p:sp>
      <p:graphicFrame>
        <p:nvGraphicFramePr>
          <p:cNvPr id="2" name="Tabla 1">
            <a:extLst>
              <a:ext uri="{FF2B5EF4-FFF2-40B4-BE49-F238E27FC236}">
                <a16:creationId xmlns:a16="http://schemas.microsoft.com/office/drawing/2014/main" id="{1A94BC5B-D5F9-C647-A977-4D776092A973}"/>
              </a:ext>
            </a:extLst>
          </p:cNvPr>
          <p:cNvGraphicFramePr>
            <a:graphicFrameLocks noGrp="1"/>
          </p:cNvGraphicFramePr>
          <p:nvPr>
            <p:extLst>
              <p:ext uri="{D42A27DB-BD31-4B8C-83A1-F6EECF244321}">
                <p14:modId xmlns:p14="http://schemas.microsoft.com/office/powerpoint/2010/main" val="3122769232"/>
              </p:ext>
            </p:extLst>
          </p:nvPr>
        </p:nvGraphicFramePr>
        <p:xfrm>
          <a:off x="3574636" y="3740832"/>
          <a:ext cx="8106822" cy="1555069"/>
        </p:xfrm>
        <a:graphic>
          <a:graphicData uri="http://schemas.openxmlformats.org/drawingml/2006/table">
            <a:tbl>
              <a:tblPr firstRow="1" firstCol="1" bandRow="1">
                <a:tableStyleId>{5940675A-B579-460E-94D1-54222C63F5DA}</a:tableStyleId>
              </a:tblPr>
              <a:tblGrid>
                <a:gridCol w="815479">
                  <a:extLst>
                    <a:ext uri="{9D8B030D-6E8A-4147-A177-3AD203B41FA5}">
                      <a16:colId xmlns:a16="http://schemas.microsoft.com/office/drawing/2014/main" val="3808099965"/>
                    </a:ext>
                  </a:extLst>
                </a:gridCol>
                <a:gridCol w="809483">
                  <a:extLst>
                    <a:ext uri="{9D8B030D-6E8A-4147-A177-3AD203B41FA5}">
                      <a16:colId xmlns:a16="http://schemas.microsoft.com/office/drawing/2014/main" val="3267701273"/>
                    </a:ext>
                  </a:extLst>
                </a:gridCol>
                <a:gridCol w="809483">
                  <a:extLst>
                    <a:ext uri="{9D8B030D-6E8A-4147-A177-3AD203B41FA5}">
                      <a16:colId xmlns:a16="http://schemas.microsoft.com/office/drawing/2014/main" val="2757613253"/>
                    </a:ext>
                  </a:extLst>
                </a:gridCol>
                <a:gridCol w="809483">
                  <a:extLst>
                    <a:ext uri="{9D8B030D-6E8A-4147-A177-3AD203B41FA5}">
                      <a16:colId xmlns:a16="http://schemas.microsoft.com/office/drawing/2014/main" val="1939134603"/>
                    </a:ext>
                  </a:extLst>
                </a:gridCol>
                <a:gridCol w="809483">
                  <a:extLst>
                    <a:ext uri="{9D8B030D-6E8A-4147-A177-3AD203B41FA5}">
                      <a16:colId xmlns:a16="http://schemas.microsoft.com/office/drawing/2014/main" val="4010183069"/>
                    </a:ext>
                  </a:extLst>
                </a:gridCol>
                <a:gridCol w="809483">
                  <a:extLst>
                    <a:ext uri="{9D8B030D-6E8A-4147-A177-3AD203B41FA5}">
                      <a16:colId xmlns:a16="http://schemas.microsoft.com/office/drawing/2014/main" val="58319700"/>
                    </a:ext>
                  </a:extLst>
                </a:gridCol>
                <a:gridCol w="809483">
                  <a:extLst>
                    <a:ext uri="{9D8B030D-6E8A-4147-A177-3AD203B41FA5}">
                      <a16:colId xmlns:a16="http://schemas.microsoft.com/office/drawing/2014/main" val="2566022794"/>
                    </a:ext>
                  </a:extLst>
                </a:gridCol>
                <a:gridCol w="809483">
                  <a:extLst>
                    <a:ext uri="{9D8B030D-6E8A-4147-A177-3AD203B41FA5}">
                      <a16:colId xmlns:a16="http://schemas.microsoft.com/office/drawing/2014/main" val="4042157674"/>
                    </a:ext>
                  </a:extLst>
                </a:gridCol>
                <a:gridCol w="809483">
                  <a:extLst>
                    <a:ext uri="{9D8B030D-6E8A-4147-A177-3AD203B41FA5}">
                      <a16:colId xmlns:a16="http://schemas.microsoft.com/office/drawing/2014/main" val="4120264087"/>
                    </a:ext>
                  </a:extLst>
                </a:gridCol>
                <a:gridCol w="815479">
                  <a:extLst>
                    <a:ext uri="{9D8B030D-6E8A-4147-A177-3AD203B41FA5}">
                      <a16:colId xmlns:a16="http://schemas.microsoft.com/office/drawing/2014/main" val="2077052742"/>
                    </a:ext>
                  </a:extLst>
                </a:gridCol>
              </a:tblGrid>
              <a:tr h="371189">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Asbury Park</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Burlington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err="1">
                          <a:effectLst/>
                          <a:latin typeface="Times New Roman" panose="02020603050405020304" pitchFamily="18" charset="0"/>
                          <a:cs typeface="Times New Roman" panose="02020603050405020304" pitchFamily="18" charset="0"/>
                        </a:rPr>
                        <a:t>Bridgeton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Camden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East Orange</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Isabel</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Garfield</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Gloucester</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Harrison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err="1">
                          <a:effectLst/>
                          <a:latin typeface="Times New Roman" panose="02020603050405020304" pitchFamily="18" charset="0"/>
                          <a:cs typeface="Times New Roman" panose="02020603050405020304" pitchFamily="18" charset="0"/>
                        </a:rPr>
                        <a:t>Hoboken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extLst>
                  <a:ext uri="{0D108BD9-81ED-4DB2-BD59-A6C34878D82A}">
                    <a16:rowId xmlns:a16="http://schemas.microsoft.com/office/drawing/2014/main" val="3341103684"/>
                  </a:ext>
                </a:extLst>
              </a:tr>
              <a:tr h="441502">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Municipio de Irvington</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Jersey</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Keansburg</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Lakewood</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Long Branch</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Ciudad de Millville</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Municipio de Neptune</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Ciudad de Newark</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New Brunswick</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Orange</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0333897"/>
                  </a:ext>
                </a:extLst>
              </a:tr>
              <a:tr h="371189">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Passaic</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Paterson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Municipio de Pemberton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Perth </a:t>
                      </a:r>
                      <a:r>
                        <a:rPr lang="es-AR" sz="900" b="0" dirty="0" err="1">
                          <a:effectLst/>
                          <a:latin typeface="Times New Roman" panose="02020603050405020304" pitchFamily="18" charset="0"/>
                          <a:cs typeface="Times New Roman" panose="02020603050405020304" pitchFamily="18" charset="0"/>
                        </a:rPr>
                        <a:t>Amboy</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err="1">
                          <a:effectLst/>
                          <a:latin typeface="Times New Roman" panose="02020603050405020304" pitchFamily="18" charset="0"/>
                          <a:cs typeface="Times New Roman" panose="02020603050405020304" pitchFamily="18" charset="0"/>
                        </a:rPr>
                        <a:t>Phillipsburg</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Plainfield</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err="1">
                          <a:effectLst/>
                          <a:latin typeface="Times New Roman" panose="02020603050405020304" pitchFamily="18" charset="0"/>
                          <a:cs typeface="Times New Roman" panose="02020603050405020304" pitchFamily="18" charset="0"/>
                        </a:rPr>
                        <a:t>Pleasantville</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Municipio de </a:t>
                      </a:r>
                      <a:r>
                        <a:rPr lang="es-AR" sz="900" b="0" dirty="0" err="1">
                          <a:effectLst/>
                          <a:latin typeface="Times New Roman" panose="02020603050405020304" pitchFamily="18" charset="0"/>
                          <a:cs typeface="Times New Roman" panose="02020603050405020304" pitchFamily="18" charset="0"/>
                        </a:rPr>
                        <a:t>Roselle</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Salem</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Ciudad de Trenton</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BE7ED"/>
                    </a:solidFill>
                  </a:tcPr>
                </a:tc>
                <a:extLst>
                  <a:ext uri="{0D108BD9-81ED-4DB2-BD59-A6C34878D82A}">
                    <a16:rowId xmlns:a16="http://schemas.microsoft.com/office/drawing/2014/main" val="844306955"/>
                  </a:ext>
                </a:extLst>
              </a:tr>
              <a:tr h="371189">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Ciudad de Union</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Ciudad de Vineland</a:t>
                      </a:r>
                      <a:endParaRPr lang="es-AR" sz="900" b="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West New York</a:t>
                      </a:r>
                      <a:endParaRPr lang="es-AR" sz="9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 </a:t>
                      </a:r>
                      <a:endParaRPr lang="es-AR" sz="900" b="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 </a:t>
                      </a:r>
                      <a:endParaRPr lang="es-AR" sz="900" b="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 </a:t>
                      </a:r>
                      <a:endParaRPr lang="es-AR" sz="900" b="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a:effectLst/>
                          <a:latin typeface="Times New Roman" panose="02020603050405020304" pitchFamily="18" charset="0"/>
                          <a:cs typeface="Times New Roman" panose="02020603050405020304" pitchFamily="18" charset="0"/>
                        </a:rPr>
                        <a:t> </a:t>
                      </a:r>
                      <a:endParaRPr lang="es-AR" sz="900" b="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 </a:t>
                      </a:r>
                      <a:endParaRPr lang="es-AR" sz="900" b="0" dirty="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 </a:t>
                      </a:r>
                      <a:endParaRPr lang="es-AR" sz="900" b="0" dirty="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6000" marR="71755" algn="ctr">
                        <a:spcAft>
                          <a:spcPts val="0"/>
                        </a:spcAft>
                      </a:pPr>
                      <a:r>
                        <a:rPr lang="es-AR" sz="900" b="0" dirty="0">
                          <a:effectLst/>
                          <a:latin typeface="Times New Roman" panose="02020603050405020304" pitchFamily="18" charset="0"/>
                          <a:cs typeface="Times New Roman" panose="02020603050405020304" pitchFamily="18" charset="0"/>
                        </a:rPr>
                        <a:t> </a:t>
                      </a:r>
                      <a:endParaRPr lang="es-AR" sz="900" b="0" dirty="0">
                        <a:solidFill>
                          <a:srgbClr val="000000"/>
                        </a:solidFill>
                        <a:effectLst/>
                        <a:latin typeface="Times New Roman" panose="02020603050405020304" pitchFamily="18" charset="0"/>
                        <a:ea typeface="Microsoft Sans Serif" panose="020B060402020202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0338134"/>
                  </a:ext>
                </a:extLst>
              </a:tr>
            </a:tbl>
          </a:graphicData>
        </a:graphic>
      </p:graphicFrame>
    </p:spTree>
    <p:extLst>
      <p:ext uri="{BB962C8B-B14F-4D97-AF65-F5344CB8AC3E}">
        <p14:creationId xmlns:p14="http://schemas.microsoft.com/office/powerpoint/2010/main" val="3250850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194" name="Slide Number Placeholder 5"/>
          <p:cNvSpPr txBox="1">
            <a:spLocks noGrp="1"/>
          </p:cNvSpPr>
          <p:nvPr>
            <p:ph type="sldNum" sz="quarter" idx="2"/>
          </p:nvPr>
        </p:nvSpPr>
        <p:spPr>
          <a:xfrm>
            <a:off x="10218711"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sp>
        <p:nvSpPr>
          <p:cNvPr id="195" name="Rectangle 3"/>
          <p:cNvSpPr txBox="1">
            <a:spLocks noGrp="1"/>
          </p:cNvSpPr>
          <p:nvPr>
            <p:ph type="body" idx="4294967295"/>
          </p:nvPr>
        </p:nvSpPr>
        <p:spPr>
          <a:xfrm>
            <a:off x="3918857" y="1492191"/>
            <a:ext cx="7570778" cy="4043142"/>
          </a:xfrm>
          <a:prstGeom prst="rect">
            <a:avLst/>
          </a:prstGeom>
        </p:spPr>
        <p:txBody>
          <a:bodyPr lIns="50800" tIns="50800" rIns="50800" bIns="50800" anchor="ctr">
            <a:normAutofit/>
          </a:bodyPr>
          <a:lstStyle/>
          <a:p>
            <a:pPr marL="0" lvl="1" indent="214884" defTabSz="429768">
              <a:lnSpc>
                <a:spcPct val="80000"/>
              </a:lnSpc>
              <a:buSzTx/>
              <a:buNone/>
              <a:defRPr sz="2256" b="1" u="sng"/>
            </a:pPr>
            <a:r>
              <a:rPr dirty="0"/>
              <a:t>NJ STARS </a:t>
            </a:r>
          </a:p>
          <a:p>
            <a:pPr marL="429768" lvl="2" indent="-214884" defTabSz="429768">
              <a:spcBef>
                <a:spcPts val="500"/>
              </a:spcBef>
              <a:defRPr sz="1692"/>
            </a:pPr>
            <a:r>
              <a:rPr dirty="0" err="1"/>
              <a:t>Residentes</a:t>
            </a:r>
            <a:r>
              <a:rPr dirty="0"/>
              <a:t> </a:t>
            </a:r>
            <a:r>
              <a:rPr dirty="0" err="1"/>
              <a:t>en</a:t>
            </a:r>
            <a:r>
              <a:rPr dirty="0"/>
              <a:t> Nueva Jersey </a:t>
            </a:r>
            <a:r>
              <a:rPr dirty="0" err="1"/>
              <a:t>clasificados</a:t>
            </a:r>
            <a:r>
              <a:rPr dirty="0"/>
              <a:t> entre </a:t>
            </a:r>
            <a:r>
              <a:rPr dirty="0" err="1"/>
              <a:t>el</a:t>
            </a:r>
            <a:r>
              <a:rPr dirty="0"/>
              <a:t> 15.0 % de </a:t>
            </a:r>
            <a:r>
              <a:rPr dirty="0" err="1"/>
              <a:t>los</a:t>
            </a:r>
            <a:r>
              <a:rPr dirty="0"/>
              <a:t> </a:t>
            </a:r>
            <a:r>
              <a:rPr dirty="0" err="1"/>
              <a:t>mejores</a:t>
            </a:r>
            <a:r>
              <a:rPr dirty="0"/>
              <a:t> de </a:t>
            </a:r>
            <a:r>
              <a:rPr dirty="0" err="1"/>
              <a:t>su</a:t>
            </a:r>
            <a:r>
              <a:rPr dirty="0"/>
              <a:t> </a:t>
            </a:r>
            <a:r>
              <a:rPr dirty="0" err="1"/>
              <a:t>clase</a:t>
            </a:r>
            <a:r>
              <a:rPr dirty="0"/>
              <a:t> al </a:t>
            </a:r>
            <a:r>
              <a:rPr dirty="0" err="1"/>
              <a:t>finalizar</a:t>
            </a:r>
            <a:r>
              <a:rPr dirty="0"/>
              <a:t> </a:t>
            </a:r>
            <a:r>
              <a:rPr dirty="0" err="1"/>
              <a:t>el</a:t>
            </a:r>
            <a:r>
              <a:rPr dirty="0"/>
              <a:t> primer o </a:t>
            </a:r>
            <a:r>
              <a:rPr dirty="0" err="1"/>
              <a:t>el</a:t>
            </a:r>
            <a:r>
              <a:rPr dirty="0"/>
              <a:t> </a:t>
            </a:r>
            <a:r>
              <a:rPr dirty="0" err="1"/>
              <a:t>último</a:t>
            </a:r>
            <a:r>
              <a:rPr dirty="0"/>
              <a:t> </a:t>
            </a:r>
            <a:r>
              <a:rPr dirty="0" err="1"/>
              <a:t>año</a:t>
            </a:r>
            <a:r>
              <a:rPr dirty="0"/>
              <a:t> de </a:t>
            </a:r>
            <a:r>
              <a:rPr dirty="0" err="1"/>
              <a:t>secundaria</a:t>
            </a:r>
            <a:r>
              <a:rPr dirty="0"/>
              <a:t>.</a:t>
            </a:r>
          </a:p>
          <a:p>
            <a:pPr marL="429768" lvl="2" indent="-214884" defTabSz="429768">
              <a:spcBef>
                <a:spcPts val="500"/>
              </a:spcBef>
              <a:defRPr sz="1692"/>
            </a:pPr>
            <a:r>
              <a:rPr dirty="0"/>
              <a:t>Los </a:t>
            </a:r>
            <a:r>
              <a:rPr dirty="0" err="1"/>
              <a:t>estudiantes</a:t>
            </a:r>
            <a:r>
              <a:rPr dirty="0"/>
              <a:t> </a:t>
            </a:r>
            <a:r>
              <a:rPr dirty="0" err="1"/>
              <a:t>deben</a:t>
            </a:r>
            <a:r>
              <a:rPr dirty="0"/>
              <a:t> </a:t>
            </a:r>
            <a:r>
              <a:rPr dirty="0" err="1"/>
              <a:t>alcanzar</a:t>
            </a:r>
            <a:r>
              <a:rPr dirty="0"/>
              <a:t> un GPA </a:t>
            </a:r>
            <a:r>
              <a:rPr dirty="0" err="1"/>
              <a:t>acumulativo</a:t>
            </a:r>
            <a:r>
              <a:rPr dirty="0"/>
              <a:t> de 3.0 o superior al </a:t>
            </a:r>
            <a:r>
              <a:rPr dirty="0" err="1"/>
              <a:t>inicio</a:t>
            </a:r>
            <a:r>
              <a:rPr dirty="0"/>
              <a:t> del </a:t>
            </a:r>
            <a:r>
              <a:rPr dirty="0" err="1"/>
              <a:t>tercer</a:t>
            </a:r>
            <a:r>
              <a:rPr dirty="0"/>
              <a:t> </a:t>
            </a:r>
            <a:r>
              <a:rPr dirty="0" err="1"/>
              <a:t>semestre</a:t>
            </a:r>
            <a:r>
              <a:rPr dirty="0"/>
              <a:t> </a:t>
            </a:r>
            <a:r>
              <a:rPr dirty="0" err="1"/>
              <a:t>en</a:t>
            </a:r>
            <a:r>
              <a:rPr dirty="0"/>
              <a:t> la </a:t>
            </a:r>
            <a:r>
              <a:rPr dirty="0" err="1"/>
              <a:t>universidad</a:t>
            </a:r>
            <a:r>
              <a:rPr dirty="0"/>
              <a:t> del </a:t>
            </a:r>
            <a:r>
              <a:rPr dirty="0" err="1"/>
              <a:t>condado</a:t>
            </a:r>
            <a:r>
              <a:rPr dirty="0"/>
              <a:t> para </a:t>
            </a:r>
            <a:r>
              <a:rPr dirty="0" err="1"/>
              <a:t>seguir</a:t>
            </a:r>
            <a:r>
              <a:rPr dirty="0"/>
              <a:t> </a:t>
            </a:r>
            <a:r>
              <a:rPr dirty="0" err="1"/>
              <a:t>siendo</a:t>
            </a:r>
            <a:r>
              <a:rPr dirty="0"/>
              <a:t> </a:t>
            </a:r>
            <a:r>
              <a:rPr dirty="0" err="1"/>
              <a:t>elegibles</a:t>
            </a:r>
            <a:r>
              <a:rPr dirty="0"/>
              <a:t> para NJ STARS.</a:t>
            </a:r>
            <a:endParaRPr b="1" u="sng" dirty="0"/>
          </a:p>
          <a:p>
            <a:pPr marL="0" lvl="1" indent="429768" defTabSz="429768">
              <a:spcBef>
                <a:spcPts val="300"/>
              </a:spcBef>
              <a:buSzTx/>
              <a:buNone/>
              <a:defRPr sz="1316"/>
            </a:pPr>
            <a:endParaRPr b="1" u="sng" dirty="0"/>
          </a:p>
          <a:p>
            <a:pPr marL="0" lvl="1" indent="214884">
              <a:buSzTx/>
              <a:buNone/>
              <a:defRPr sz="2256" b="1" u="sng"/>
            </a:pPr>
            <a:r>
              <a:rPr dirty="0"/>
              <a:t>NJ STARS II</a:t>
            </a:r>
          </a:p>
          <a:p>
            <a:pPr marL="429768" lvl="2" indent="-214884" defTabSz="429768">
              <a:spcBef>
                <a:spcPts val="500"/>
              </a:spcBef>
              <a:defRPr sz="1692"/>
            </a:pPr>
            <a:r>
              <a:rPr dirty="0" err="1"/>
              <a:t>Debe</a:t>
            </a:r>
            <a:r>
              <a:rPr dirty="0"/>
              <a:t> </a:t>
            </a:r>
            <a:r>
              <a:rPr dirty="0" err="1"/>
              <a:t>haber</a:t>
            </a:r>
            <a:r>
              <a:rPr dirty="0"/>
              <a:t> </a:t>
            </a:r>
            <a:r>
              <a:rPr dirty="0" err="1"/>
              <a:t>sido</a:t>
            </a:r>
            <a:r>
              <a:rPr dirty="0"/>
              <a:t> </a:t>
            </a:r>
            <a:r>
              <a:rPr dirty="0" err="1"/>
              <a:t>elegible</a:t>
            </a:r>
            <a:r>
              <a:rPr dirty="0"/>
              <a:t> para NJ STARS y </a:t>
            </a:r>
            <a:r>
              <a:rPr dirty="0" err="1"/>
              <a:t>tener</a:t>
            </a:r>
            <a:r>
              <a:rPr dirty="0"/>
              <a:t> un </a:t>
            </a:r>
            <a:r>
              <a:rPr dirty="0" err="1"/>
              <a:t>ingreso</a:t>
            </a:r>
            <a:r>
              <a:rPr dirty="0"/>
              <a:t> familiar </a:t>
            </a:r>
            <a:r>
              <a:rPr dirty="0" err="1"/>
              <a:t>imponible</a:t>
            </a:r>
            <a:r>
              <a:rPr dirty="0"/>
              <a:t> de </a:t>
            </a:r>
            <a:r>
              <a:rPr dirty="0" err="1"/>
              <a:t>menos</a:t>
            </a:r>
            <a:r>
              <a:rPr dirty="0"/>
              <a:t> de $250,000.</a:t>
            </a:r>
          </a:p>
          <a:p>
            <a:pPr marL="429768" lvl="2" indent="-214884" defTabSz="429768">
              <a:spcBef>
                <a:spcPts val="500"/>
              </a:spcBef>
              <a:defRPr sz="1692"/>
            </a:pPr>
            <a:r>
              <a:rPr dirty="0" err="1"/>
              <a:t>Debe</a:t>
            </a:r>
            <a:r>
              <a:rPr dirty="0"/>
              <a:t> </a:t>
            </a:r>
            <a:r>
              <a:rPr dirty="0" err="1"/>
              <a:t>obtener</a:t>
            </a:r>
            <a:r>
              <a:rPr dirty="0"/>
              <a:t> un </a:t>
            </a:r>
            <a:r>
              <a:rPr dirty="0" err="1"/>
              <a:t>título</a:t>
            </a:r>
            <a:r>
              <a:rPr dirty="0"/>
              <a:t> de </a:t>
            </a:r>
            <a:r>
              <a:rPr dirty="0" err="1"/>
              <a:t>asociado</a:t>
            </a:r>
            <a:r>
              <a:rPr dirty="0"/>
              <a:t> y </a:t>
            </a:r>
            <a:r>
              <a:rPr dirty="0" err="1"/>
              <a:t>graduarse</a:t>
            </a:r>
            <a:r>
              <a:rPr dirty="0"/>
              <a:t> con un GPA de 3.25 o superior. </a:t>
            </a:r>
          </a:p>
          <a:p>
            <a:pPr marL="429768" lvl="2" indent="-214884" defTabSz="429768">
              <a:spcBef>
                <a:spcPts val="500"/>
              </a:spcBef>
              <a:defRPr sz="1692"/>
            </a:pPr>
            <a:r>
              <a:rPr dirty="0" err="1"/>
              <a:t>Puede</a:t>
            </a:r>
            <a:r>
              <a:rPr dirty="0"/>
              <a:t> </a:t>
            </a:r>
            <a:r>
              <a:rPr dirty="0" err="1"/>
              <a:t>recibir</a:t>
            </a:r>
            <a:r>
              <a:rPr dirty="0"/>
              <a:t> hasta $2,500 al </a:t>
            </a:r>
            <a:r>
              <a:rPr dirty="0" err="1"/>
              <a:t>año</a:t>
            </a:r>
            <a:r>
              <a:rPr dirty="0"/>
              <a:t> para </a:t>
            </a:r>
            <a:r>
              <a:rPr dirty="0" err="1"/>
              <a:t>una</a:t>
            </a:r>
            <a:r>
              <a:rPr dirty="0"/>
              <a:t> </a:t>
            </a:r>
            <a:r>
              <a:rPr dirty="0" err="1"/>
              <a:t>universidad</a:t>
            </a:r>
            <a:r>
              <a:rPr dirty="0"/>
              <a:t> o colegio </a:t>
            </a:r>
            <a:r>
              <a:rPr dirty="0" err="1"/>
              <a:t>público</a:t>
            </a:r>
            <a:r>
              <a:rPr dirty="0"/>
              <a:t> o privado de 4 </a:t>
            </a:r>
            <a:r>
              <a:rPr dirty="0" err="1"/>
              <a:t>años</a:t>
            </a:r>
            <a:r>
              <a:rPr dirty="0"/>
              <a:t> </a:t>
            </a:r>
            <a:r>
              <a:rPr dirty="0" err="1"/>
              <a:t>elegible</a:t>
            </a:r>
            <a:r>
              <a:rPr dirty="0"/>
              <a:t> para TAG </a:t>
            </a:r>
            <a:r>
              <a:rPr dirty="0" err="1"/>
              <a:t>en</a:t>
            </a:r>
            <a:r>
              <a:rPr dirty="0"/>
              <a:t> Nueva Jersey.</a:t>
            </a: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Tipos de ayudas:</a:t>
            </a:r>
            <a:br>
              <a:rPr lang="en-US" dirty="0"/>
            </a:br>
            <a:r>
              <a:t>Subvenciones y becas estatales</a:t>
            </a:r>
          </a:p>
        </p:txBody>
      </p:sp>
    </p:spTree>
    <p:extLst>
      <p:ext uri="{BB962C8B-B14F-4D97-AF65-F5344CB8AC3E}">
        <p14:creationId xmlns:p14="http://schemas.microsoft.com/office/powerpoint/2010/main" val="21734998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00" name="Rectangle 3"/>
          <p:cNvSpPr txBox="1">
            <a:spLocks noGrp="1"/>
          </p:cNvSpPr>
          <p:nvPr>
            <p:ph type="body" idx="4294967295"/>
          </p:nvPr>
        </p:nvSpPr>
        <p:spPr>
          <a:xfrm>
            <a:off x="3944982" y="956207"/>
            <a:ext cx="7445261" cy="5135177"/>
          </a:xfrm>
          <a:prstGeom prst="rect">
            <a:avLst/>
          </a:prstGeom>
        </p:spPr>
        <p:txBody>
          <a:bodyPr>
            <a:normAutofit lnSpcReduction="10000"/>
          </a:bodyPr>
          <a:lstStyle/>
          <a:p>
            <a:pPr marL="0" indent="0" defTabSz="434340">
              <a:buSzTx/>
              <a:buNone/>
              <a:defRPr sz="2280" b="1"/>
            </a:pPr>
            <a:endParaRPr dirty="0"/>
          </a:p>
          <a:p>
            <a:pPr marL="0" lvl="1" indent="0" defTabSz="434340">
              <a:spcBef>
                <a:spcPts val="1100"/>
              </a:spcBef>
              <a:buSzTx/>
              <a:buNone/>
              <a:defRPr sz="2280" b="1" u="sng"/>
            </a:pPr>
            <a:r>
              <a:rPr dirty="0"/>
              <a:t>Beca del </a:t>
            </a:r>
            <a:r>
              <a:rPr dirty="0" err="1"/>
              <a:t>Gobernador</a:t>
            </a:r>
            <a:r>
              <a:rPr dirty="0"/>
              <a:t> </a:t>
            </a:r>
            <a:r>
              <a:rPr dirty="0" err="1"/>
              <a:t>por</a:t>
            </a:r>
            <a:r>
              <a:rPr dirty="0"/>
              <a:t> </a:t>
            </a:r>
            <a:r>
              <a:rPr dirty="0" err="1"/>
              <a:t>vocación</a:t>
            </a:r>
            <a:r>
              <a:rPr dirty="0"/>
              <a:t> industrial para </a:t>
            </a:r>
            <a:r>
              <a:rPr dirty="0" err="1"/>
              <a:t>mujeres</a:t>
            </a:r>
            <a:r>
              <a:rPr dirty="0"/>
              <a:t> y </a:t>
            </a:r>
            <a:r>
              <a:rPr dirty="0" err="1"/>
              <a:t>minorías</a:t>
            </a:r>
            <a:endParaRPr dirty="0"/>
          </a:p>
          <a:p>
            <a:pPr marL="0" lvl="1" indent="217170" algn="ctr" defTabSz="434340">
              <a:spcBef>
                <a:spcPts val="1100"/>
              </a:spcBef>
              <a:buSzTx/>
              <a:buNone/>
              <a:defRPr sz="2280" b="1" u="sng"/>
            </a:pPr>
            <a:r>
              <a:rPr dirty="0"/>
              <a:t>NJ-GIVS</a:t>
            </a:r>
          </a:p>
          <a:p>
            <a:pPr marL="434340" lvl="2" indent="-217170" defTabSz="434340">
              <a:spcBef>
                <a:spcPts val="600"/>
              </a:spcBef>
              <a:defRPr sz="1900"/>
            </a:pPr>
            <a:r>
              <a:rPr dirty="0"/>
              <a:t>Hasta $2,000 </a:t>
            </a:r>
            <a:r>
              <a:rPr dirty="0" err="1"/>
              <a:t>por</a:t>
            </a:r>
            <a:r>
              <a:rPr dirty="0"/>
              <a:t> </a:t>
            </a:r>
            <a:r>
              <a:rPr dirty="0" err="1"/>
              <a:t>año</a:t>
            </a:r>
            <a:r>
              <a:rPr dirty="0"/>
              <a:t> </a:t>
            </a:r>
            <a:r>
              <a:rPr dirty="0" err="1"/>
              <a:t>por</a:t>
            </a:r>
            <a:r>
              <a:rPr dirty="0"/>
              <a:t> </a:t>
            </a:r>
            <a:r>
              <a:rPr dirty="0" err="1"/>
              <a:t>el</a:t>
            </a:r>
            <a:r>
              <a:rPr dirty="0"/>
              <a:t> </a:t>
            </a:r>
            <a:r>
              <a:rPr dirty="0" err="1"/>
              <a:t>costo</a:t>
            </a:r>
            <a:r>
              <a:rPr dirty="0"/>
              <a:t> de </a:t>
            </a:r>
            <a:r>
              <a:rPr dirty="0" err="1"/>
              <a:t>inscripción</a:t>
            </a:r>
            <a:r>
              <a:rPr dirty="0"/>
              <a:t> </a:t>
            </a:r>
            <a:r>
              <a:rPr dirty="0" err="1"/>
              <a:t>en</a:t>
            </a:r>
            <a:r>
              <a:rPr dirty="0"/>
              <a:t> </a:t>
            </a:r>
            <a:r>
              <a:rPr dirty="0" err="1"/>
              <a:t>una</a:t>
            </a:r>
            <a:r>
              <a:rPr dirty="0"/>
              <a:t> de las 18 </a:t>
            </a:r>
            <a:r>
              <a:rPr dirty="0" err="1"/>
              <a:t>universidades</a:t>
            </a:r>
            <a:r>
              <a:rPr dirty="0"/>
              <a:t> del </a:t>
            </a:r>
            <a:r>
              <a:rPr dirty="0" err="1"/>
              <a:t>condado</a:t>
            </a:r>
            <a:r>
              <a:rPr dirty="0"/>
              <a:t>, </a:t>
            </a:r>
            <a:r>
              <a:rPr dirty="0" err="1"/>
              <a:t>escuelas</a:t>
            </a:r>
            <a:r>
              <a:rPr dirty="0"/>
              <a:t> </a:t>
            </a:r>
            <a:r>
              <a:rPr dirty="0" err="1"/>
              <a:t>técnicas</a:t>
            </a:r>
            <a:r>
              <a:rPr dirty="0"/>
              <a:t>/</a:t>
            </a:r>
            <a:r>
              <a:rPr dirty="0" err="1"/>
              <a:t>vocacionales</a:t>
            </a:r>
            <a:r>
              <a:rPr dirty="0"/>
              <a:t> de Nueva Jersey y </a:t>
            </a:r>
            <a:r>
              <a:rPr dirty="0" err="1"/>
              <a:t>algunas</a:t>
            </a:r>
            <a:r>
              <a:rPr dirty="0"/>
              <a:t> </a:t>
            </a:r>
            <a:r>
              <a:rPr dirty="0" err="1"/>
              <a:t>escuelas</a:t>
            </a:r>
            <a:r>
              <a:rPr dirty="0"/>
              <a:t> </a:t>
            </a:r>
            <a:r>
              <a:rPr dirty="0" err="1"/>
              <a:t>privadas</a:t>
            </a:r>
            <a:endParaRPr sz="1900" dirty="0"/>
          </a:p>
          <a:p>
            <a:pPr marL="434340" lvl="2" indent="-217170" defTabSz="434340">
              <a:spcBef>
                <a:spcPts val="600"/>
              </a:spcBef>
              <a:defRPr sz="1900"/>
            </a:pPr>
            <a:r>
              <a:rPr dirty="0"/>
              <a:t>Beneficia a las </a:t>
            </a:r>
            <a:r>
              <a:rPr dirty="0" err="1"/>
              <a:t>mujeres</a:t>
            </a:r>
            <a:r>
              <a:rPr dirty="0"/>
              <a:t> y las </a:t>
            </a:r>
            <a:r>
              <a:rPr dirty="0" err="1"/>
              <a:t>minorías</a:t>
            </a:r>
            <a:r>
              <a:rPr dirty="0"/>
              <a:t> que </a:t>
            </a:r>
            <a:r>
              <a:rPr dirty="0" err="1"/>
              <a:t>cursan</a:t>
            </a:r>
            <a:r>
              <a:rPr dirty="0"/>
              <a:t> </a:t>
            </a:r>
            <a:r>
              <a:rPr dirty="0" err="1"/>
              <a:t>programas</a:t>
            </a:r>
            <a:r>
              <a:rPr dirty="0"/>
              <a:t> de </a:t>
            </a:r>
            <a:r>
              <a:rPr dirty="0" err="1"/>
              <a:t>títulos</a:t>
            </a:r>
            <a:r>
              <a:rPr dirty="0"/>
              <a:t> o </a:t>
            </a:r>
            <a:r>
              <a:rPr dirty="0" err="1"/>
              <a:t>certificados</a:t>
            </a:r>
            <a:r>
              <a:rPr dirty="0"/>
              <a:t> </a:t>
            </a:r>
            <a:r>
              <a:rPr dirty="0" err="1"/>
              <a:t>en</a:t>
            </a:r>
            <a:r>
              <a:rPr dirty="0"/>
              <a:t> campos </a:t>
            </a:r>
            <a:r>
              <a:rPr dirty="0" err="1"/>
              <a:t>relacionados</a:t>
            </a:r>
            <a:r>
              <a:rPr dirty="0"/>
              <a:t> con la </a:t>
            </a:r>
            <a:r>
              <a:rPr dirty="0" err="1"/>
              <a:t>construcción</a:t>
            </a:r>
            <a:endParaRPr dirty="0"/>
          </a:p>
          <a:p>
            <a:pPr marL="434340" lvl="2" indent="-217170" defTabSz="434340">
              <a:spcBef>
                <a:spcPts val="600"/>
              </a:spcBef>
              <a:defRPr sz="1900"/>
            </a:pPr>
            <a:r>
              <a:rPr dirty="0" err="1"/>
              <a:t>Debe</a:t>
            </a:r>
            <a:r>
              <a:rPr dirty="0"/>
              <a:t> ser </a:t>
            </a:r>
            <a:r>
              <a:rPr dirty="0" err="1"/>
              <a:t>residente</a:t>
            </a:r>
            <a:r>
              <a:rPr dirty="0"/>
              <a:t> de NJ y </a:t>
            </a:r>
            <a:r>
              <a:rPr dirty="0" err="1"/>
              <a:t>tener</a:t>
            </a:r>
            <a:r>
              <a:rPr dirty="0"/>
              <a:t> un AGI &lt; $60,000.</a:t>
            </a:r>
          </a:p>
          <a:p>
            <a:pPr marL="434340" lvl="2" indent="-217170" defTabSz="434340">
              <a:spcBef>
                <a:spcPts val="600"/>
              </a:spcBef>
              <a:defRPr sz="1900" u="sng"/>
            </a:pPr>
            <a:r>
              <a:rPr dirty="0"/>
              <a:t>Complete </a:t>
            </a:r>
            <a:r>
              <a:rPr dirty="0" err="1"/>
              <a:t>una</a:t>
            </a:r>
            <a:r>
              <a:rPr dirty="0"/>
              <a:t> </a:t>
            </a:r>
            <a:r>
              <a:rPr dirty="0" err="1"/>
              <a:t>solicitud</a:t>
            </a:r>
            <a:r>
              <a:rPr dirty="0"/>
              <a:t> </a:t>
            </a:r>
            <a:r>
              <a:rPr dirty="0" err="1"/>
              <a:t>aparte</a:t>
            </a:r>
            <a:r>
              <a:rPr dirty="0"/>
              <a:t> </a:t>
            </a:r>
            <a:r>
              <a:rPr dirty="0" err="1"/>
              <a:t>en</a:t>
            </a:r>
            <a:r>
              <a:rPr dirty="0"/>
              <a:t> </a:t>
            </a:r>
            <a:r>
              <a:rPr dirty="0" err="1"/>
              <a:t>línea</a:t>
            </a:r>
            <a:r>
              <a:rPr dirty="0"/>
              <a:t>. Se </a:t>
            </a:r>
            <a:r>
              <a:rPr dirty="0" err="1"/>
              <a:t>encuentra</a:t>
            </a:r>
            <a:r>
              <a:rPr dirty="0"/>
              <a:t> </a:t>
            </a:r>
            <a:r>
              <a:rPr dirty="0" err="1"/>
              <a:t>en</a:t>
            </a:r>
            <a:r>
              <a:rPr dirty="0"/>
              <a:t> la </a:t>
            </a:r>
            <a:r>
              <a:rPr dirty="0" err="1"/>
              <a:t>cuenta</a:t>
            </a:r>
            <a:r>
              <a:rPr dirty="0"/>
              <a:t> NJFAMS del </a:t>
            </a:r>
            <a:r>
              <a:rPr dirty="0" err="1"/>
              <a:t>estudiante</a:t>
            </a:r>
            <a:r>
              <a:rPr dirty="0"/>
              <a:t>. </a:t>
            </a:r>
            <a:r>
              <a:rPr dirty="0" err="1"/>
              <a:t>Solicitar</a:t>
            </a:r>
            <a:r>
              <a:rPr dirty="0"/>
              <a:t> </a:t>
            </a:r>
            <a:r>
              <a:rPr dirty="0" err="1"/>
              <a:t>becas</a:t>
            </a:r>
            <a:endParaRPr dirty="0"/>
          </a:p>
          <a:p>
            <a:pPr marL="434340" lvl="2" indent="-217170" defTabSz="434340">
              <a:spcBef>
                <a:spcPts val="600"/>
              </a:spcBef>
              <a:defRPr sz="1900"/>
            </a:pPr>
            <a:r>
              <a:rPr dirty="0" err="1"/>
              <a:t>Algunos</a:t>
            </a:r>
            <a:r>
              <a:rPr dirty="0"/>
              <a:t> de </a:t>
            </a:r>
            <a:r>
              <a:rPr dirty="0" err="1"/>
              <a:t>los</a:t>
            </a:r>
            <a:r>
              <a:rPr dirty="0"/>
              <a:t> </a:t>
            </a:r>
            <a:r>
              <a:rPr dirty="0" err="1"/>
              <a:t>programas</a:t>
            </a:r>
            <a:r>
              <a:rPr dirty="0"/>
              <a:t> </a:t>
            </a:r>
            <a:r>
              <a:rPr dirty="0" err="1"/>
              <a:t>elegibles</a:t>
            </a:r>
            <a:r>
              <a:rPr dirty="0"/>
              <a:t> para la </a:t>
            </a:r>
            <a:r>
              <a:rPr dirty="0" err="1"/>
              <a:t>beca</a:t>
            </a:r>
            <a:r>
              <a:rPr dirty="0"/>
              <a:t> </a:t>
            </a:r>
            <a:r>
              <a:rPr dirty="0" err="1"/>
              <a:t>incluyen</a:t>
            </a:r>
            <a:r>
              <a:rPr dirty="0"/>
              <a:t>: </a:t>
            </a:r>
          </a:p>
          <a:p>
            <a:pPr marL="1498472" lvl="3" indent="-195452" defTabSz="434340">
              <a:spcBef>
                <a:spcPts val="600"/>
              </a:spcBef>
              <a:defRPr sz="1900"/>
            </a:pPr>
            <a:r>
              <a:rPr dirty="0" err="1"/>
              <a:t>Supervisión</a:t>
            </a:r>
            <a:r>
              <a:rPr dirty="0"/>
              <a:t> de la </a:t>
            </a:r>
            <a:r>
              <a:rPr dirty="0" err="1"/>
              <a:t>construcción</a:t>
            </a:r>
            <a:endParaRPr dirty="0"/>
          </a:p>
          <a:p>
            <a:pPr marL="1498472" lvl="3" indent="-195452" defTabSz="434340">
              <a:spcBef>
                <a:spcPts val="600"/>
              </a:spcBef>
              <a:defRPr sz="1900"/>
            </a:pPr>
            <a:r>
              <a:rPr dirty="0" err="1"/>
              <a:t>Tecnología</a:t>
            </a:r>
            <a:r>
              <a:rPr dirty="0"/>
              <a:t> de </a:t>
            </a:r>
            <a:r>
              <a:rPr dirty="0" err="1"/>
              <a:t>energía</a:t>
            </a:r>
            <a:r>
              <a:rPr dirty="0"/>
              <a:t> solar</a:t>
            </a:r>
          </a:p>
          <a:p>
            <a:pPr marL="1498472" lvl="3" indent="-195452" defTabSz="434340">
              <a:spcBef>
                <a:spcPts val="600"/>
              </a:spcBef>
              <a:defRPr sz="1900"/>
            </a:pPr>
            <a:r>
              <a:rPr dirty="0" err="1"/>
              <a:t>Tecnología</a:t>
            </a:r>
            <a:r>
              <a:rPr dirty="0"/>
              <a:t> de </a:t>
            </a:r>
            <a:r>
              <a:rPr dirty="0" err="1"/>
              <a:t>ingeniería</a:t>
            </a:r>
            <a:r>
              <a:rPr dirty="0"/>
              <a:t> </a:t>
            </a:r>
            <a:r>
              <a:rPr dirty="0" err="1"/>
              <a:t>arquitectónica</a:t>
            </a:r>
            <a:endParaRPr dirty="0"/>
          </a:p>
        </p:txBody>
      </p:sp>
      <p:sp>
        <p:nvSpPr>
          <p:cNvPr id="201" name="Title 2"/>
          <p:cNvSpPr txBox="1">
            <a:spLocks noGrp="1"/>
          </p:cNvSpPr>
          <p:nvPr>
            <p:ph type="title"/>
          </p:nvPr>
        </p:nvSpPr>
        <p:spPr>
          <a:xfrm>
            <a:off x="252918" y="1123837"/>
            <a:ext cx="3086629" cy="4601184"/>
          </a:xfrm>
          <a:prstGeom prst="rect">
            <a:avLst/>
          </a:prstGeom>
        </p:spPr>
        <p:txBody>
          <a:bodyPr>
            <a:normAutofit/>
          </a:bodyPr>
          <a:lstStyle/>
          <a:p>
            <a:pPr defTabSz="420623">
              <a:defRPr sz="3680"/>
            </a:pPr>
            <a:r>
              <a:rPr dirty="0" err="1"/>
              <a:t>Tipos</a:t>
            </a:r>
            <a:r>
              <a:rPr dirty="0"/>
              <a:t> de </a:t>
            </a:r>
            <a:r>
              <a:rPr dirty="0" err="1"/>
              <a:t>ayudas</a:t>
            </a:r>
            <a:r>
              <a:rPr dirty="0"/>
              <a:t>:</a:t>
            </a:r>
            <a:br>
              <a:rPr dirty="0"/>
            </a:br>
            <a:r>
              <a:rPr dirty="0" err="1"/>
              <a:t>Subvenciones</a:t>
            </a:r>
            <a:r>
              <a:rPr dirty="0"/>
              <a:t> y </a:t>
            </a:r>
            <a:r>
              <a:rPr dirty="0" err="1"/>
              <a:t>becas</a:t>
            </a:r>
            <a:r>
              <a:rPr dirty="0"/>
              <a:t> </a:t>
            </a:r>
            <a:r>
              <a:rPr dirty="0" err="1"/>
              <a:t>estatales</a:t>
            </a:r>
            <a:endParaRPr dirty="0"/>
          </a:p>
        </p:txBody>
      </p:sp>
      <p:sp>
        <p:nvSpPr>
          <p:cNvPr id="2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Tree>
    <p:extLst>
      <p:ext uri="{BB962C8B-B14F-4D97-AF65-F5344CB8AC3E}">
        <p14:creationId xmlns:p14="http://schemas.microsoft.com/office/powerpoint/2010/main" val="15473738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16" name="Slide Number Placeholder 5"/>
          <p:cNvSpPr txBox="1">
            <a:spLocks noGrp="1"/>
          </p:cNvSpPr>
          <p:nvPr>
            <p:ph type="sldNum" sz="quarter" idx="4294967295"/>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218" name="Garden State Guarantee…"/>
          <p:cNvSpPr txBox="1"/>
          <p:nvPr/>
        </p:nvSpPr>
        <p:spPr>
          <a:xfrm>
            <a:off x="3631845" y="1945845"/>
            <a:ext cx="7749977" cy="4031873"/>
          </a:xfrm>
          <a:prstGeom prst="rect">
            <a:avLst/>
          </a:prstGeom>
          <a:ln w="127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lvl="1" indent="0">
              <a:spcBef>
                <a:spcPts val="800"/>
              </a:spcBef>
              <a:buSzTx/>
              <a:buNone/>
              <a:defRPr sz="1800" b="1"/>
            </a:pPr>
            <a:r>
              <a:rPr lang="es-ES" dirty="0"/>
              <a:t>La beca de oportunidad de colegio comunitario (Community College Opportunity Grant – CCOG) pague el resto de la matrícula y las cuotas aprobadas en un colegio comunitario de Nueva Jersey después de que se hayan utilizado todas otras formas de ayuda financiera.</a:t>
            </a:r>
          </a:p>
          <a:p>
            <a:pPr marL="0" lvl="1" indent="0">
              <a:spcBef>
                <a:spcPts val="800"/>
              </a:spcBef>
              <a:buSzTx/>
              <a:buNone/>
              <a:defRPr sz="1800" b="1"/>
            </a:pPr>
            <a:r>
              <a:rPr lang="es-ES" dirty="0">
                <a:highlight>
                  <a:srgbClr val="FFFF00"/>
                </a:highlight>
              </a:rPr>
              <a:t>Para ser elegibles, los estudiantes deben:</a:t>
            </a:r>
            <a:endParaRPr lang="en-US" dirty="0">
              <a:highlight>
                <a:srgbClr val="FFFF00"/>
              </a:highlight>
            </a:endParaRPr>
          </a:p>
          <a:p>
            <a:pPr marL="285750" lvl="1" indent="-285750">
              <a:spcBef>
                <a:spcPts val="800"/>
              </a:spcBef>
              <a:buFont typeface="Arial" panose="020B0604020202020204" pitchFamily="34" charset="0"/>
              <a:buChar char="•"/>
              <a:defRPr sz="1800"/>
            </a:pPr>
            <a:r>
              <a:rPr lang="es-ES" dirty="0">
                <a:highlight>
                  <a:srgbClr val="FFFF00"/>
                </a:highlight>
              </a:rPr>
              <a:t>Tener un ingreso bruto ajustado (AGI) familiar de entre $0 y $65,000.</a:t>
            </a:r>
            <a:endParaRPr lang="en-US" dirty="0">
              <a:highlight>
                <a:srgbClr val="FFFF00"/>
              </a:highlight>
            </a:endParaRPr>
          </a:p>
          <a:p>
            <a:pPr marL="285750" lvl="1" indent="-285750">
              <a:spcBef>
                <a:spcPts val="800"/>
              </a:spcBef>
              <a:buFont typeface="Arial" panose="020B0604020202020204" pitchFamily="34" charset="0"/>
              <a:buChar char="•"/>
              <a:defRPr sz="1800"/>
            </a:pPr>
            <a:r>
              <a:rPr lang="en-US" dirty="0" err="1"/>
              <a:t>Completar</a:t>
            </a:r>
            <a:r>
              <a:rPr lang="en-US" dirty="0"/>
              <a:t> </a:t>
            </a:r>
            <a:r>
              <a:rPr lang="en-US" dirty="0" err="1"/>
              <a:t>una</a:t>
            </a:r>
            <a:r>
              <a:rPr lang="en-US" dirty="0"/>
              <a:t> </a:t>
            </a:r>
            <a:r>
              <a:rPr lang="en-US" dirty="0" err="1"/>
              <a:t>solicitud</a:t>
            </a:r>
            <a:r>
              <a:rPr lang="en-US" dirty="0"/>
              <a:t> de </a:t>
            </a:r>
            <a:r>
              <a:rPr lang="en-US" dirty="0" err="1"/>
              <a:t>ayuda</a:t>
            </a:r>
            <a:r>
              <a:rPr lang="en-US" dirty="0"/>
              <a:t> </a:t>
            </a:r>
            <a:r>
              <a:rPr lang="en-US" dirty="0" err="1"/>
              <a:t>financiera</a:t>
            </a:r>
            <a:r>
              <a:rPr lang="en-US" dirty="0"/>
              <a:t> (FAFSA o la </a:t>
            </a:r>
            <a:r>
              <a:rPr lang="en-US" dirty="0" err="1"/>
              <a:t>Solicitud</a:t>
            </a:r>
            <a:r>
              <a:rPr lang="en-US" dirty="0"/>
              <a:t> Alternativa de Ayuda Financiera de NJ) </a:t>
            </a:r>
            <a:r>
              <a:rPr lang="en-US" dirty="0" err="1"/>
              <a:t>cada</a:t>
            </a:r>
            <a:r>
              <a:rPr lang="en-US" dirty="0"/>
              <a:t> </a:t>
            </a:r>
            <a:r>
              <a:rPr lang="en-US" dirty="0" err="1"/>
              <a:t>año</a:t>
            </a:r>
            <a:r>
              <a:rPr lang="en-US" dirty="0"/>
              <a:t>.</a:t>
            </a:r>
          </a:p>
          <a:p>
            <a:pPr marL="285750" lvl="1" indent="-285750">
              <a:spcBef>
                <a:spcPts val="800"/>
              </a:spcBef>
              <a:buFont typeface="Arial" panose="020B0604020202020204" pitchFamily="34" charset="0"/>
              <a:buChar char="•"/>
              <a:defRPr sz="1800"/>
            </a:pPr>
            <a:r>
              <a:rPr lang="es-ES" dirty="0">
                <a:highlight>
                  <a:srgbClr val="FFFF00"/>
                </a:highlight>
              </a:rPr>
              <a:t>Estar matriculado para su primer título de asociado.</a:t>
            </a:r>
          </a:p>
          <a:p>
            <a:pPr marL="285750" lvl="1" indent="-285750">
              <a:spcBef>
                <a:spcPts val="800"/>
              </a:spcBef>
              <a:buFont typeface="Arial" panose="020B0604020202020204" pitchFamily="34" charset="0"/>
              <a:buChar char="•"/>
              <a:defRPr sz="1800"/>
            </a:pPr>
            <a:r>
              <a:rPr lang="es-ES" dirty="0"/>
              <a:t>Inscribirse en un mínimo de seis créditos por semestre.</a:t>
            </a:r>
            <a:endParaRPr lang="en-US" dirty="0"/>
          </a:p>
          <a:p>
            <a:pPr marL="285750" lvl="1" indent="-285750">
              <a:spcBef>
                <a:spcPts val="800"/>
              </a:spcBef>
              <a:buFont typeface="Arial" panose="020B0604020202020204" pitchFamily="34" charset="0"/>
              <a:buChar char="•"/>
              <a:defRPr sz="1800"/>
            </a:pPr>
            <a:r>
              <a:rPr lang="es-ES" dirty="0"/>
              <a:t>Mantener un progreso académico satisfactorio (SAP) </a:t>
            </a:r>
            <a:r>
              <a:rPr lang="es-ES" dirty="0">
                <a:highlight>
                  <a:srgbClr val="FFFF00"/>
                </a:highlight>
              </a:rPr>
              <a:t>durante su participación en el programa.</a:t>
            </a:r>
            <a:endParaRPr lang="es-ES" dirty="0"/>
          </a:p>
        </p:txBody>
      </p:sp>
      <p:cxnSp>
        <p:nvCxnSpPr>
          <p:cNvPr id="12" name="Straight Connector 11"/>
          <p:cNvCxnSpPr/>
          <p:nvPr/>
        </p:nvCxnSpPr>
        <p:spPr>
          <a:xfrm>
            <a:off x="11858474" y="3578069"/>
            <a:ext cx="0" cy="2717441"/>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
        <p:nvSpPr>
          <p:cNvPr id="3" name="TextBox 2"/>
          <p:cNvSpPr txBox="1"/>
          <p:nvPr/>
        </p:nvSpPr>
        <p:spPr>
          <a:xfrm>
            <a:off x="403200" y="1845892"/>
            <a:ext cx="2751993" cy="517064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800" dirty="0">
                <a:solidFill>
                  <a:schemeClr val="bg1"/>
                </a:solidFill>
              </a:rPr>
              <a:t>Community College Opportunity Grant (CCOG)</a:t>
            </a:r>
          </a:p>
          <a:p>
            <a:endParaRPr lang="en-US" sz="2800"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r>
              <a:rPr lang="es-ES" sz="2400" dirty="0">
                <a:solidFill>
                  <a:schemeClr val="bg1"/>
                </a:solidFill>
                <a:highlight>
                  <a:srgbClr val="FFFF00"/>
                </a:highlight>
              </a:rPr>
              <a:t>(Beca de oportunidad de colegio comunitario) </a:t>
            </a:r>
          </a:p>
          <a:p>
            <a:pPr marL="0" marR="0" indent="0" algn="l" defTabSz="914400" rtl="0" fontAlgn="auto" latinLnBrk="0" hangingPunct="0">
              <a:lnSpc>
                <a:spcPct val="100000"/>
              </a:lnSpc>
              <a:spcBef>
                <a:spcPts val="0"/>
              </a:spcBef>
              <a:spcAft>
                <a:spcPts val="0"/>
              </a:spcAft>
              <a:buClrTx/>
              <a:buSzTx/>
              <a:buFontTx/>
              <a:buNone/>
              <a:tabLst/>
            </a:pPr>
            <a:endParaRPr lang="en-US" sz="2800"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lang="en-US"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a:p>
            <a:pPr marL="0" marR="0" indent="0" algn="l" defTabSz="914400" rtl="0" fontAlgn="auto" latinLnBrk="0" hangingPunct="0">
              <a:lnSpc>
                <a:spcPct val="100000"/>
              </a:lnSpc>
              <a:spcBef>
                <a:spcPts val="0"/>
              </a:spcBef>
              <a:spcAft>
                <a:spcPts val="0"/>
              </a:spcAft>
              <a:buClrTx/>
              <a:buSzTx/>
              <a:buFontTx/>
              <a:buNone/>
              <a:tabLst/>
            </a:pPr>
            <a:endParaRPr lang="en-US"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p:txBody>
      </p:sp>
      <p:pic>
        <p:nvPicPr>
          <p:cNvPr id="5" name="Picture 4" descr="Opportunity Grant.&#10;&#10;AI-generated content may be incorrect.">
            <a:extLst>
              <a:ext uri="{FF2B5EF4-FFF2-40B4-BE49-F238E27FC236}">
                <a16:creationId xmlns:a16="http://schemas.microsoft.com/office/drawing/2014/main" id="{A2A3E063-F48C-E3A9-DF34-DEF05990DC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9516" y="614711"/>
            <a:ext cx="4587644" cy="1077826"/>
          </a:xfrm>
          <a:prstGeom prst="rect">
            <a:avLst/>
          </a:prstGeom>
        </p:spPr>
      </p:pic>
    </p:spTree>
    <p:extLst>
      <p:ext uri="{BB962C8B-B14F-4D97-AF65-F5344CB8AC3E}">
        <p14:creationId xmlns:p14="http://schemas.microsoft.com/office/powerpoint/2010/main" val="779522756"/>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lide Number Placeholder 5"/>
          <p:cNvSpPr txBox="1">
            <a:spLocks noGrp="1"/>
          </p:cNvSpPr>
          <p:nvPr>
            <p:ph type="sldNum" sz="quarter" idx="4294967295"/>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sp>
        <p:nvSpPr>
          <p:cNvPr id="218" name="Garden State Guarantee…"/>
          <p:cNvSpPr txBox="1"/>
          <p:nvPr/>
        </p:nvSpPr>
        <p:spPr>
          <a:xfrm>
            <a:off x="3499336" y="1776080"/>
            <a:ext cx="8132885" cy="4688463"/>
          </a:xfrm>
          <a:prstGeom prst="rect">
            <a:avLst/>
          </a:prstGeom>
          <a:ln w="12700">
            <a:solidFill>
              <a:schemeClr val="accent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lvl="1" indent="0">
              <a:spcBef>
                <a:spcPts val="800"/>
              </a:spcBef>
              <a:spcAft>
                <a:spcPts val="800"/>
              </a:spcAft>
              <a:buSzTx/>
              <a:buNone/>
              <a:defRPr sz="1800" b="1"/>
            </a:pPr>
            <a:r>
              <a:rPr lang="es-ES" dirty="0"/>
              <a:t>El Garden State </a:t>
            </a:r>
            <a:r>
              <a:rPr lang="es-ES" dirty="0" err="1"/>
              <a:t>Guarantee</a:t>
            </a:r>
            <a:r>
              <a:rPr lang="es-ES" dirty="0"/>
              <a:t> (GSG) pague el resto de la matrícula y las cuotas aprobadas en </a:t>
            </a:r>
            <a:r>
              <a:rPr lang="es-ES" dirty="0">
                <a:highlight>
                  <a:srgbClr val="FFFF00"/>
                </a:highlight>
              </a:rPr>
              <a:t>una institución pública de educación superior de cuatro años </a:t>
            </a:r>
            <a:r>
              <a:rPr lang="es-ES" dirty="0"/>
              <a:t>en Nueva Jersey </a:t>
            </a:r>
            <a:r>
              <a:rPr lang="es-ES" dirty="0">
                <a:highlight>
                  <a:srgbClr val="FFFF00"/>
                </a:highlight>
              </a:rPr>
              <a:t>durante el tercer (60-89 créditos) y el cuarto (90-128 créditos) año de estudios del estudiante </a:t>
            </a:r>
            <a:r>
              <a:rPr lang="es-ES" dirty="0"/>
              <a:t>después de que se hayan utilizado todas otras formas de ayuda financiera. </a:t>
            </a:r>
          </a:p>
          <a:p>
            <a:pPr lvl="1" indent="0">
              <a:spcBef>
                <a:spcPts val="800"/>
              </a:spcBef>
              <a:defRPr sz="1800" b="1"/>
            </a:pPr>
            <a:r>
              <a:rPr lang="es-ES" dirty="0">
                <a:highlight>
                  <a:srgbClr val="FFFF00"/>
                </a:highlight>
              </a:rPr>
              <a:t>Para ser elegibles, los estudiantes deben:</a:t>
            </a:r>
            <a:endParaRPr lang="en-US" dirty="0">
              <a:highlight>
                <a:srgbClr val="FFFF00"/>
              </a:highlight>
            </a:endParaRPr>
          </a:p>
          <a:p>
            <a:pPr marL="285750" lvl="1" indent="-285750">
              <a:spcBef>
                <a:spcPts val="800"/>
              </a:spcBef>
              <a:buFont typeface="Arial" panose="020B0604020202020204" pitchFamily="34" charset="0"/>
              <a:buChar char="•"/>
              <a:defRPr sz="1800"/>
            </a:pPr>
            <a:r>
              <a:rPr lang="es-ES" dirty="0">
                <a:highlight>
                  <a:srgbClr val="FFFF00"/>
                </a:highlight>
              </a:rPr>
              <a:t>Tener un ingreso bruto ajustado (AGI) familiar entre $0 y $65,000.</a:t>
            </a:r>
            <a:endParaRPr lang="en-US" dirty="0">
              <a:highlight>
                <a:srgbClr val="FFFF00"/>
              </a:highlight>
            </a:endParaRPr>
          </a:p>
          <a:p>
            <a:pPr marL="285750" lvl="1" indent="-285750">
              <a:spcBef>
                <a:spcPts val="800"/>
              </a:spcBef>
              <a:buFont typeface="Arial" panose="020B0604020202020204" pitchFamily="34" charset="0"/>
              <a:buChar char="•"/>
              <a:defRPr sz="1800"/>
            </a:pPr>
            <a:r>
              <a:rPr lang="en-US" dirty="0" err="1"/>
              <a:t>Completar</a:t>
            </a:r>
            <a:r>
              <a:rPr lang="en-US" dirty="0"/>
              <a:t> </a:t>
            </a:r>
            <a:r>
              <a:rPr lang="en-US" dirty="0" err="1"/>
              <a:t>una</a:t>
            </a:r>
            <a:r>
              <a:rPr lang="en-US" dirty="0"/>
              <a:t> </a:t>
            </a:r>
            <a:r>
              <a:rPr lang="en-US" dirty="0" err="1"/>
              <a:t>solicitud</a:t>
            </a:r>
            <a:r>
              <a:rPr lang="en-US" dirty="0"/>
              <a:t> de </a:t>
            </a:r>
            <a:r>
              <a:rPr lang="en-US" dirty="0" err="1"/>
              <a:t>ayuda</a:t>
            </a:r>
            <a:r>
              <a:rPr lang="en-US" dirty="0"/>
              <a:t> </a:t>
            </a:r>
            <a:r>
              <a:rPr lang="en-US" dirty="0" err="1"/>
              <a:t>financiera</a:t>
            </a:r>
            <a:r>
              <a:rPr lang="en-US" dirty="0"/>
              <a:t> (FAFSA o la </a:t>
            </a:r>
            <a:r>
              <a:rPr lang="en-US" dirty="0" err="1"/>
              <a:t>Solicitud</a:t>
            </a:r>
            <a:r>
              <a:rPr lang="en-US" dirty="0"/>
              <a:t> Alternativa de Ayuda Financiera de NJ) </a:t>
            </a:r>
            <a:r>
              <a:rPr lang="en-US" dirty="0" err="1"/>
              <a:t>cada</a:t>
            </a:r>
            <a:r>
              <a:rPr lang="en-US" dirty="0"/>
              <a:t> </a:t>
            </a:r>
            <a:r>
              <a:rPr lang="en-US" dirty="0" err="1"/>
              <a:t>año</a:t>
            </a:r>
            <a:r>
              <a:rPr lang="en-US" dirty="0"/>
              <a:t>.</a:t>
            </a:r>
          </a:p>
          <a:p>
            <a:pPr marL="285750" lvl="1" indent="-285750">
              <a:spcBef>
                <a:spcPts val="800"/>
              </a:spcBef>
              <a:buFont typeface="Arial" panose="020B0604020202020204" pitchFamily="34" charset="0"/>
              <a:buChar char="•"/>
              <a:defRPr sz="1800"/>
            </a:pPr>
            <a:r>
              <a:rPr lang="es-ES" dirty="0">
                <a:highlight>
                  <a:srgbClr val="FFFF00"/>
                </a:highlight>
              </a:rPr>
              <a:t>Estar matriculado en un programa de licenciatura (primer título universitario) en una universidad pública de cuatro años en Nueva Jersey.</a:t>
            </a:r>
          </a:p>
          <a:p>
            <a:pPr marL="285750" lvl="1" indent="-285750">
              <a:spcBef>
                <a:spcPts val="800"/>
              </a:spcBef>
              <a:buFont typeface="Arial" panose="020B0604020202020204" pitchFamily="34" charset="0"/>
              <a:buChar char="•"/>
              <a:defRPr sz="1800"/>
            </a:pPr>
            <a:r>
              <a:rPr lang="es-ES" dirty="0"/>
              <a:t>Inscribirse en un mínimo de 12 créditos por semestre.</a:t>
            </a:r>
            <a:endParaRPr lang="en-US" dirty="0"/>
          </a:p>
          <a:p>
            <a:pPr marL="285750" lvl="1" indent="-285750">
              <a:spcBef>
                <a:spcPts val="800"/>
              </a:spcBef>
              <a:buFont typeface="Arial" panose="020B0604020202020204" pitchFamily="34" charset="0"/>
              <a:buChar char="•"/>
              <a:defRPr sz="1800"/>
            </a:pPr>
            <a:r>
              <a:rPr lang="es-ES" dirty="0"/>
              <a:t>Mantener un progreso académico satisfactorio (SAP) </a:t>
            </a:r>
            <a:r>
              <a:rPr lang="es-ES" dirty="0">
                <a:highlight>
                  <a:srgbClr val="FFFF00"/>
                </a:highlight>
              </a:rPr>
              <a:t>durante la participación en el programa.</a:t>
            </a:r>
            <a:endParaRPr lang="es-ES" dirty="0"/>
          </a:p>
        </p:txBody>
      </p:sp>
      <p:sp>
        <p:nvSpPr>
          <p:cNvPr id="6" name="TextBox 5"/>
          <p:cNvSpPr txBox="1"/>
          <p:nvPr/>
        </p:nvSpPr>
        <p:spPr>
          <a:xfrm>
            <a:off x="332862" y="2259450"/>
            <a:ext cx="2751993" cy="23391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chemeClr val="bg1"/>
                </a:solidFill>
                <a:effectLst/>
                <a:uFillTx/>
                <a:latin typeface="Corbel"/>
                <a:ea typeface="Corbel"/>
                <a:cs typeface="Corbel"/>
                <a:sym typeface="Corbel"/>
              </a:rPr>
              <a:t>Garden</a:t>
            </a:r>
            <a:r>
              <a:rPr kumimoji="0" lang="en-US" sz="2800" b="0" i="0" u="none" strike="noStrike" cap="none" spc="0" normalizeH="0" dirty="0">
                <a:ln>
                  <a:noFill/>
                </a:ln>
                <a:solidFill>
                  <a:schemeClr val="bg1"/>
                </a:solidFill>
                <a:effectLst/>
                <a:uFillTx/>
                <a:latin typeface="Corbel"/>
                <a:ea typeface="Corbel"/>
                <a:cs typeface="Corbel"/>
                <a:sym typeface="Corbel"/>
              </a:rPr>
              <a:t> State Guarantee (GSG)</a:t>
            </a:r>
            <a:endParaRPr kumimoji="0" lang="en-US" sz="2800" b="0" i="0" u="none" strike="noStrike" cap="none" spc="0" normalizeH="0" baseline="0" dirty="0">
              <a:ln>
                <a:noFill/>
              </a:ln>
              <a:solidFill>
                <a:schemeClr val="bg1"/>
              </a:solidFill>
              <a:effectLst/>
              <a:uFillTx/>
              <a:latin typeface="Corbel"/>
              <a:ea typeface="Corbel"/>
              <a:cs typeface="Corbel"/>
              <a:sym typeface="Corbel"/>
            </a:endParaRPr>
          </a:p>
          <a:p>
            <a:pPr marL="0" marR="0" indent="0" algn="l" defTabSz="914400" rtl="0" fontAlgn="auto" latinLnBrk="0" hangingPunct="0">
              <a:lnSpc>
                <a:spcPct val="100000"/>
              </a:lnSpc>
              <a:spcBef>
                <a:spcPts val="0"/>
              </a:spcBef>
              <a:spcAft>
                <a:spcPts val="0"/>
              </a:spcAft>
              <a:buClrTx/>
              <a:buSzTx/>
              <a:buFontTx/>
              <a:buNone/>
              <a:tabLst/>
            </a:pPr>
            <a:endParaRPr lang="en-US"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a:p>
            <a:pPr marL="0" marR="0" indent="0" algn="l" defTabSz="914400" rtl="0" fontAlgn="auto" latinLnBrk="0" hangingPunct="0">
              <a:lnSpc>
                <a:spcPct val="100000"/>
              </a:lnSpc>
              <a:spcBef>
                <a:spcPts val="0"/>
              </a:spcBef>
              <a:spcAft>
                <a:spcPts val="0"/>
              </a:spcAft>
              <a:buClrTx/>
              <a:buSzTx/>
              <a:buFontTx/>
              <a:buNone/>
              <a:tabLst/>
            </a:pPr>
            <a:endParaRPr lang="en-US"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bg1"/>
              </a:solidFill>
              <a:effectLst/>
              <a:uFillTx/>
              <a:latin typeface="Corbel"/>
              <a:ea typeface="Corbel"/>
              <a:cs typeface="Corbel"/>
              <a:sym typeface="Corbel"/>
            </a:endParaRPr>
          </a:p>
        </p:txBody>
      </p:sp>
      <p:pic>
        <p:nvPicPr>
          <p:cNvPr id="4" name="Picture 3" descr="The image depicts the logo for the Garden State Guarantee, featuring a stylized state seal and a graduation cap.&#10;&#10;AI-generated content may be incorrect.">
            <a:extLst>
              <a:ext uri="{FF2B5EF4-FFF2-40B4-BE49-F238E27FC236}">
                <a16:creationId xmlns:a16="http://schemas.microsoft.com/office/drawing/2014/main" id="{379C0B79-5B1A-D492-91DD-3B7E15DE4E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6679" y="237046"/>
            <a:ext cx="3458198" cy="1336604"/>
          </a:xfrm>
          <a:prstGeom prst="rect">
            <a:avLst/>
          </a:prstGeom>
        </p:spPr>
      </p:pic>
    </p:spTree>
    <p:extLst>
      <p:ext uri="{BB962C8B-B14F-4D97-AF65-F5344CB8AC3E}">
        <p14:creationId xmlns:p14="http://schemas.microsoft.com/office/powerpoint/2010/main" val="3749665995"/>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Footer Placeholder 3"/>
          <p:cNvSpPr txBox="1"/>
          <p:nvPr/>
        </p:nvSpPr>
        <p:spPr>
          <a:xfrm>
            <a:off x="3081079" y="6263351"/>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23" name="Rectangle 3"/>
          <p:cNvSpPr txBox="1">
            <a:spLocks noGrp="1"/>
          </p:cNvSpPr>
          <p:nvPr>
            <p:ph type="body" idx="4294967295"/>
          </p:nvPr>
        </p:nvSpPr>
        <p:spPr>
          <a:xfrm>
            <a:off x="4009609" y="830179"/>
            <a:ext cx="7406641" cy="4508241"/>
          </a:xfrm>
          <a:prstGeom prst="rect">
            <a:avLst/>
          </a:prstGeom>
        </p:spPr>
        <p:txBody>
          <a:bodyPr/>
          <a:lstStyle/>
          <a:p>
            <a:pPr marL="342899" indent="-342899">
              <a:lnSpc>
                <a:spcPct val="120000"/>
              </a:lnSpc>
              <a:spcBef>
                <a:spcPts val="0"/>
              </a:spcBef>
              <a:defRPr sz="2000"/>
            </a:pPr>
            <a:r>
              <a:rPr dirty="0">
                <a:solidFill>
                  <a:schemeClr val="tx1">
                    <a:lumMod val="65000"/>
                    <a:lumOff val="35000"/>
                  </a:schemeClr>
                </a:solidFill>
              </a:rPr>
              <a:t>El </a:t>
            </a:r>
            <a:r>
              <a:rPr dirty="0" err="1">
                <a:solidFill>
                  <a:schemeClr val="tx1">
                    <a:lumMod val="65000"/>
                    <a:lumOff val="35000"/>
                  </a:schemeClr>
                </a:solidFill>
              </a:rPr>
              <a:t>estudiante</a:t>
            </a:r>
            <a:r>
              <a:rPr dirty="0">
                <a:solidFill>
                  <a:schemeClr val="tx1">
                    <a:lumMod val="65000"/>
                    <a:lumOff val="35000"/>
                  </a:schemeClr>
                </a:solidFill>
              </a:rPr>
              <a:t> se matricula </a:t>
            </a:r>
            <a:r>
              <a:rPr dirty="0" err="1">
                <a:solidFill>
                  <a:schemeClr val="tx1">
                    <a:lumMod val="65000"/>
                    <a:lumOff val="35000"/>
                  </a:schemeClr>
                </a:solidFill>
              </a:rPr>
              <a:t>en</a:t>
            </a:r>
            <a:r>
              <a:rPr dirty="0">
                <a:solidFill>
                  <a:schemeClr val="tx1">
                    <a:lumMod val="65000"/>
                    <a:lumOff val="35000"/>
                  </a:schemeClr>
                </a:solidFill>
              </a:rPr>
              <a:t> un </a:t>
            </a:r>
            <a:r>
              <a:rPr dirty="0" err="1">
                <a:solidFill>
                  <a:schemeClr val="tx1">
                    <a:lumMod val="65000"/>
                    <a:lumOff val="35000"/>
                  </a:schemeClr>
                </a:solidFill>
              </a:rPr>
              <a:t>programa</a:t>
            </a:r>
            <a:r>
              <a:rPr dirty="0">
                <a:solidFill>
                  <a:schemeClr val="tx1">
                    <a:lumMod val="65000"/>
                    <a:lumOff val="35000"/>
                  </a:schemeClr>
                </a:solidFill>
              </a:rPr>
              <a:t> 3+1 de </a:t>
            </a:r>
            <a:r>
              <a:rPr dirty="0" err="1">
                <a:solidFill>
                  <a:schemeClr val="tx1">
                    <a:lumMod val="65000"/>
                    <a:lumOff val="35000"/>
                  </a:schemeClr>
                </a:solidFill>
              </a:rPr>
              <a:t>buena</a:t>
            </a:r>
            <a:r>
              <a:rPr dirty="0">
                <a:solidFill>
                  <a:schemeClr val="tx1">
                    <a:lumMod val="65000"/>
                    <a:lumOff val="35000"/>
                  </a:schemeClr>
                </a:solidFill>
              </a:rPr>
              <a:t> </a:t>
            </a:r>
            <a:r>
              <a:rPr dirty="0" err="1">
                <a:solidFill>
                  <a:schemeClr val="tx1">
                    <a:lumMod val="65000"/>
                    <a:lumOff val="35000"/>
                  </a:schemeClr>
                </a:solidFill>
              </a:rPr>
              <a:t>fe</a:t>
            </a:r>
            <a:r>
              <a:rPr dirty="0">
                <a:solidFill>
                  <a:schemeClr val="tx1">
                    <a:lumMod val="65000"/>
                    <a:lumOff val="35000"/>
                  </a:schemeClr>
                </a:solidFill>
              </a:rPr>
              <a:t>.</a:t>
            </a:r>
          </a:p>
          <a:p>
            <a:pPr marL="342899" indent="-342899">
              <a:lnSpc>
                <a:spcPct val="120000"/>
              </a:lnSpc>
              <a:spcBef>
                <a:spcPts val="0"/>
              </a:spcBef>
              <a:defRPr sz="2000"/>
            </a:pPr>
            <a:r>
              <a:rPr dirty="0">
                <a:solidFill>
                  <a:schemeClr val="tx1">
                    <a:lumMod val="65000"/>
                    <a:lumOff val="35000"/>
                  </a:schemeClr>
                </a:solidFill>
              </a:rPr>
              <a:t>El </a:t>
            </a:r>
            <a:r>
              <a:rPr dirty="0" err="1">
                <a:solidFill>
                  <a:schemeClr val="tx1">
                    <a:lumMod val="65000"/>
                    <a:lumOff val="35000"/>
                  </a:schemeClr>
                </a:solidFill>
              </a:rPr>
              <a:t>estudiante</a:t>
            </a:r>
            <a:r>
              <a:rPr dirty="0">
                <a:solidFill>
                  <a:schemeClr val="tx1">
                    <a:lumMod val="65000"/>
                    <a:lumOff val="35000"/>
                  </a:schemeClr>
                </a:solidFill>
              </a:rPr>
              <a:t> </a:t>
            </a:r>
            <a:r>
              <a:rPr dirty="0" err="1">
                <a:solidFill>
                  <a:schemeClr val="tx1">
                    <a:lumMod val="65000"/>
                    <a:lumOff val="35000"/>
                  </a:schemeClr>
                </a:solidFill>
              </a:rPr>
              <a:t>completa</a:t>
            </a:r>
            <a:r>
              <a:rPr dirty="0">
                <a:solidFill>
                  <a:schemeClr val="tx1">
                    <a:lumMod val="65000"/>
                    <a:lumOff val="35000"/>
                  </a:schemeClr>
                </a:solidFill>
              </a:rPr>
              <a:t> </a:t>
            </a:r>
            <a:r>
              <a:rPr dirty="0" err="1">
                <a:solidFill>
                  <a:schemeClr val="tx1">
                    <a:lumMod val="65000"/>
                    <a:lumOff val="35000"/>
                  </a:schemeClr>
                </a:solidFill>
              </a:rPr>
              <a:t>los</a:t>
            </a:r>
            <a:r>
              <a:rPr dirty="0">
                <a:solidFill>
                  <a:schemeClr val="tx1">
                    <a:lumMod val="65000"/>
                    <a:lumOff val="35000"/>
                  </a:schemeClr>
                </a:solidFill>
              </a:rPr>
              <a:t> dos </a:t>
            </a:r>
            <a:r>
              <a:rPr dirty="0" err="1">
                <a:solidFill>
                  <a:schemeClr val="tx1">
                    <a:lumMod val="65000"/>
                    <a:lumOff val="35000"/>
                  </a:schemeClr>
                </a:solidFill>
              </a:rPr>
              <a:t>primeros</a:t>
            </a:r>
            <a:r>
              <a:rPr dirty="0">
                <a:solidFill>
                  <a:schemeClr val="tx1">
                    <a:lumMod val="65000"/>
                    <a:lumOff val="35000"/>
                  </a:schemeClr>
                </a:solidFill>
              </a:rPr>
              <a:t> </a:t>
            </a:r>
            <a:r>
              <a:rPr dirty="0" err="1">
                <a:solidFill>
                  <a:schemeClr val="tx1">
                    <a:lumMod val="65000"/>
                    <a:lumOff val="35000"/>
                  </a:schemeClr>
                </a:solidFill>
              </a:rPr>
              <a:t>años</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a:t>
            </a:r>
            <a:r>
              <a:rPr dirty="0" err="1">
                <a:solidFill>
                  <a:schemeClr val="tx1">
                    <a:lumMod val="65000"/>
                    <a:lumOff val="35000"/>
                  </a:schemeClr>
                </a:solidFill>
              </a:rPr>
              <a:t>el</a:t>
            </a:r>
            <a:r>
              <a:rPr dirty="0">
                <a:solidFill>
                  <a:schemeClr val="tx1">
                    <a:lumMod val="65000"/>
                    <a:lumOff val="35000"/>
                  </a:schemeClr>
                </a:solidFill>
              </a:rPr>
              <a:t> colegio </a:t>
            </a:r>
            <a:r>
              <a:rPr dirty="0" err="1">
                <a:solidFill>
                  <a:schemeClr val="tx1">
                    <a:lumMod val="65000"/>
                    <a:lumOff val="35000"/>
                  </a:schemeClr>
                </a:solidFill>
              </a:rPr>
              <a:t>comunitario</a:t>
            </a:r>
            <a:r>
              <a:rPr dirty="0">
                <a:solidFill>
                  <a:schemeClr val="tx1">
                    <a:lumMod val="65000"/>
                    <a:lumOff val="35000"/>
                  </a:schemeClr>
                </a:solidFill>
              </a:rPr>
              <a:t> y </a:t>
            </a:r>
            <a:r>
              <a:rPr dirty="0" err="1">
                <a:solidFill>
                  <a:schemeClr val="tx1">
                    <a:lumMod val="65000"/>
                    <a:lumOff val="35000"/>
                  </a:schemeClr>
                </a:solidFill>
              </a:rPr>
              <a:t>obtiene</a:t>
            </a:r>
            <a:r>
              <a:rPr dirty="0">
                <a:solidFill>
                  <a:schemeClr val="tx1">
                    <a:lumMod val="65000"/>
                    <a:lumOff val="35000"/>
                  </a:schemeClr>
                </a:solidFill>
              </a:rPr>
              <a:t> un </a:t>
            </a:r>
            <a:r>
              <a:rPr dirty="0" err="1">
                <a:solidFill>
                  <a:schemeClr val="tx1">
                    <a:lumMod val="65000"/>
                    <a:lumOff val="35000"/>
                  </a:schemeClr>
                </a:solidFill>
              </a:rPr>
              <a:t>título</a:t>
            </a:r>
            <a:r>
              <a:rPr dirty="0">
                <a:solidFill>
                  <a:schemeClr val="tx1">
                    <a:lumMod val="65000"/>
                    <a:lumOff val="35000"/>
                  </a:schemeClr>
                </a:solidFill>
              </a:rPr>
              <a:t> de </a:t>
            </a:r>
            <a:r>
              <a:rPr dirty="0" err="1">
                <a:solidFill>
                  <a:schemeClr val="tx1">
                    <a:lumMod val="65000"/>
                    <a:lumOff val="35000"/>
                  </a:schemeClr>
                </a:solidFill>
              </a:rPr>
              <a:t>asociado</a:t>
            </a:r>
            <a:r>
              <a:rPr dirty="0">
                <a:solidFill>
                  <a:schemeClr val="tx1">
                    <a:lumMod val="65000"/>
                    <a:lumOff val="35000"/>
                  </a:schemeClr>
                </a:solidFill>
              </a:rPr>
              <a:t>.</a:t>
            </a:r>
          </a:p>
          <a:p>
            <a:pPr marL="342899" indent="-342899">
              <a:lnSpc>
                <a:spcPct val="120000"/>
              </a:lnSpc>
              <a:spcBef>
                <a:spcPts val="0"/>
              </a:spcBef>
              <a:defRPr sz="2000"/>
            </a:pPr>
            <a:r>
              <a:rPr dirty="0" err="1">
                <a:solidFill>
                  <a:schemeClr val="tx1">
                    <a:lumMod val="65000"/>
                    <a:lumOff val="35000"/>
                  </a:schemeClr>
                </a:solidFill>
              </a:rPr>
              <a:t>Paga</a:t>
            </a:r>
            <a:r>
              <a:rPr dirty="0">
                <a:solidFill>
                  <a:schemeClr val="tx1">
                    <a:lumMod val="65000"/>
                    <a:lumOff val="35000"/>
                  </a:schemeClr>
                </a:solidFill>
              </a:rPr>
              <a:t> la </a:t>
            </a:r>
            <a:r>
              <a:rPr dirty="0" err="1">
                <a:solidFill>
                  <a:schemeClr val="tx1">
                    <a:lumMod val="65000"/>
                    <a:lumOff val="35000"/>
                  </a:schemeClr>
                </a:solidFill>
              </a:rPr>
              <a:t>matrícula</a:t>
            </a:r>
            <a:r>
              <a:rPr dirty="0">
                <a:solidFill>
                  <a:schemeClr val="tx1">
                    <a:lumMod val="65000"/>
                    <a:lumOff val="35000"/>
                  </a:schemeClr>
                </a:solidFill>
              </a:rPr>
              <a:t> y las </a:t>
            </a:r>
            <a:r>
              <a:rPr dirty="0" err="1">
                <a:solidFill>
                  <a:schemeClr val="tx1">
                    <a:lumMod val="65000"/>
                    <a:lumOff val="35000"/>
                  </a:schemeClr>
                </a:solidFill>
              </a:rPr>
              <a:t>tasas</a:t>
            </a:r>
            <a:r>
              <a:rPr dirty="0">
                <a:solidFill>
                  <a:schemeClr val="tx1">
                    <a:lumMod val="65000"/>
                    <a:lumOff val="35000"/>
                  </a:schemeClr>
                </a:solidFill>
              </a:rPr>
              <a:t> de la </a:t>
            </a:r>
            <a:r>
              <a:rPr dirty="0" err="1">
                <a:solidFill>
                  <a:schemeClr val="tx1">
                    <a:lumMod val="65000"/>
                    <a:lumOff val="35000"/>
                  </a:schemeClr>
                </a:solidFill>
              </a:rPr>
              <a:t>universidad</a:t>
            </a:r>
            <a:r>
              <a:rPr dirty="0">
                <a:solidFill>
                  <a:schemeClr val="tx1">
                    <a:lumMod val="65000"/>
                    <a:lumOff val="35000"/>
                  </a:schemeClr>
                </a:solidFill>
              </a:rPr>
              <a:t> </a:t>
            </a:r>
            <a:r>
              <a:rPr dirty="0" err="1">
                <a:solidFill>
                  <a:schemeClr val="tx1">
                    <a:lumMod val="65000"/>
                    <a:lumOff val="35000"/>
                  </a:schemeClr>
                </a:solidFill>
              </a:rPr>
              <a:t>comunitaria</a:t>
            </a:r>
            <a:r>
              <a:rPr dirty="0">
                <a:solidFill>
                  <a:schemeClr val="tx1">
                    <a:lumMod val="65000"/>
                    <a:lumOff val="35000"/>
                  </a:schemeClr>
                </a:solidFill>
              </a:rPr>
              <a:t> para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grado</a:t>
            </a:r>
            <a:r>
              <a:rPr dirty="0">
                <a:solidFill>
                  <a:schemeClr val="tx1">
                    <a:lumMod val="65000"/>
                    <a:lumOff val="35000"/>
                  </a:schemeClr>
                </a:solidFill>
              </a:rPr>
              <a:t> de </a:t>
            </a:r>
            <a:r>
              <a:rPr dirty="0" err="1">
                <a:solidFill>
                  <a:schemeClr val="tx1">
                    <a:lumMod val="65000"/>
                    <a:lumOff val="35000"/>
                  </a:schemeClr>
                </a:solidFill>
              </a:rPr>
              <a:t>asociado</a:t>
            </a:r>
            <a:r>
              <a:rPr dirty="0">
                <a:solidFill>
                  <a:schemeClr val="tx1">
                    <a:lumMod val="65000"/>
                    <a:lumOff val="35000"/>
                  </a:schemeClr>
                </a:solidFill>
              </a:rPr>
              <a:t> </a:t>
            </a:r>
            <a:r>
              <a:rPr b="1" u="sng" dirty="0">
                <a:solidFill>
                  <a:schemeClr val="tx1">
                    <a:lumMod val="65000"/>
                    <a:lumOff val="35000"/>
                  </a:schemeClr>
                </a:solidFill>
              </a:rPr>
              <a:t>y</a:t>
            </a:r>
            <a:r>
              <a:rPr dirty="0">
                <a:solidFill>
                  <a:schemeClr val="tx1">
                    <a:lumMod val="65000"/>
                    <a:lumOff val="35000"/>
                  </a:schemeClr>
                </a:solidFill>
              </a:rPr>
              <a:t>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tercer</a:t>
            </a:r>
            <a:r>
              <a:rPr dirty="0">
                <a:solidFill>
                  <a:schemeClr val="tx1">
                    <a:lumMod val="65000"/>
                    <a:lumOff val="35000"/>
                  </a:schemeClr>
                </a:solidFill>
              </a:rPr>
              <a:t> </a:t>
            </a:r>
            <a:r>
              <a:rPr dirty="0" err="1">
                <a:solidFill>
                  <a:schemeClr val="tx1">
                    <a:lumMod val="65000"/>
                    <a:lumOff val="35000"/>
                  </a:schemeClr>
                </a:solidFill>
              </a:rPr>
              <a:t>año</a:t>
            </a:r>
            <a:r>
              <a:rPr dirty="0">
                <a:solidFill>
                  <a:schemeClr val="tx1">
                    <a:lumMod val="65000"/>
                    <a:lumOff val="35000"/>
                  </a:schemeClr>
                </a:solidFill>
              </a:rPr>
              <a:t> de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programa</a:t>
            </a:r>
            <a:r>
              <a:rPr dirty="0">
                <a:solidFill>
                  <a:schemeClr val="tx1">
                    <a:lumMod val="65000"/>
                    <a:lumOff val="35000"/>
                  </a:schemeClr>
                </a:solidFill>
              </a:rPr>
              <a:t> de </a:t>
            </a:r>
            <a:r>
              <a:rPr dirty="0" err="1">
                <a:solidFill>
                  <a:schemeClr val="tx1">
                    <a:lumMod val="65000"/>
                    <a:lumOff val="35000"/>
                  </a:schemeClr>
                </a:solidFill>
              </a:rPr>
              <a:t>licenciatura</a:t>
            </a:r>
            <a:r>
              <a:rPr dirty="0">
                <a:solidFill>
                  <a:schemeClr val="tx1">
                    <a:lumMod val="65000"/>
                    <a:lumOff val="35000"/>
                  </a:schemeClr>
                </a:solidFill>
              </a:rPr>
              <a:t>.</a:t>
            </a:r>
          </a:p>
          <a:p>
            <a:pPr marL="342899" indent="-342899">
              <a:lnSpc>
                <a:spcPct val="120000"/>
              </a:lnSpc>
              <a:spcBef>
                <a:spcPts val="0"/>
              </a:spcBef>
              <a:defRPr sz="2000"/>
            </a:pPr>
            <a:r>
              <a:rPr dirty="0" err="1">
                <a:solidFill>
                  <a:schemeClr val="tx1">
                    <a:lumMod val="65000"/>
                    <a:lumOff val="35000"/>
                  </a:schemeClr>
                </a:solidFill>
              </a:rPr>
              <a:t>Asiste</a:t>
            </a:r>
            <a:r>
              <a:rPr dirty="0">
                <a:solidFill>
                  <a:schemeClr val="tx1">
                    <a:lumMod val="65000"/>
                    <a:lumOff val="35000"/>
                  </a:schemeClr>
                </a:solidFill>
              </a:rPr>
              <a:t> y </a:t>
            </a:r>
            <a:r>
              <a:rPr dirty="0" err="1">
                <a:solidFill>
                  <a:schemeClr val="tx1">
                    <a:lumMod val="65000"/>
                    <a:lumOff val="35000"/>
                  </a:schemeClr>
                </a:solidFill>
              </a:rPr>
              <a:t>paga</a:t>
            </a:r>
            <a:r>
              <a:rPr dirty="0">
                <a:solidFill>
                  <a:schemeClr val="tx1">
                    <a:lumMod val="65000"/>
                    <a:lumOff val="35000"/>
                  </a:schemeClr>
                </a:solidFill>
              </a:rPr>
              <a:t> la </a:t>
            </a:r>
            <a:r>
              <a:rPr dirty="0" err="1">
                <a:solidFill>
                  <a:schemeClr val="tx1">
                    <a:lumMod val="65000"/>
                    <a:lumOff val="35000"/>
                  </a:schemeClr>
                </a:solidFill>
              </a:rPr>
              <a:t>matrícula</a:t>
            </a:r>
            <a:r>
              <a:rPr dirty="0">
                <a:solidFill>
                  <a:schemeClr val="tx1">
                    <a:lumMod val="65000"/>
                    <a:lumOff val="35000"/>
                  </a:schemeClr>
                </a:solidFill>
              </a:rPr>
              <a:t> y las </a:t>
            </a:r>
            <a:r>
              <a:rPr dirty="0" err="1">
                <a:solidFill>
                  <a:schemeClr val="tx1">
                    <a:lumMod val="65000"/>
                    <a:lumOff val="35000"/>
                  </a:schemeClr>
                </a:solidFill>
              </a:rPr>
              <a:t>tarifas</a:t>
            </a:r>
            <a:r>
              <a:rPr dirty="0">
                <a:solidFill>
                  <a:schemeClr val="tx1">
                    <a:lumMod val="65000"/>
                    <a:lumOff val="35000"/>
                  </a:schemeClr>
                </a:solidFill>
              </a:rPr>
              <a:t> de la </a:t>
            </a:r>
            <a:r>
              <a:rPr dirty="0" err="1">
                <a:solidFill>
                  <a:schemeClr val="tx1">
                    <a:lumMod val="65000"/>
                    <a:lumOff val="35000"/>
                  </a:schemeClr>
                </a:solidFill>
              </a:rPr>
              <a:t>institución</a:t>
            </a:r>
            <a:r>
              <a:rPr dirty="0">
                <a:solidFill>
                  <a:schemeClr val="tx1">
                    <a:lumMod val="65000"/>
                    <a:lumOff val="35000"/>
                  </a:schemeClr>
                </a:solidFill>
              </a:rPr>
              <a:t> de cuatro </a:t>
            </a:r>
            <a:r>
              <a:rPr dirty="0" err="1">
                <a:solidFill>
                  <a:schemeClr val="tx1">
                    <a:lumMod val="65000"/>
                    <a:lumOff val="35000"/>
                  </a:schemeClr>
                </a:solidFill>
              </a:rPr>
              <a:t>años</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último</a:t>
            </a:r>
            <a:r>
              <a:rPr dirty="0">
                <a:solidFill>
                  <a:schemeClr val="tx1">
                    <a:lumMod val="65000"/>
                    <a:lumOff val="35000"/>
                  </a:schemeClr>
                </a:solidFill>
              </a:rPr>
              <a:t> </a:t>
            </a:r>
            <a:r>
              <a:rPr dirty="0" err="1">
                <a:solidFill>
                  <a:schemeClr val="tx1">
                    <a:lumMod val="65000"/>
                    <a:lumOff val="35000"/>
                  </a:schemeClr>
                </a:solidFill>
              </a:rPr>
              <a:t>año</a:t>
            </a:r>
            <a:r>
              <a:rPr dirty="0">
                <a:solidFill>
                  <a:schemeClr val="tx1">
                    <a:lumMod val="65000"/>
                    <a:lumOff val="35000"/>
                  </a:schemeClr>
                </a:solidFill>
              </a:rPr>
              <a:t> de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licenciatura</a:t>
            </a:r>
            <a:r>
              <a:rPr dirty="0">
                <a:solidFill>
                  <a:schemeClr val="tx1">
                    <a:lumMod val="65000"/>
                    <a:lumOff val="35000"/>
                  </a:schemeClr>
                </a:solidFill>
              </a:rPr>
              <a:t>.</a:t>
            </a:r>
          </a:p>
          <a:p>
            <a:pPr marL="342899" indent="-342899">
              <a:lnSpc>
                <a:spcPct val="120000"/>
              </a:lnSpc>
              <a:spcBef>
                <a:spcPts val="0"/>
              </a:spcBef>
              <a:defRPr sz="2000"/>
            </a:pPr>
            <a:r>
              <a:rPr dirty="0" err="1">
                <a:solidFill>
                  <a:schemeClr val="tx1">
                    <a:lumMod val="65000"/>
                    <a:lumOff val="35000"/>
                  </a:schemeClr>
                </a:solidFill>
              </a:rPr>
              <a:t>Debe</a:t>
            </a:r>
            <a:r>
              <a:rPr dirty="0">
                <a:solidFill>
                  <a:schemeClr val="tx1">
                    <a:lumMod val="65000"/>
                    <a:lumOff val="35000"/>
                  </a:schemeClr>
                </a:solidFill>
              </a:rPr>
              <a:t> </a:t>
            </a:r>
            <a:r>
              <a:rPr dirty="0" err="1">
                <a:solidFill>
                  <a:schemeClr val="tx1">
                    <a:lumMod val="65000"/>
                    <a:lumOff val="35000"/>
                  </a:schemeClr>
                </a:solidFill>
              </a:rPr>
              <a:t>tener</a:t>
            </a:r>
            <a:r>
              <a:rPr dirty="0">
                <a:solidFill>
                  <a:schemeClr val="tx1">
                    <a:lumMod val="65000"/>
                    <a:lumOff val="35000"/>
                  </a:schemeClr>
                </a:solidFill>
              </a:rPr>
              <a:t> un </a:t>
            </a:r>
            <a:r>
              <a:rPr dirty="0" err="1">
                <a:solidFill>
                  <a:schemeClr val="tx1">
                    <a:lumMod val="65000"/>
                    <a:lumOff val="35000"/>
                  </a:schemeClr>
                </a:solidFill>
              </a:rPr>
              <a:t>registro</a:t>
            </a:r>
            <a:r>
              <a:rPr dirty="0">
                <a:solidFill>
                  <a:schemeClr val="tx1">
                    <a:lumMod val="65000"/>
                    <a:lumOff val="35000"/>
                  </a:schemeClr>
                </a:solidFill>
              </a:rPr>
              <a:t> TAG </a:t>
            </a:r>
            <a:r>
              <a:rPr dirty="0" err="1">
                <a:solidFill>
                  <a:schemeClr val="tx1">
                    <a:lumMod val="65000"/>
                    <a:lumOff val="35000"/>
                  </a:schemeClr>
                </a:solidFill>
              </a:rPr>
              <a:t>completo</a:t>
            </a:r>
            <a:r>
              <a:rPr dirty="0">
                <a:solidFill>
                  <a:schemeClr val="tx1">
                    <a:lumMod val="65000"/>
                    <a:lumOff val="35000"/>
                  </a:schemeClr>
                </a:solidFill>
              </a:rPr>
              <a:t> para ser </a:t>
            </a:r>
            <a:br>
              <a:rPr lang="es-ES" dirty="0">
                <a:solidFill>
                  <a:schemeClr val="tx1">
                    <a:lumMod val="65000"/>
                    <a:lumOff val="35000"/>
                  </a:schemeClr>
                </a:solidFill>
              </a:rPr>
            </a:br>
            <a:r>
              <a:rPr dirty="0" err="1">
                <a:solidFill>
                  <a:schemeClr val="tx1">
                    <a:lumMod val="65000"/>
                    <a:lumOff val="35000"/>
                  </a:schemeClr>
                </a:solidFill>
              </a:rPr>
              <a:t>potencialmente</a:t>
            </a:r>
            <a:r>
              <a:rPr lang="es-ES" dirty="0">
                <a:solidFill>
                  <a:schemeClr val="tx1">
                    <a:lumMod val="65000"/>
                    <a:lumOff val="35000"/>
                  </a:schemeClr>
                </a:solidFill>
              </a:rPr>
              <a:t> </a:t>
            </a:r>
            <a:r>
              <a:rPr dirty="0" err="1">
                <a:solidFill>
                  <a:schemeClr val="tx1">
                    <a:lumMod val="65000"/>
                    <a:lumOff val="35000"/>
                  </a:schemeClr>
                </a:solidFill>
              </a:rPr>
              <a:t>elegible</a:t>
            </a:r>
            <a:r>
              <a:rPr dirty="0">
                <a:solidFill>
                  <a:schemeClr val="tx1">
                    <a:lumMod val="65000"/>
                    <a:lumOff val="35000"/>
                  </a:schemeClr>
                </a:solidFill>
              </a:rPr>
              <a:t> para TAG, NJSTARS</a:t>
            </a:r>
            <a:r>
              <a:rPr lang="en-US" dirty="0">
                <a:solidFill>
                  <a:schemeClr val="tx1">
                    <a:lumMod val="65000"/>
                    <a:lumOff val="35000"/>
                  </a:schemeClr>
                </a:solidFill>
              </a:rPr>
              <a:t>,</a:t>
            </a:r>
            <a:r>
              <a:rPr dirty="0">
                <a:solidFill>
                  <a:schemeClr val="tx1">
                    <a:lumMod val="65000"/>
                    <a:lumOff val="35000"/>
                  </a:schemeClr>
                </a:solidFill>
              </a:rPr>
              <a:t> </a:t>
            </a:r>
            <a:br>
              <a:rPr lang="es-ES" dirty="0">
                <a:solidFill>
                  <a:schemeClr val="tx1">
                    <a:lumMod val="65000"/>
                    <a:lumOff val="35000"/>
                  </a:schemeClr>
                </a:solidFill>
              </a:rPr>
            </a:br>
            <a:r>
              <a:rPr lang="es-ES" dirty="0">
                <a:solidFill>
                  <a:schemeClr val="tx1">
                    <a:lumMod val="65000"/>
                    <a:lumOff val="35000"/>
                  </a:schemeClr>
                </a:solidFill>
              </a:rPr>
              <a:t>y/</a:t>
            </a:r>
            <a:r>
              <a:rPr dirty="0">
                <a:solidFill>
                  <a:schemeClr val="tx1">
                    <a:lumMod val="65000"/>
                    <a:lumOff val="35000"/>
                  </a:schemeClr>
                </a:solidFill>
              </a:rPr>
              <a:t>o CCOG.</a:t>
            </a:r>
          </a:p>
        </p:txBody>
      </p:sp>
      <p:sp>
        <p:nvSpPr>
          <p:cNvPr id="22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pic>
        <p:nvPicPr>
          <p:cNvPr id="226" name="gradHat_web.png" descr="gradHat_web.png"/>
          <p:cNvPicPr>
            <a:picLocks noChangeAspect="1"/>
          </p:cNvPicPr>
          <p:nvPr/>
        </p:nvPicPr>
        <p:blipFill>
          <a:blip r:embed="rId2"/>
          <a:stretch>
            <a:fillRect/>
          </a:stretch>
        </p:blipFill>
        <p:spPr>
          <a:xfrm rot="1851267">
            <a:off x="8971291" y="3587087"/>
            <a:ext cx="2715898" cy="2415403"/>
          </a:xfrm>
          <a:prstGeom prst="rect">
            <a:avLst/>
          </a:prstGeom>
          <a:ln w="12700">
            <a:miter lim="400000"/>
          </a:ln>
        </p:spPr>
      </p:pic>
      <p:sp>
        <p:nvSpPr>
          <p:cNvPr id="7"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Programas de finalización de estudios 3 + 1</a:t>
            </a:r>
          </a:p>
        </p:txBody>
      </p:sp>
    </p:spTree>
    <p:extLst>
      <p:ext uri="{BB962C8B-B14F-4D97-AF65-F5344CB8AC3E}">
        <p14:creationId xmlns:p14="http://schemas.microsoft.com/office/powerpoint/2010/main" val="2723631304"/>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29" name="Rectangle 2"/>
          <p:cNvSpPr txBox="1">
            <a:spLocks noGrp="1"/>
          </p:cNvSpPr>
          <p:nvPr>
            <p:ph type="title"/>
          </p:nvPr>
        </p:nvSpPr>
        <p:spPr>
          <a:prstGeom prst="rect">
            <a:avLst/>
          </a:prstGeom>
        </p:spPr>
        <p:txBody>
          <a:bodyPr lIns="46037" tIns="46037" rIns="46037" bIns="46037" anchor="ctr">
            <a:normAutofit/>
          </a:bodyPr>
          <a:lstStyle>
            <a:lvl1pPr defTabSz="420623">
              <a:defRPr sz="3680"/>
            </a:lvl1pPr>
          </a:lstStyle>
          <a:p>
            <a:r>
              <a:rPr dirty="0" err="1"/>
              <a:t>Préstamos</a:t>
            </a:r>
            <a:r>
              <a:rPr dirty="0"/>
              <a:t> y </a:t>
            </a:r>
            <a:r>
              <a:rPr dirty="0" err="1"/>
              <a:t>soluciones</a:t>
            </a:r>
            <a:r>
              <a:rPr dirty="0"/>
              <a:t> de </a:t>
            </a:r>
            <a:r>
              <a:rPr dirty="0" err="1"/>
              <a:t>déficit</a:t>
            </a:r>
            <a:r>
              <a:rPr dirty="0"/>
              <a:t> de </a:t>
            </a:r>
            <a:r>
              <a:rPr dirty="0" err="1"/>
              <a:t>financiación</a:t>
            </a:r>
            <a:endParaRPr dirty="0"/>
          </a:p>
        </p:txBody>
      </p:sp>
      <p:sp>
        <p:nvSpPr>
          <p:cNvPr id="23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a:lnSpc>
                <a:spcPct val="120000"/>
              </a:lnSpc>
              <a:spcBef>
                <a:spcPts val="900"/>
              </a:spcBef>
              <a:defRPr sz="2200"/>
            </a:pPr>
            <a:r>
              <a:rPr dirty="0"/>
              <a:t>Planes de </a:t>
            </a:r>
            <a:r>
              <a:rPr dirty="0" err="1"/>
              <a:t>pago</a:t>
            </a:r>
            <a:r>
              <a:rPr dirty="0"/>
              <a:t> </a:t>
            </a:r>
            <a:r>
              <a:rPr dirty="0" err="1"/>
              <a:t>mensual</a:t>
            </a:r>
            <a:r>
              <a:rPr dirty="0"/>
              <a:t>: </a:t>
            </a:r>
            <a:r>
              <a:rPr dirty="0" err="1"/>
              <a:t>ofrecidos</a:t>
            </a:r>
            <a:r>
              <a:rPr dirty="0"/>
              <a:t> </a:t>
            </a:r>
            <a:r>
              <a:rPr dirty="0" err="1"/>
              <a:t>por</a:t>
            </a:r>
            <a:r>
              <a:rPr dirty="0"/>
              <a:t> la </a:t>
            </a:r>
            <a:r>
              <a:rPr dirty="0" err="1"/>
              <a:t>universidad</a:t>
            </a:r>
            <a:endParaRPr dirty="0"/>
          </a:p>
          <a:p>
            <a:pPr>
              <a:lnSpc>
                <a:spcPct val="120000"/>
              </a:lnSpc>
              <a:spcBef>
                <a:spcPts val="900"/>
              </a:spcBef>
              <a:defRPr sz="2200"/>
            </a:pPr>
            <a:r>
              <a:rPr dirty="0" err="1"/>
              <a:t>Programa</a:t>
            </a:r>
            <a:r>
              <a:rPr dirty="0"/>
              <a:t> de </a:t>
            </a:r>
            <a:r>
              <a:rPr dirty="0" err="1"/>
              <a:t>Préstamos</a:t>
            </a:r>
            <a:r>
              <a:rPr dirty="0"/>
              <a:t> Federales </a:t>
            </a:r>
            <a:r>
              <a:rPr dirty="0" err="1"/>
              <a:t>Directos</a:t>
            </a:r>
            <a:r>
              <a:rPr dirty="0"/>
              <a:t> (</a:t>
            </a:r>
            <a:r>
              <a:rPr dirty="0" err="1"/>
              <a:t>estudiante</a:t>
            </a:r>
            <a:r>
              <a:rPr dirty="0"/>
              <a:t> </a:t>
            </a:r>
            <a:r>
              <a:rPr dirty="0" err="1"/>
              <a:t>dependiente</a:t>
            </a:r>
            <a:r>
              <a:rPr dirty="0"/>
              <a:t> de 1.</a:t>
            </a:r>
            <a:r>
              <a:rPr baseline="30000" dirty="0"/>
              <a:t>er</a:t>
            </a:r>
            <a:r>
              <a:rPr dirty="0"/>
              <a:t> </a:t>
            </a:r>
            <a:r>
              <a:rPr dirty="0" err="1"/>
              <a:t>año</a:t>
            </a:r>
            <a:r>
              <a:rPr dirty="0"/>
              <a:t>)</a:t>
            </a:r>
          </a:p>
          <a:p>
            <a:pPr marL="742950" lvl="1" indent="-285750">
              <a:lnSpc>
                <a:spcPct val="120000"/>
              </a:lnSpc>
              <a:spcBef>
                <a:spcPts val="900"/>
              </a:spcBef>
              <a:defRPr sz="2200">
                <a:solidFill>
                  <a:srgbClr val="660066"/>
                </a:solidFill>
              </a:defRPr>
            </a:pPr>
            <a:r>
              <a:rPr dirty="0" err="1"/>
              <a:t>Préstamo</a:t>
            </a:r>
            <a:r>
              <a:rPr dirty="0"/>
              <a:t> </a:t>
            </a:r>
            <a:r>
              <a:rPr dirty="0" err="1"/>
              <a:t>subvencionado</a:t>
            </a:r>
            <a:r>
              <a:rPr dirty="0"/>
              <a:t> de $3,500 </a:t>
            </a:r>
            <a:r>
              <a:rPr dirty="0" err="1"/>
              <a:t>según</a:t>
            </a:r>
            <a:r>
              <a:rPr dirty="0"/>
              <a:t> </a:t>
            </a:r>
            <a:r>
              <a:rPr dirty="0" err="1"/>
              <a:t>necesidad</a:t>
            </a:r>
            <a:endParaRPr dirty="0"/>
          </a:p>
          <a:p>
            <a:pPr marL="742950" lvl="1" indent="-285750">
              <a:lnSpc>
                <a:spcPct val="120000"/>
              </a:lnSpc>
              <a:spcBef>
                <a:spcPts val="900"/>
              </a:spcBef>
              <a:defRPr sz="2200">
                <a:solidFill>
                  <a:srgbClr val="660066"/>
                </a:solidFill>
              </a:defRPr>
            </a:pPr>
            <a:r>
              <a:rPr dirty="0" err="1"/>
              <a:t>Préstamo</a:t>
            </a:r>
            <a:r>
              <a:rPr dirty="0"/>
              <a:t> no </a:t>
            </a:r>
            <a:r>
              <a:rPr dirty="0" err="1"/>
              <a:t>subvencionado</a:t>
            </a:r>
            <a:r>
              <a:rPr dirty="0"/>
              <a:t> de $2,000 </a:t>
            </a:r>
            <a:r>
              <a:rPr dirty="0" err="1"/>
              <a:t>adicionales</a:t>
            </a:r>
            <a:endParaRPr sz="2800" dirty="0"/>
          </a:p>
          <a:p>
            <a:pPr>
              <a:lnSpc>
                <a:spcPct val="120000"/>
              </a:lnSpc>
              <a:spcBef>
                <a:spcPts val="900"/>
              </a:spcBef>
              <a:defRPr sz="2200"/>
            </a:pPr>
            <a:r>
              <a:rPr dirty="0"/>
              <a:t>Las </a:t>
            </a:r>
            <a:r>
              <a:rPr dirty="0" err="1"/>
              <a:t>tasas</a:t>
            </a:r>
            <a:r>
              <a:rPr dirty="0"/>
              <a:t> de </a:t>
            </a:r>
            <a:r>
              <a:rPr dirty="0" err="1"/>
              <a:t>interés</a:t>
            </a:r>
            <a:r>
              <a:rPr dirty="0"/>
              <a:t> para </a:t>
            </a:r>
            <a:r>
              <a:rPr lang="en-US" dirty="0"/>
              <a:t>2026-27 </a:t>
            </a:r>
            <a:r>
              <a:rPr dirty="0"/>
              <a:t>de </a:t>
            </a:r>
            <a:r>
              <a:rPr dirty="0" err="1"/>
              <a:t>los</a:t>
            </a:r>
            <a:r>
              <a:rPr dirty="0"/>
              <a:t> </a:t>
            </a:r>
            <a:r>
              <a:rPr dirty="0" err="1"/>
              <a:t>Préstamos</a:t>
            </a:r>
            <a:r>
              <a:rPr dirty="0"/>
              <a:t> </a:t>
            </a:r>
            <a:r>
              <a:rPr dirty="0" err="1"/>
              <a:t>Directos</a:t>
            </a:r>
            <a:r>
              <a:rPr dirty="0"/>
              <a:t> Federales para </a:t>
            </a:r>
            <a:r>
              <a:rPr dirty="0" err="1"/>
              <a:t>Estudiantes</a:t>
            </a:r>
            <a:r>
              <a:rPr dirty="0"/>
              <a:t> de </a:t>
            </a:r>
            <a:r>
              <a:rPr dirty="0" err="1"/>
              <a:t>Pregrado</a:t>
            </a:r>
            <a:r>
              <a:rPr lang="es-ES" dirty="0"/>
              <a:t> </a:t>
            </a:r>
            <a:r>
              <a:rPr dirty="0"/>
              <a:t>son del 6.</a:t>
            </a:r>
            <a:r>
              <a:rPr lang="en-US" dirty="0"/>
              <a:t>52</a:t>
            </a:r>
            <a:r>
              <a:rPr dirty="0"/>
              <a:t> %, </a:t>
            </a:r>
            <a:r>
              <a:rPr dirty="0" err="1"/>
              <a:t>más</a:t>
            </a:r>
            <a:r>
              <a:rPr dirty="0"/>
              <a:t> </a:t>
            </a:r>
            <a:r>
              <a:rPr dirty="0" err="1"/>
              <a:t>una</a:t>
            </a:r>
            <a:r>
              <a:rPr dirty="0"/>
              <a:t> </a:t>
            </a:r>
            <a:r>
              <a:rPr dirty="0" err="1"/>
              <a:t>tarifa</a:t>
            </a:r>
            <a:r>
              <a:rPr dirty="0"/>
              <a:t> de </a:t>
            </a:r>
            <a:r>
              <a:rPr dirty="0" err="1"/>
              <a:t>originación</a:t>
            </a:r>
            <a:r>
              <a:rPr dirty="0"/>
              <a:t> del 1.057 %.</a:t>
            </a:r>
            <a:endParaRPr lang="en-US" dirty="0"/>
          </a:p>
          <a:p>
            <a:pPr marL="0" indent="0">
              <a:lnSpc>
                <a:spcPct val="120000"/>
              </a:lnSpc>
              <a:spcBef>
                <a:spcPts val="900"/>
              </a:spcBef>
              <a:buNone/>
              <a:defRPr sz="2200"/>
            </a:pPr>
            <a:endParaRPr dirty="0"/>
          </a:p>
          <a:p>
            <a:pPr marL="0" indent="0">
              <a:lnSpc>
                <a:spcPct val="120000"/>
              </a:lnSpc>
              <a:spcBef>
                <a:spcPts val="900"/>
              </a:spcBef>
              <a:buSzTx/>
              <a:buNone/>
              <a:defRPr sz="1500">
                <a:solidFill>
                  <a:srgbClr val="000000"/>
                </a:solidFill>
              </a:defRPr>
            </a:pPr>
            <a:r>
              <a:rPr lang="es-ES" dirty="0">
                <a:highlight>
                  <a:srgbClr val="FFFF00"/>
                </a:highlight>
              </a:rPr>
              <a:t>Las tasas de interés y las comisiones federales para 2027-28 cambian anualmente, por lo general el 1 de julio de 2027.</a:t>
            </a:r>
            <a:endParaRPr dirty="0">
              <a:highlight>
                <a:srgbClr val="FFFF00"/>
              </a:highlight>
            </a:endParaRPr>
          </a:p>
        </p:txBody>
      </p:sp>
    </p:spTree>
    <p:extLst>
      <p:ext uri="{BB962C8B-B14F-4D97-AF65-F5344CB8AC3E}">
        <p14:creationId xmlns:p14="http://schemas.microsoft.com/office/powerpoint/2010/main" val="298294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2" name="Rectangle 1"/>
          <p:cNvSpPr/>
          <p:nvPr/>
        </p:nvSpPr>
        <p:spPr>
          <a:xfrm>
            <a:off x="3829282" y="5931560"/>
            <a:ext cx="8634046" cy="319446"/>
          </a:xfrm>
          <a:prstGeom prst="rect">
            <a:avLst/>
          </a:prstGeom>
        </p:spPr>
        <p:txBody>
          <a:bodyPr wrap="square">
            <a:spAutoFit/>
          </a:bodyPr>
          <a:lstStyle/>
          <a:p>
            <a:pPr algn="ctr" hangingPunct="1">
              <a:lnSpc>
                <a:spcPct val="80000"/>
              </a:lnSpc>
              <a:defRPr sz="1800" i="1"/>
            </a:pPr>
            <a:r>
              <a:rPr lang="en-US" dirty="0"/>
              <a:t>*</a:t>
            </a:r>
            <a:r>
              <a:rPr dirty="0"/>
              <a:t>Las </a:t>
            </a:r>
            <a:r>
              <a:rPr dirty="0" err="1"/>
              <a:t>tasas</a:t>
            </a:r>
            <a:r>
              <a:rPr dirty="0"/>
              <a:t> de </a:t>
            </a:r>
            <a:r>
              <a:rPr dirty="0" err="1"/>
              <a:t>interés</a:t>
            </a:r>
            <a:r>
              <a:rPr dirty="0"/>
              <a:t> para 202</a:t>
            </a:r>
            <a:r>
              <a:rPr lang="en-US" dirty="0"/>
              <a:t>7</a:t>
            </a:r>
            <a:r>
              <a:rPr dirty="0"/>
              <a:t> – 202</a:t>
            </a:r>
            <a:r>
              <a:rPr lang="en-US" dirty="0"/>
              <a:t>8</a:t>
            </a:r>
            <a:r>
              <a:rPr dirty="0"/>
              <a:t> se </a:t>
            </a:r>
            <a:r>
              <a:rPr dirty="0" err="1"/>
              <a:t>determinarán</a:t>
            </a:r>
            <a:r>
              <a:rPr dirty="0"/>
              <a:t> </a:t>
            </a:r>
            <a:r>
              <a:rPr dirty="0" err="1"/>
              <a:t>en</a:t>
            </a:r>
            <a:r>
              <a:rPr dirty="0"/>
              <a:t> </a:t>
            </a:r>
            <a:r>
              <a:rPr dirty="0" err="1"/>
              <a:t>junio</a:t>
            </a:r>
            <a:r>
              <a:rPr dirty="0"/>
              <a:t> de 202</a:t>
            </a:r>
            <a:r>
              <a:rPr lang="en-US" dirty="0"/>
              <a:t>7</a:t>
            </a:r>
            <a:endParaRPr i="1" dirty="0"/>
          </a:p>
        </p:txBody>
      </p:sp>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3</a:t>
            </a:r>
            <a:r>
              <a:rPr dirty="0"/>
              <a:t> </a:t>
            </a:r>
            <a:r>
              <a:rPr dirty="0" err="1"/>
              <a:t>opciones</a:t>
            </a:r>
            <a:r>
              <a:rPr dirty="0"/>
              <a:t> de </a:t>
            </a:r>
            <a:r>
              <a:rPr dirty="0" err="1"/>
              <a:t>préstamo</a:t>
            </a:r>
            <a:r>
              <a:rPr lang="en-US" dirty="0" err="1"/>
              <a:t>s</a:t>
            </a:r>
            <a:r>
              <a:rPr lang="en-US" dirty="0"/>
              <a:t> </a:t>
            </a:r>
            <a:r>
              <a:rPr lang="en-US" dirty="0" err="1"/>
              <a:t>educativos</a:t>
            </a:r>
            <a:r>
              <a:rPr dirty="0"/>
              <a:t> para </a:t>
            </a:r>
            <a:r>
              <a:rPr dirty="0" err="1"/>
              <a:t>cubrir</a:t>
            </a:r>
            <a:r>
              <a:rPr dirty="0"/>
              <a:t> la </a:t>
            </a:r>
            <a:r>
              <a:rPr dirty="0" err="1"/>
              <a:t>diferencia</a:t>
            </a:r>
            <a:endParaRPr sz="3200" dirty="0"/>
          </a:p>
        </p:txBody>
      </p:sp>
      <p:sp>
        <p:nvSpPr>
          <p:cNvPr id="8" name="Rectangle 7">
            <a:extLst>
              <a:ext uri="{FF2B5EF4-FFF2-40B4-BE49-F238E27FC236}">
                <a16:creationId xmlns:a16="http://schemas.microsoft.com/office/drawing/2014/main" id="{8086428D-EDB3-D977-8B39-AF1B75E8ECEE}"/>
              </a:ext>
            </a:extLst>
          </p:cNvPr>
          <p:cNvSpPr/>
          <p:nvPr/>
        </p:nvSpPr>
        <p:spPr>
          <a:xfrm>
            <a:off x="3590538" y="186161"/>
            <a:ext cx="7983641" cy="1406539"/>
          </a:xfrm>
          <a:prstGeom prst="rect">
            <a:avLst/>
          </a:prstGeom>
          <a:solidFill>
            <a:srgbClr val="FF9429"/>
          </a:solidFill>
          <a:ln>
            <a:solidFill>
              <a:schemeClr val="accent1"/>
            </a:solidFill>
          </a:ln>
        </p:spPr>
        <p:txBody>
          <a:bodyPr wrap="square">
            <a:spAutoFit/>
          </a:bodyPr>
          <a:lstStyle/>
          <a:p>
            <a:pPr>
              <a:lnSpc>
                <a:spcPct val="120000"/>
              </a:lnSpc>
              <a:spcBef>
                <a:spcPts val="900"/>
              </a:spcBef>
              <a:defRPr sz="2200"/>
            </a:pPr>
            <a:r>
              <a:rPr lang="es-ES" sz="2000" dirty="0">
                <a:solidFill>
                  <a:schemeClr val="tx1">
                    <a:lumMod val="65000"/>
                    <a:lumOff val="35000"/>
                  </a:schemeClr>
                </a:solidFill>
                <a:highlight>
                  <a:srgbClr val="FFFF00"/>
                </a:highlight>
              </a:rPr>
              <a:t>Opción: Préstamo federal Parent PLUS para el año académico 2026-27</a:t>
            </a:r>
          </a:p>
          <a:p>
            <a:pPr marL="342900" indent="-342900">
              <a:lnSpc>
                <a:spcPct val="120000"/>
              </a:lnSpc>
              <a:spcBef>
                <a:spcPts val="900"/>
              </a:spcBef>
              <a:buFont typeface="Arial" panose="020B0604020202020204" pitchFamily="34" charset="0"/>
              <a:buChar char="•"/>
              <a:defRPr sz="2200"/>
            </a:pPr>
            <a:r>
              <a:rPr lang="es-ES" sz="2000" dirty="0">
                <a:solidFill>
                  <a:schemeClr val="tx1">
                    <a:lumMod val="65000"/>
                    <a:lumOff val="35000"/>
                  </a:schemeClr>
                </a:solidFill>
                <a:highlight>
                  <a:srgbClr val="FFFF00"/>
                </a:highlight>
              </a:rPr>
              <a:t>Tasa de interés del 9.07 %</a:t>
            </a:r>
          </a:p>
          <a:p>
            <a:pPr marL="342900" indent="-342900">
              <a:lnSpc>
                <a:spcPct val="120000"/>
              </a:lnSpc>
              <a:spcBef>
                <a:spcPts val="900"/>
              </a:spcBef>
              <a:buFont typeface="Arial" panose="020B0604020202020204" pitchFamily="34" charset="0"/>
              <a:buChar char="•"/>
              <a:defRPr sz="2200"/>
            </a:pPr>
            <a:r>
              <a:rPr lang="es-ES" sz="2000" dirty="0">
                <a:solidFill>
                  <a:schemeClr val="tx1">
                    <a:lumMod val="65000"/>
                    <a:lumOff val="35000"/>
                  </a:schemeClr>
                </a:solidFill>
                <a:highlight>
                  <a:srgbClr val="FFFF00"/>
                </a:highlight>
              </a:rPr>
              <a:t>Límite de 20,000 $ anuales por estudiante</a:t>
            </a:r>
            <a:endParaRPr lang="en-US" sz="2000" dirty="0">
              <a:solidFill>
                <a:schemeClr val="tx1">
                  <a:lumMod val="65000"/>
                  <a:lumOff val="35000"/>
                </a:schemeClr>
              </a:solidFill>
              <a:highlight>
                <a:srgbClr val="FFFF00"/>
              </a:highlight>
            </a:endParaRPr>
          </a:p>
        </p:txBody>
      </p:sp>
      <p:sp>
        <p:nvSpPr>
          <p:cNvPr id="12" name="TextBox 11">
            <a:extLst>
              <a:ext uri="{FF2B5EF4-FFF2-40B4-BE49-F238E27FC236}">
                <a16:creationId xmlns:a16="http://schemas.microsoft.com/office/drawing/2014/main" id="{0964FA51-53BA-71F5-DF70-1DF97D53F837}"/>
              </a:ext>
            </a:extLst>
          </p:cNvPr>
          <p:cNvSpPr txBox="1"/>
          <p:nvPr/>
        </p:nvSpPr>
        <p:spPr>
          <a:xfrm>
            <a:off x="3590537" y="1716331"/>
            <a:ext cx="7983642" cy="1015661"/>
          </a:xfrm>
          <a:prstGeom prst="rect">
            <a:avLst/>
          </a:prstGeom>
          <a:solidFill>
            <a:srgbClr val="356C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tx1"/>
                </a:solidFill>
                <a:effectLst/>
                <a:highlight>
                  <a:srgbClr val="FFFF00"/>
                </a:highlight>
                <a:uFillTx/>
                <a:sym typeface="Corbel"/>
              </a:rPr>
              <a:t>O</a:t>
            </a:r>
            <a:r>
              <a:rPr kumimoji="0" lang="es-ES" sz="2000" b="0" i="0" u="none" strike="noStrike" cap="none" spc="0" normalizeH="0" baseline="0" dirty="0" err="1">
                <a:ln>
                  <a:noFill/>
                </a:ln>
                <a:solidFill>
                  <a:schemeClr val="tx1"/>
                </a:solidFill>
                <a:effectLst/>
                <a:highlight>
                  <a:srgbClr val="FFFF00"/>
                </a:highlight>
                <a:uFillTx/>
                <a:sym typeface="Corbel"/>
              </a:rPr>
              <a:t>pción</a:t>
            </a:r>
            <a:r>
              <a:rPr kumimoji="0" lang="es-ES" sz="2000" b="0" i="0" u="none" strike="noStrike" cap="none" spc="0" normalizeH="0" baseline="0" dirty="0">
                <a:ln>
                  <a:noFill/>
                </a:ln>
                <a:solidFill>
                  <a:schemeClr val="tx1"/>
                </a:solidFill>
                <a:effectLst/>
                <a:highlight>
                  <a:srgbClr val="FFFF00"/>
                </a:highlight>
                <a:uFillTx/>
                <a:sym typeface="Corbel"/>
              </a:rPr>
              <a:t>: Estado de Nueva Jersey – NJCLASS</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s-ES" sz="2000" b="0" i="0" u="none" strike="noStrike" cap="none" spc="0" normalizeH="0" baseline="0" dirty="0">
                <a:ln>
                  <a:noFill/>
                </a:ln>
                <a:solidFill>
                  <a:schemeClr val="tx1"/>
                </a:solidFill>
                <a:effectLst/>
                <a:highlight>
                  <a:srgbClr val="FFFF00"/>
                </a:highlight>
                <a:uFillTx/>
                <a:sym typeface="Corbel"/>
              </a:rPr>
              <a:t>Puede utilizarse en instituciones de educación superior dentro o fuera del estado.</a:t>
            </a:r>
            <a:endParaRPr kumimoji="0" lang="en-US" sz="2000" b="0" i="0" u="none" strike="noStrike" cap="none" spc="0" normalizeH="0" baseline="0" dirty="0">
              <a:ln>
                <a:noFill/>
              </a:ln>
              <a:solidFill>
                <a:schemeClr val="tx1"/>
              </a:solidFill>
              <a:effectLst/>
              <a:highlight>
                <a:srgbClr val="FFFF00"/>
              </a:highlight>
              <a:uFillTx/>
              <a:sym typeface="Corbel"/>
            </a:endParaRPr>
          </a:p>
        </p:txBody>
      </p:sp>
      <p:pic>
        <p:nvPicPr>
          <p:cNvPr id="14" name="Picture 13" descr="The image displays a comparison of three loan options for NJCLASS for the academic year 2026-2027, including different APRs, repayment terms, and benefits for undergraduate and graduate students.&#10;&#10;AI-generated content may be incorrect.">
            <a:extLst>
              <a:ext uri="{FF2B5EF4-FFF2-40B4-BE49-F238E27FC236}">
                <a16:creationId xmlns:a16="http://schemas.microsoft.com/office/drawing/2014/main" id="{DCBE8D22-4852-BC68-5286-89A8C3974439}"/>
              </a:ext>
            </a:extLst>
          </p:cNvPr>
          <p:cNvPicPr>
            <a:picLocks noChangeAspect="1"/>
          </p:cNvPicPr>
          <p:nvPr/>
        </p:nvPicPr>
        <p:blipFill>
          <a:blip r:embed="rId3"/>
          <a:stretch>
            <a:fillRect/>
          </a:stretch>
        </p:blipFill>
        <p:spPr>
          <a:xfrm>
            <a:off x="3590537" y="2689892"/>
            <a:ext cx="7983642" cy="2141853"/>
          </a:xfrm>
          <a:prstGeom prst="rect">
            <a:avLst/>
          </a:prstGeom>
        </p:spPr>
      </p:pic>
      <p:sp>
        <p:nvSpPr>
          <p:cNvPr id="16" name="Rectangle 15">
            <a:extLst>
              <a:ext uri="{FF2B5EF4-FFF2-40B4-BE49-F238E27FC236}">
                <a16:creationId xmlns:a16="http://schemas.microsoft.com/office/drawing/2014/main" id="{2487D045-58CE-C5C3-9BA8-6D53E71EEFD3}"/>
              </a:ext>
            </a:extLst>
          </p:cNvPr>
          <p:cNvSpPr/>
          <p:nvPr/>
        </p:nvSpPr>
        <p:spPr>
          <a:xfrm>
            <a:off x="3590538" y="4951991"/>
            <a:ext cx="7983641" cy="921791"/>
          </a:xfrm>
          <a:prstGeom prst="rect">
            <a:avLst/>
          </a:prstGeom>
          <a:solidFill>
            <a:srgbClr val="BE6BF1"/>
          </a:solidFill>
          <a:ln>
            <a:solidFill>
              <a:schemeClr val="accent1"/>
            </a:solidFill>
          </a:ln>
        </p:spPr>
        <p:txBody>
          <a:bodyPr wrap="square">
            <a:spAutoFit/>
          </a:bodyPr>
          <a:lstStyle/>
          <a:p>
            <a:pPr>
              <a:lnSpc>
                <a:spcPct val="120000"/>
              </a:lnSpc>
              <a:spcBef>
                <a:spcPts val="900"/>
              </a:spcBef>
              <a:defRPr sz="2200"/>
            </a:pPr>
            <a:r>
              <a:rPr lang="es-ES" sz="2000" dirty="0">
                <a:solidFill>
                  <a:schemeClr val="tx1">
                    <a:lumMod val="65000"/>
                    <a:lumOff val="35000"/>
                  </a:schemeClr>
                </a:solidFill>
                <a:highlight>
                  <a:srgbClr val="FFFF00"/>
                </a:highlight>
              </a:rPr>
              <a:t>Opción: Banca privada 2026-27</a:t>
            </a:r>
          </a:p>
          <a:p>
            <a:pPr>
              <a:lnSpc>
                <a:spcPct val="120000"/>
              </a:lnSpc>
              <a:spcBef>
                <a:spcPts val="900"/>
              </a:spcBef>
              <a:defRPr sz="2200"/>
            </a:pPr>
            <a:r>
              <a:rPr lang="es-ES" sz="2000" dirty="0">
                <a:solidFill>
                  <a:schemeClr val="tx1">
                    <a:lumMod val="65000"/>
                    <a:lumOff val="35000"/>
                  </a:schemeClr>
                </a:solidFill>
                <a:highlight>
                  <a:srgbClr val="FFFF00"/>
                </a:highlight>
              </a:rPr>
              <a:t>Tipo de interés promedio del 11.20 %</a:t>
            </a:r>
            <a:endParaRPr lang="en-US" sz="2000" dirty="0">
              <a:solidFill>
                <a:schemeClr val="tx1">
                  <a:lumMod val="65000"/>
                  <a:lumOff val="35000"/>
                </a:schemeClr>
              </a:solidFill>
              <a:highlight>
                <a:srgbClr val="FFFF00"/>
              </a:highlight>
            </a:endParaRPr>
          </a:p>
        </p:txBody>
      </p:sp>
    </p:spTree>
    <p:extLst>
      <p:ext uri="{BB962C8B-B14F-4D97-AF65-F5344CB8AC3E}">
        <p14:creationId xmlns:p14="http://schemas.microsoft.com/office/powerpoint/2010/main" val="1427865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xmlns:m="http://schemas.openxmlformats.org/officeDocument/2006/math" xmlns:a14="http://schemas.microsoft.com/office/drawing/2010/main">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44" name="TextBox 4"/>
          <p:cNvSpPr txBox="1"/>
          <p:nvPr/>
        </p:nvSpPr>
        <p:spPr>
          <a:xfrm>
            <a:off x="3502822" y="4700489"/>
            <a:ext cx="3455431"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HESAA.org</a:t>
            </a:r>
          </a:p>
          <a:p>
            <a:pPr algn="r">
              <a:defRPr sz="1800" b="1"/>
            </a:pPr>
            <a:r>
              <a:rPr dirty="0">
                <a:solidFill>
                  <a:schemeClr val="tx1">
                    <a:lumMod val="65000"/>
                    <a:lumOff val="35000"/>
                  </a:schemeClr>
                </a:solidFill>
              </a:rPr>
              <a:t>NJ Dreamer </a:t>
            </a:r>
          </a:p>
          <a:p>
            <a:pPr algn="r">
              <a:defRPr sz="1800" b="1"/>
            </a:pPr>
            <a:r>
              <a:rPr dirty="0">
                <a:solidFill>
                  <a:schemeClr val="tx1">
                    <a:lumMod val="65000"/>
                    <a:lumOff val="35000"/>
                  </a:schemeClr>
                </a:solidFill>
              </a:rPr>
              <a:t>Disponible el 1 de </a:t>
            </a:r>
            <a:r>
              <a:rPr dirty="0" err="1">
                <a:solidFill>
                  <a:schemeClr val="tx1">
                    <a:lumMod val="65000"/>
                    <a:lumOff val="35000"/>
                  </a:schemeClr>
                </a:solidFill>
              </a:rPr>
              <a:t>octubre</a:t>
            </a:r>
            <a:r>
              <a:rPr dirty="0">
                <a:solidFill>
                  <a:schemeClr val="tx1">
                    <a:lumMod val="65000"/>
                    <a:lumOff val="35000"/>
                  </a:schemeClr>
                </a:solidFill>
              </a:rPr>
              <a:t> de 202</a:t>
            </a:r>
            <a:r>
              <a:rPr lang="en-US" dirty="0">
                <a:solidFill>
                  <a:schemeClr val="tx1">
                    <a:lumMod val="65000"/>
                    <a:lumOff val="35000"/>
                  </a:schemeClr>
                </a:solidFill>
              </a:rPr>
              <a:t>6</a:t>
            </a:r>
            <a:endParaRPr dirty="0">
              <a:solidFill>
                <a:schemeClr val="tx1">
                  <a:lumMod val="65000"/>
                  <a:lumOff val="35000"/>
                </a:schemeClr>
              </a:solidFill>
            </a:endParaRPr>
          </a:p>
        </p:txBody>
      </p:sp>
      <p:sp>
        <p:nvSpPr>
          <p:cNvPr id="245" name="TextBox 10"/>
          <p:cNvSpPr txBox="1"/>
          <p:nvPr/>
        </p:nvSpPr>
        <p:spPr>
          <a:xfrm>
            <a:off x="3429000" y="1390095"/>
            <a:ext cx="3529254"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r">
              <a:defRPr sz="2000" b="1">
                <a:solidFill>
                  <a:schemeClr val="accent1">
                    <a:satOff val="-11942"/>
                    <a:lumOff val="-11098"/>
                  </a:schemeClr>
                </a:solidFill>
              </a:defRPr>
            </a:pPr>
            <a:r>
              <a:rPr dirty="0"/>
              <a:t>studentaid.gov</a:t>
            </a:r>
          </a:p>
          <a:p>
            <a:pPr algn="r">
              <a:defRPr sz="2000" b="1"/>
            </a:pPr>
            <a:r>
              <a:rPr dirty="0">
                <a:solidFill>
                  <a:schemeClr val="tx1">
                    <a:lumMod val="65000"/>
                    <a:lumOff val="35000"/>
                  </a:schemeClr>
                </a:solidFill>
              </a:rPr>
              <a:t>FAFSA </a:t>
            </a:r>
          </a:p>
          <a:p>
            <a:pPr algn="r">
              <a:defRPr sz="2000" b="1"/>
            </a:pPr>
            <a:r>
              <a:rPr dirty="0">
                <a:solidFill>
                  <a:schemeClr val="tx1">
                    <a:lumMod val="65000"/>
                    <a:lumOff val="35000"/>
                  </a:schemeClr>
                </a:solidFill>
              </a:rPr>
              <a:t>Disponible </a:t>
            </a:r>
            <a:r>
              <a:rPr lang="en-US" dirty="0">
                <a:solidFill>
                  <a:schemeClr val="tx1">
                    <a:lumMod val="65000"/>
                    <a:lumOff val="35000"/>
                  </a:schemeClr>
                </a:solidFill>
              </a:rPr>
              <a:t>el 1 </a:t>
            </a:r>
            <a:r>
              <a:rPr dirty="0">
                <a:solidFill>
                  <a:schemeClr val="tx1">
                    <a:lumMod val="65000"/>
                    <a:lumOff val="35000"/>
                  </a:schemeClr>
                </a:solidFill>
              </a:rPr>
              <a:t>de </a:t>
            </a:r>
            <a:r>
              <a:rPr lang="en-US" dirty="0" err="1">
                <a:solidFill>
                  <a:schemeClr val="tx1">
                    <a:lumMod val="65000"/>
                    <a:lumOff val="35000"/>
                  </a:schemeClr>
                </a:solidFill>
              </a:rPr>
              <a:t>octubre</a:t>
            </a:r>
            <a:r>
              <a:rPr dirty="0">
                <a:solidFill>
                  <a:schemeClr val="tx1">
                    <a:lumMod val="65000"/>
                    <a:lumOff val="35000"/>
                  </a:schemeClr>
                </a:solidFill>
              </a:rPr>
              <a:t> de 202</a:t>
            </a:r>
            <a:r>
              <a:rPr lang="en-US" dirty="0">
                <a:solidFill>
                  <a:schemeClr val="tx1">
                    <a:lumMod val="65000"/>
                    <a:lumOff val="35000"/>
                  </a:schemeClr>
                </a:solidFill>
              </a:rPr>
              <a:t>6</a:t>
            </a:r>
            <a:endParaRPr sz="2000" dirty="0">
              <a:solidFill>
                <a:schemeClr val="tx1">
                  <a:lumMod val="65000"/>
                  <a:lumOff val="35000"/>
                </a:schemeClr>
              </a:solidFill>
            </a:endParaRPr>
          </a:p>
        </p:txBody>
      </p:sp>
      <p:sp>
        <p:nvSpPr>
          <p:cNvPr id="246" name="TextBox 7"/>
          <p:cNvSpPr txBox="1"/>
          <p:nvPr/>
        </p:nvSpPr>
        <p:spPr>
          <a:xfrm>
            <a:off x="3502823" y="3201454"/>
            <a:ext cx="3455431"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r">
              <a:defRPr sz="1800" b="1">
                <a:solidFill>
                  <a:schemeClr val="accent1">
                    <a:satOff val="-11942"/>
                    <a:lumOff val="-11098"/>
                  </a:schemeClr>
                </a:solidFill>
              </a:defRPr>
            </a:pPr>
            <a:r>
              <a:rPr dirty="0"/>
              <a:t>student.collegeboard.org/profile</a:t>
            </a:r>
          </a:p>
          <a:p>
            <a:pPr algn="r">
              <a:defRPr sz="1800" b="1"/>
            </a:pPr>
            <a:r>
              <a:rPr dirty="0" err="1">
                <a:solidFill>
                  <a:schemeClr val="tx1">
                    <a:lumMod val="65000"/>
                    <a:lumOff val="35000"/>
                  </a:schemeClr>
                </a:solidFill>
              </a:rPr>
              <a:t>Perfil</a:t>
            </a:r>
            <a:r>
              <a:rPr dirty="0">
                <a:solidFill>
                  <a:schemeClr val="tx1">
                    <a:lumMod val="65000"/>
                    <a:lumOff val="35000"/>
                  </a:schemeClr>
                </a:solidFill>
              </a:rPr>
              <a:t> CSS</a:t>
            </a:r>
          </a:p>
          <a:p>
            <a:pPr algn="r">
              <a:defRPr sz="1800" b="1"/>
            </a:pPr>
            <a:r>
              <a:rPr dirty="0">
                <a:solidFill>
                  <a:schemeClr val="tx1">
                    <a:lumMod val="65000"/>
                    <a:lumOff val="35000"/>
                  </a:schemeClr>
                </a:solidFill>
              </a:rPr>
              <a:t>Disponible el 1 de </a:t>
            </a:r>
            <a:r>
              <a:rPr dirty="0" err="1">
                <a:solidFill>
                  <a:schemeClr val="tx1">
                    <a:lumMod val="65000"/>
                    <a:lumOff val="35000"/>
                  </a:schemeClr>
                </a:solidFill>
              </a:rPr>
              <a:t>octubre</a:t>
            </a:r>
            <a:r>
              <a:rPr dirty="0">
                <a:solidFill>
                  <a:schemeClr val="tx1">
                    <a:lumMod val="65000"/>
                    <a:lumOff val="35000"/>
                  </a:schemeClr>
                </a:solidFill>
              </a:rPr>
              <a:t> de 202</a:t>
            </a:r>
            <a:r>
              <a:rPr lang="en-US" dirty="0">
                <a:solidFill>
                  <a:schemeClr val="tx1">
                    <a:lumMod val="65000"/>
                    <a:lumOff val="35000"/>
                  </a:schemeClr>
                </a:solidFill>
              </a:rPr>
              <a:t>6</a:t>
            </a:r>
            <a:endParaRPr dirty="0">
              <a:solidFill>
                <a:schemeClr val="tx1">
                  <a:lumMod val="65000"/>
                  <a:lumOff val="35000"/>
                </a:schemeClr>
              </a:solidFill>
            </a:endParaRPr>
          </a:p>
        </p:txBody>
      </p:sp>
      <p:sp>
        <p:nvSpPr>
          <p:cNvPr id="24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pic>
        <p:nvPicPr>
          <p:cNvPr id="249" name="Picture 5" descr="Picture 5"/>
          <p:cNvPicPr>
            <a:picLocks noChangeAspect="1"/>
          </p:cNvPicPr>
          <p:nvPr/>
        </p:nvPicPr>
        <p:blipFill>
          <a:blip r:embed="rId3"/>
          <a:srcRect r="1620" b="20802"/>
          <a:stretch>
            <a:fillRect/>
          </a:stretch>
        </p:blipFill>
        <p:spPr>
          <a:xfrm>
            <a:off x="7304663" y="1320987"/>
            <a:ext cx="3499599" cy="1404459"/>
          </a:xfrm>
          <a:prstGeom prst="rect">
            <a:avLst/>
          </a:prstGeom>
          <a:ln>
            <a:solidFill>
              <a:srgbClr val="000000"/>
            </a:solidFill>
          </a:ln>
          <a:effectLst>
            <a:outerShdw blurRad="190500" dist="12700" dir="5400000" rotWithShape="0">
              <a:srgbClr val="000000"/>
            </a:outerShdw>
          </a:effectLst>
        </p:spPr>
      </p:pic>
      <p:pic>
        <p:nvPicPr>
          <p:cNvPr id="250" name="Picture 8" descr="Picture 8"/>
          <p:cNvPicPr>
            <a:picLocks/>
          </p:cNvPicPr>
          <p:nvPr/>
        </p:nvPicPr>
        <p:blipFill>
          <a:blip r:embed="rId4"/>
          <a:srcRect l="6160" r="10047" b="18922"/>
          <a:stretch>
            <a:fillRect/>
          </a:stretch>
        </p:blipFill>
        <p:spPr>
          <a:xfrm>
            <a:off x="7278940" y="3004833"/>
            <a:ext cx="3599937" cy="1376550"/>
          </a:xfrm>
          <a:prstGeom prst="rect">
            <a:avLst/>
          </a:prstGeom>
          <a:ln>
            <a:solidFill>
              <a:srgbClr val="000000"/>
            </a:solidFill>
          </a:ln>
          <a:effectLst>
            <a:outerShdw blurRad="190500" dist="12700" dir="5400000" rotWithShape="0">
              <a:srgbClr val="000000"/>
            </a:outerShdw>
          </a:effectLst>
        </p:spPr>
      </p:pic>
      <p:pic>
        <p:nvPicPr>
          <p:cNvPr id="2" name="Picture 1"/>
          <p:cNvPicPr>
            <a:picLocks noChangeAspect="1"/>
          </p:cNvPicPr>
          <p:nvPr/>
        </p:nvPicPr>
        <p:blipFill>
          <a:blip r:embed="rId5"/>
          <a:stretch>
            <a:fillRect/>
          </a:stretch>
        </p:blipFill>
        <p:spPr>
          <a:xfrm rot="10800000" flipH="1" flipV="1">
            <a:off x="7207854" y="4747847"/>
            <a:ext cx="4374547" cy="799669"/>
          </a:xfrm>
          <a:prstGeom prst="rect">
            <a:avLst/>
          </a:prstGeom>
          <a:solidFill>
            <a:schemeClr val="accent2"/>
          </a:solidFill>
          <a:effectLst>
            <a:glow rad="139700">
              <a:schemeClr val="accent2">
                <a:satMod val="175000"/>
                <a:alpha val="40000"/>
              </a:schemeClr>
            </a:glow>
          </a:effectLst>
        </p:spPr>
      </p:pic>
      <p:sp>
        <p:nvSpPr>
          <p:cNvPr id="11"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a:t>Solicitudes para acceder a la </a:t>
            </a:r>
            <a:r>
              <a:rPr dirty="0" err="1"/>
              <a:t>asistencia</a:t>
            </a:r>
            <a:endParaRPr lang="en-US" dirty="0"/>
          </a:p>
        </p:txBody>
      </p:sp>
    </p:spTree>
    <p:extLst>
      <p:ext uri="{BB962C8B-B14F-4D97-AF65-F5344CB8AC3E}">
        <p14:creationId xmlns:p14="http://schemas.microsoft.com/office/powerpoint/2010/main" val="36646095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56" name="Content Placeholder 7"/>
          <p:cNvSpPr txBox="1">
            <a:spLocks noGrp="1"/>
          </p:cNvSpPr>
          <p:nvPr>
            <p:ph type="body" idx="4294967295"/>
          </p:nvPr>
        </p:nvSpPr>
        <p:spPr>
          <a:xfrm>
            <a:off x="4023360" y="1370286"/>
            <a:ext cx="7466275" cy="4364874"/>
          </a:xfrm>
          <a:prstGeom prst="rect">
            <a:avLst/>
          </a:prstGeom>
        </p:spPr>
        <p:txBody>
          <a:bodyPr>
            <a:normAutofit fontScale="92500"/>
          </a:bodyPr>
          <a:lstStyle/>
          <a:p>
            <a:pPr>
              <a:spcBef>
                <a:spcPts val="500"/>
              </a:spcBef>
              <a:defRPr sz="2200"/>
            </a:pPr>
            <a:r>
              <a:rPr dirty="0" err="1"/>
              <a:t>Aproximadamente</a:t>
            </a:r>
            <a:r>
              <a:rPr dirty="0"/>
              <a:t> 400 </a:t>
            </a:r>
            <a:r>
              <a:rPr dirty="0" err="1"/>
              <a:t>universidades</a:t>
            </a:r>
            <a:r>
              <a:rPr dirty="0"/>
              <a:t> y </a:t>
            </a:r>
            <a:r>
              <a:rPr dirty="0" err="1"/>
              <a:t>organizaciones</a:t>
            </a:r>
            <a:r>
              <a:rPr dirty="0"/>
              <a:t> </a:t>
            </a:r>
            <a:r>
              <a:rPr dirty="0" err="1"/>
              <a:t>utilizan</a:t>
            </a:r>
            <a:r>
              <a:rPr dirty="0"/>
              <a:t> </a:t>
            </a:r>
            <a:r>
              <a:rPr dirty="0" err="1"/>
              <a:t>el</a:t>
            </a:r>
            <a:r>
              <a:rPr dirty="0"/>
              <a:t> </a:t>
            </a:r>
            <a:r>
              <a:rPr dirty="0" err="1"/>
              <a:t>perfil</a:t>
            </a:r>
            <a:r>
              <a:rPr dirty="0"/>
              <a:t> CSS para </a:t>
            </a:r>
            <a:r>
              <a:rPr dirty="0" err="1"/>
              <a:t>determinar</a:t>
            </a:r>
            <a:r>
              <a:rPr dirty="0"/>
              <a:t> </a:t>
            </a:r>
            <a:r>
              <a:rPr dirty="0" err="1"/>
              <a:t>cómo</a:t>
            </a:r>
            <a:r>
              <a:rPr dirty="0"/>
              <a:t> </a:t>
            </a:r>
            <a:r>
              <a:rPr dirty="0" err="1"/>
              <a:t>concederán</a:t>
            </a:r>
            <a:r>
              <a:rPr dirty="0"/>
              <a:t> la </a:t>
            </a:r>
            <a:r>
              <a:rPr dirty="0" err="1"/>
              <a:t>ayuda</a:t>
            </a:r>
            <a:r>
              <a:rPr dirty="0"/>
              <a:t> </a:t>
            </a:r>
            <a:r>
              <a:rPr dirty="0" err="1"/>
              <a:t>institucional</a:t>
            </a:r>
            <a:r>
              <a:rPr dirty="0"/>
              <a:t> (</a:t>
            </a:r>
            <a:r>
              <a:rPr dirty="0" err="1"/>
              <a:t>financiada</a:t>
            </a:r>
            <a:r>
              <a:rPr dirty="0"/>
              <a:t> </a:t>
            </a:r>
            <a:r>
              <a:rPr dirty="0" err="1"/>
              <a:t>por</a:t>
            </a:r>
            <a:r>
              <a:rPr dirty="0"/>
              <a:t> la </a:t>
            </a:r>
            <a:r>
              <a:rPr dirty="0" err="1"/>
              <a:t>universidad</a:t>
            </a:r>
            <a:r>
              <a:rPr dirty="0"/>
              <a:t>).</a:t>
            </a:r>
          </a:p>
          <a:p>
            <a:pPr>
              <a:spcBef>
                <a:spcPts val="500"/>
              </a:spcBef>
              <a:defRPr sz="2200"/>
            </a:pPr>
            <a:r>
              <a:rPr dirty="0"/>
              <a:t>Disponible el </a:t>
            </a:r>
            <a:r>
              <a:rPr lang="en-US" dirty="0"/>
              <a:t>1</a:t>
            </a:r>
            <a:r>
              <a:rPr dirty="0"/>
              <a:t> de </a:t>
            </a:r>
            <a:r>
              <a:rPr dirty="0" err="1"/>
              <a:t>octubre</a:t>
            </a:r>
            <a:r>
              <a:rPr dirty="0"/>
              <a:t> de </a:t>
            </a:r>
            <a:r>
              <a:rPr dirty="0" err="1"/>
              <a:t>cada</a:t>
            </a:r>
            <a:r>
              <a:rPr dirty="0"/>
              <a:t> </a:t>
            </a:r>
            <a:r>
              <a:rPr dirty="0" err="1"/>
              <a:t>año</a:t>
            </a:r>
            <a:r>
              <a:rPr dirty="0"/>
              <a:t> y </a:t>
            </a:r>
            <a:r>
              <a:rPr dirty="0" err="1"/>
              <a:t>recopila</a:t>
            </a:r>
            <a:r>
              <a:rPr dirty="0"/>
              <a:t> </a:t>
            </a:r>
            <a:r>
              <a:rPr dirty="0" err="1"/>
              <a:t>información</a:t>
            </a:r>
            <a:r>
              <a:rPr dirty="0"/>
              <a:t> </a:t>
            </a:r>
            <a:r>
              <a:rPr dirty="0" err="1"/>
              <a:t>más</a:t>
            </a:r>
            <a:r>
              <a:rPr dirty="0"/>
              <a:t> </a:t>
            </a:r>
            <a:r>
              <a:rPr dirty="0" err="1"/>
              <a:t>exhaustiva</a:t>
            </a:r>
            <a:r>
              <a:rPr dirty="0"/>
              <a:t> </a:t>
            </a:r>
            <a:r>
              <a:rPr dirty="0" err="1"/>
              <a:t>sobre</a:t>
            </a:r>
            <a:r>
              <a:rPr dirty="0"/>
              <a:t> </a:t>
            </a:r>
            <a:r>
              <a:rPr dirty="0" err="1"/>
              <a:t>los</a:t>
            </a:r>
            <a:r>
              <a:rPr dirty="0"/>
              <a:t> </a:t>
            </a:r>
            <a:r>
              <a:rPr dirty="0" err="1"/>
              <a:t>ingresos</a:t>
            </a:r>
            <a:r>
              <a:rPr dirty="0"/>
              <a:t>, </a:t>
            </a:r>
            <a:r>
              <a:rPr dirty="0" err="1"/>
              <a:t>los</a:t>
            </a:r>
            <a:r>
              <a:rPr dirty="0"/>
              <a:t> </a:t>
            </a:r>
            <a:r>
              <a:rPr dirty="0" err="1"/>
              <a:t>bienes</a:t>
            </a:r>
            <a:r>
              <a:rPr dirty="0"/>
              <a:t> y el </a:t>
            </a:r>
            <a:r>
              <a:rPr dirty="0" err="1"/>
              <a:t>hogar</a:t>
            </a:r>
            <a:r>
              <a:rPr dirty="0"/>
              <a:t> que la FAFSA.</a:t>
            </a:r>
          </a:p>
          <a:p>
            <a:pPr>
              <a:spcBef>
                <a:spcPts val="500"/>
              </a:spcBef>
              <a:defRPr sz="2200"/>
            </a:pPr>
            <a:r>
              <a:rPr lang="es-ES" dirty="0"/>
              <a:t>Utiliza información financiera del 2025 para 2027-2028</a:t>
            </a:r>
            <a:r>
              <a:rPr dirty="0"/>
              <a:t>.</a:t>
            </a:r>
          </a:p>
          <a:p>
            <a:pPr>
              <a:spcBef>
                <a:spcPts val="500"/>
              </a:spcBef>
              <a:defRPr sz="2200"/>
            </a:pPr>
            <a:r>
              <a:rPr dirty="0" err="1"/>
              <a:t>Utilizado</a:t>
            </a:r>
            <a:r>
              <a:rPr dirty="0"/>
              <a:t> </a:t>
            </a:r>
            <a:r>
              <a:rPr dirty="0" err="1"/>
              <a:t>sobre</a:t>
            </a:r>
            <a:r>
              <a:rPr dirty="0"/>
              <a:t> </a:t>
            </a:r>
            <a:r>
              <a:rPr dirty="0" err="1"/>
              <a:t>todo</a:t>
            </a:r>
            <a:r>
              <a:rPr dirty="0"/>
              <a:t> </a:t>
            </a:r>
            <a:r>
              <a:rPr dirty="0" err="1"/>
              <a:t>por</a:t>
            </a:r>
            <a:r>
              <a:rPr dirty="0"/>
              <a:t> </a:t>
            </a:r>
            <a:r>
              <a:rPr dirty="0" err="1"/>
              <a:t>universidades</a:t>
            </a:r>
            <a:r>
              <a:rPr dirty="0"/>
              <a:t> </a:t>
            </a:r>
            <a:r>
              <a:rPr dirty="0" err="1"/>
              <a:t>independientes</a:t>
            </a:r>
            <a:r>
              <a:rPr dirty="0"/>
              <a:t> (</a:t>
            </a:r>
            <a:r>
              <a:rPr dirty="0" err="1"/>
              <a:t>privadas</a:t>
            </a:r>
            <a:r>
              <a:rPr dirty="0"/>
              <a:t>).</a:t>
            </a:r>
            <a:endParaRPr sz="2200" dirty="0"/>
          </a:p>
          <a:p>
            <a:pPr marL="0" indent="0">
              <a:spcBef>
                <a:spcPts val="500"/>
              </a:spcBef>
              <a:buSzTx/>
              <a:buNone/>
              <a:defRPr sz="2200"/>
            </a:pPr>
            <a:endParaRPr sz="2200" dirty="0"/>
          </a:p>
          <a:p>
            <a:pPr marL="0" indent="0">
              <a:spcBef>
                <a:spcPts val="500"/>
              </a:spcBef>
              <a:buSzTx/>
              <a:buNone/>
              <a:defRPr sz="2200"/>
            </a:pPr>
            <a:r>
              <a:rPr dirty="0" err="1"/>
              <a:t>Inscribirse</a:t>
            </a:r>
            <a:r>
              <a:rPr dirty="0"/>
              <a:t> - </a:t>
            </a:r>
            <a:r>
              <a:rPr dirty="0" err="1"/>
              <a:t>Completar</a:t>
            </a:r>
            <a:r>
              <a:rPr dirty="0"/>
              <a:t> la </a:t>
            </a:r>
            <a:r>
              <a:rPr dirty="0" err="1"/>
              <a:t>solicitud</a:t>
            </a:r>
            <a:r>
              <a:rPr dirty="0"/>
              <a:t> - </a:t>
            </a:r>
            <a:r>
              <a:rPr dirty="0" err="1"/>
              <a:t>Efectuar</a:t>
            </a:r>
            <a:r>
              <a:rPr dirty="0"/>
              <a:t> </a:t>
            </a:r>
            <a:r>
              <a:rPr dirty="0" err="1"/>
              <a:t>el</a:t>
            </a:r>
            <a:r>
              <a:rPr dirty="0"/>
              <a:t> </a:t>
            </a:r>
            <a:r>
              <a:rPr dirty="0" err="1"/>
              <a:t>pago</a:t>
            </a:r>
            <a:r>
              <a:rPr dirty="0"/>
              <a:t> - </a:t>
            </a:r>
            <a:r>
              <a:rPr dirty="0" err="1"/>
              <a:t>Enviar</a:t>
            </a:r>
            <a:endParaRPr dirty="0"/>
          </a:p>
          <a:p>
            <a:pPr marL="457200" indent="-228600">
              <a:spcBef>
                <a:spcPts val="500"/>
              </a:spcBef>
              <a:buFontTx/>
              <a:buChar char="✓"/>
              <a:defRPr sz="2200"/>
            </a:pPr>
            <a:r>
              <a:rPr dirty="0"/>
              <a:t>No hay </a:t>
            </a:r>
            <a:r>
              <a:rPr dirty="0" err="1"/>
              <a:t>tarifa</a:t>
            </a:r>
            <a:r>
              <a:rPr dirty="0"/>
              <a:t> de </a:t>
            </a:r>
            <a:r>
              <a:rPr dirty="0" err="1"/>
              <a:t>solicitud</a:t>
            </a:r>
            <a:r>
              <a:rPr dirty="0"/>
              <a:t> para </a:t>
            </a:r>
            <a:r>
              <a:rPr dirty="0" err="1"/>
              <a:t>ingresos</a:t>
            </a:r>
            <a:r>
              <a:rPr dirty="0"/>
              <a:t> </a:t>
            </a:r>
            <a:r>
              <a:rPr dirty="0" err="1"/>
              <a:t>inferiores</a:t>
            </a:r>
            <a:r>
              <a:rPr dirty="0"/>
              <a:t> a $100,000. </a:t>
            </a:r>
          </a:p>
          <a:p>
            <a:pPr marL="457200" indent="-228600">
              <a:spcBef>
                <a:spcPts val="500"/>
              </a:spcBef>
              <a:buFontTx/>
              <a:buChar char="✓"/>
              <a:defRPr sz="2200"/>
            </a:pPr>
            <a:r>
              <a:rPr dirty="0" err="1"/>
              <a:t>Todos</a:t>
            </a:r>
            <a:r>
              <a:rPr dirty="0"/>
              <a:t> </a:t>
            </a:r>
            <a:r>
              <a:rPr dirty="0" err="1"/>
              <a:t>los</a:t>
            </a:r>
            <a:r>
              <a:rPr dirty="0"/>
              <a:t> </a:t>
            </a:r>
            <a:r>
              <a:rPr dirty="0" err="1"/>
              <a:t>demás</a:t>
            </a:r>
            <a:r>
              <a:rPr dirty="0"/>
              <a:t>, $25 </a:t>
            </a:r>
            <a:r>
              <a:rPr dirty="0" err="1"/>
              <a:t>por</a:t>
            </a:r>
            <a:r>
              <a:rPr dirty="0"/>
              <a:t> la </a:t>
            </a:r>
            <a:r>
              <a:rPr dirty="0" err="1"/>
              <a:t>primera</a:t>
            </a:r>
            <a:r>
              <a:rPr dirty="0"/>
              <a:t> </a:t>
            </a:r>
            <a:r>
              <a:rPr dirty="0" err="1"/>
              <a:t>solicitud</a:t>
            </a:r>
            <a:r>
              <a:rPr dirty="0"/>
              <a:t> y $16 </a:t>
            </a:r>
            <a:r>
              <a:rPr dirty="0" err="1"/>
              <a:t>por</a:t>
            </a:r>
            <a:r>
              <a:rPr dirty="0"/>
              <a:t> </a:t>
            </a:r>
            <a:r>
              <a:rPr dirty="0" err="1"/>
              <a:t>cada</a:t>
            </a:r>
            <a:r>
              <a:rPr dirty="0"/>
              <a:t> </a:t>
            </a:r>
            <a:r>
              <a:rPr dirty="0" err="1"/>
              <a:t>solicitud</a:t>
            </a:r>
            <a:r>
              <a:rPr dirty="0"/>
              <a:t> </a:t>
            </a:r>
            <a:r>
              <a:rPr dirty="0" err="1"/>
              <a:t>adicional</a:t>
            </a:r>
            <a:r>
              <a:rPr dirty="0"/>
              <a:t>.</a:t>
            </a:r>
          </a:p>
        </p:txBody>
      </p:sp>
      <p:sp>
        <p:nvSpPr>
          <p:cNvPr id="25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err="1"/>
              <a:t>Solicitud</a:t>
            </a:r>
            <a:r>
              <a:rPr dirty="0"/>
              <a:t>: </a:t>
            </a:r>
            <a:br>
              <a:rPr lang="es-ES" dirty="0"/>
            </a:br>
            <a:r>
              <a:rPr dirty="0" err="1"/>
              <a:t>Perfil</a:t>
            </a:r>
            <a:r>
              <a:rPr dirty="0"/>
              <a:t> CSS</a:t>
            </a:r>
          </a:p>
        </p:txBody>
      </p:sp>
    </p:spTree>
    <p:extLst>
      <p:ext uri="{BB962C8B-B14F-4D97-AF65-F5344CB8AC3E}">
        <p14:creationId xmlns:p14="http://schemas.microsoft.com/office/powerpoint/2010/main" val="395881285"/>
      </p:ext>
    </p:extLst>
  </p:cSld>
  <p:clrMapOvr>
    <a:masterClrMapping/>
  </p:clrMapOvr>
  <p:transition spd="med"/>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Footer Placeholder 4"/>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63" name="Content Placeholder 2"/>
          <p:cNvSpPr txBox="1">
            <a:spLocks noGrp="1"/>
          </p:cNvSpPr>
          <p:nvPr>
            <p:ph type="body" sz="half" idx="4294967295"/>
          </p:nvPr>
        </p:nvSpPr>
        <p:spPr>
          <a:xfrm>
            <a:off x="3598314" y="1252191"/>
            <a:ext cx="8104247" cy="2612893"/>
          </a:xfrm>
          <a:prstGeom prst="rect">
            <a:avLst/>
          </a:prstGeom>
        </p:spPr>
        <p:txBody>
          <a:bodyPr>
            <a:normAutofit fontScale="92500" lnSpcReduction="10000"/>
          </a:bodyPr>
          <a:lstStyle/>
          <a:p>
            <a:pPr marL="0" indent="0">
              <a:lnSpc>
                <a:spcPct val="80000"/>
              </a:lnSpc>
              <a:spcBef>
                <a:spcPts val="500"/>
              </a:spcBef>
              <a:buSzTx/>
              <a:buNone/>
              <a:defRPr sz="2200"/>
            </a:pPr>
            <a:r>
              <a:rPr dirty="0"/>
              <a:t>Sitio web para </a:t>
            </a:r>
            <a:r>
              <a:rPr dirty="0" err="1"/>
              <a:t>solicitar</a:t>
            </a:r>
            <a:r>
              <a:rPr dirty="0"/>
              <a:t> </a:t>
            </a:r>
            <a:r>
              <a:rPr dirty="0" err="1"/>
              <a:t>perfil</a:t>
            </a:r>
            <a:endParaRPr dirty="0"/>
          </a:p>
          <a:p>
            <a:pPr>
              <a:lnSpc>
                <a:spcPct val="80000"/>
              </a:lnSpc>
              <a:spcBef>
                <a:spcPts val="500"/>
              </a:spcBef>
              <a:buSzTx/>
              <a:buNone/>
              <a:defRPr sz="2200" u="sng">
                <a:solidFill>
                  <a:srgbClr val="8BC814"/>
                </a:solidFill>
                <a:uFill>
                  <a:solidFill>
                    <a:srgbClr val="8BC814"/>
                  </a:solidFill>
                </a:uFill>
                <a:hlinkClick r:id="rId3"/>
              </a:defRPr>
            </a:pPr>
            <a:r>
              <a:rPr dirty="0"/>
              <a:t>https://cssprofile.collegeboard.org/</a:t>
            </a:r>
          </a:p>
          <a:p>
            <a:pPr marL="0" indent="0">
              <a:lnSpc>
                <a:spcPct val="80000"/>
              </a:lnSpc>
              <a:spcBef>
                <a:spcPts val="600"/>
              </a:spcBef>
              <a:buSzTx/>
              <a:buNone/>
              <a:defRPr sz="2200"/>
            </a:pPr>
            <a:br>
              <a:rPr dirty="0"/>
            </a:br>
            <a:endParaRPr dirty="0"/>
          </a:p>
          <a:p>
            <a:pPr marL="0" indent="0">
              <a:lnSpc>
                <a:spcPct val="80000"/>
              </a:lnSpc>
              <a:spcBef>
                <a:spcPts val="600"/>
              </a:spcBef>
              <a:buSzTx/>
              <a:buNone/>
              <a:defRPr sz="2200">
                <a:solidFill>
                  <a:schemeClr val="tx1"/>
                </a:solidFill>
              </a:defRPr>
            </a:pPr>
            <a:r>
              <a:rPr dirty="0"/>
              <a:t>Sitio web para </a:t>
            </a:r>
            <a:r>
              <a:rPr dirty="0" err="1"/>
              <a:t>solicitar</a:t>
            </a:r>
            <a:r>
              <a:rPr dirty="0"/>
              <a:t> </a:t>
            </a:r>
            <a:r>
              <a:rPr dirty="0" err="1"/>
              <a:t>el</a:t>
            </a:r>
            <a:r>
              <a:rPr dirty="0"/>
              <a:t> </a:t>
            </a:r>
            <a:r>
              <a:rPr dirty="0" err="1"/>
              <a:t>perfil</a:t>
            </a:r>
            <a:r>
              <a:rPr dirty="0"/>
              <a:t> sin custodia:</a:t>
            </a:r>
            <a:endParaRPr dirty="0">
              <a:solidFill>
                <a:schemeClr val="tx1"/>
              </a:solidFill>
            </a:endParaRPr>
          </a:p>
          <a:p>
            <a:pPr marL="0" indent="0">
              <a:lnSpc>
                <a:spcPct val="80000"/>
              </a:lnSpc>
              <a:spcBef>
                <a:spcPts val="600"/>
              </a:spcBef>
              <a:buSzTx/>
              <a:buNone/>
              <a:defRPr sz="2200">
                <a:solidFill>
                  <a:srgbClr val="0070C0"/>
                </a:solidFill>
                <a:hlinkClick r:id="rId4"/>
              </a:defRPr>
            </a:pPr>
            <a:r>
              <a:rPr dirty="0"/>
              <a:t>https://cssprofile.collegeboard.org/profile-for-parents</a:t>
            </a:r>
            <a:endParaRPr dirty="0">
              <a:solidFill>
                <a:srgbClr val="0070C0"/>
              </a:solidFill>
            </a:endParaRPr>
          </a:p>
          <a:p>
            <a:pPr marL="0" indent="0">
              <a:lnSpc>
                <a:spcPct val="80000"/>
              </a:lnSpc>
              <a:spcBef>
                <a:spcPts val="600"/>
              </a:spcBef>
              <a:buSzTx/>
              <a:buNone/>
              <a:defRPr sz="2200"/>
            </a:pPr>
            <a:endParaRPr dirty="0">
              <a:solidFill>
                <a:srgbClr val="0070C0"/>
              </a:solidFill>
            </a:endParaRPr>
          </a:p>
          <a:p>
            <a:pPr marL="0" indent="0">
              <a:lnSpc>
                <a:spcPct val="80000"/>
              </a:lnSpc>
              <a:spcBef>
                <a:spcPts val="600"/>
              </a:spcBef>
              <a:buSzTx/>
              <a:buNone/>
              <a:defRPr sz="2200">
                <a:solidFill>
                  <a:schemeClr val="tx1"/>
                </a:solidFill>
              </a:defRPr>
            </a:pPr>
            <a:r>
              <a:rPr dirty="0" err="1"/>
              <a:t>Instituciones</a:t>
            </a:r>
            <a:r>
              <a:rPr dirty="0"/>
              <a:t> </a:t>
            </a:r>
            <a:r>
              <a:rPr dirty="0" err="1"/>
              <a:t>participantes</a:t>
            </a:r>
            <a:r>
              <a:rPr dirty="0"/>
              <a:t> del CSS:</a:t>
            </a:r>
          </a:p>
          <a:p>
            <a:pPr marL="0" indent="0">
              <a:lnSpc>
                <a:spcPct val="80000"/>
              </a:lnSpc>
              <a:spcBef>
                <a:spcPts val="600"/>
              </a:spcBef>
              <a:buSzTx/>
              <a:buNone/>
              <a:defRPr sz="2200">
                <a:solidFill>
                  <a:srgbClr val="0070C0"/>
                </a:solidFill>
                <a:hlinkClick r:id="rId5"/>
              </a:defRPr>
            </a:pPr>
            <a:r>
              <a:rPr dirty="0"/>
              <a:t>https://cssprofile.collegeboard.org/profile/ppi/participatingInstitutions.aspx</a:t>
            </a:r>
            <a:endParaRPr dirty="0">
              <a:solidFill>
                <a:srgbClr val="0070C0"/>
              </a:solidFill>
            </a:endParaRPr>
          </a:p>
          <a:p>
            <a:pPr marL="0" indent="0">
              <a:lnSpc>
                <a:spcPct val="80000"/>
              </a:lnSpc>
              <a:spcBef>
                <a:spcPts val="600"/>
              </a:spcBef>
              <a:buSzTx/>
              <a:buNone/>
              <a:defRPr sz="2200"/>
            </a:pPr>
            <a:endParaRPr dirty="0">
              <a:solidFill>
                <a:srgbClr val="0070C0"/>
              </a:solidFill>
            </a:endParaRPr>
          </a:p>
          <a:p>
            <a:pPr marL="0" indent="0">
              <a:lnSpc>
                <a:spcPct val="80000"/>
              </a:lnSpc>
              <a:spcBef>
                <a:spcPts val="600"/>
              </a:spcBef>
              <a:buSzTx/>
              <a:buNone/>
              <a:defRPr sz="2200"/>
            </a:pPr>
            <a:endParaRPr dirty="0">
              <a:solidFill>
                <a:srgbClr val="0070C0"/>
              </a:solidFill>
            </a:endParaRPr>
          </a:p>
        </p:txBody>
      </p:sp>
      <p:sp>
        <p:nvSpPr>
          <p:cNvPr id="26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20</a:t>
            </a:r>
          </a:p>
        </p:txBody>
      </p:sp>
      <p:sp>
        <p:nvSpPr>
          <p:cNvPr id="265" name="Customer Support - 844-202-0524 | Live Chat Available"/>
          <p:cNvSpPr txBox="1"/>
          <p:nvPr/>
        </p:nvSpPr>
        <p:spPr>
          <a:xfrm>
            <a:off x="3598314" y="5518069"/>
            <a:ext cx="6284200" cy="3194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marL="342900" indent="-342900" algn="ctr" defTabSz="457200">
              <a:lnSpc>
                <a:spcPct val="80000"/>
              </a:lnSpc>
              <a:spcBef>
                <a:spcPts val="600"/>
              </a:spcBef>
              <a:defRPr sz="1800"/>
            </a:lvl1pPr>
          </a:lstStyle>
          <a:p>
            <a:pPr algn="l"/>
            <a:r>
              <a:rPr dirty="0" err="1"/>
              <a:t>Atención</a:t>
            </a:r>
            <a:r>
              <a:rPr dirty="0"/>
              <a:t> al </a:t>
            </a:r>
            <a:r>
              <a:rPr dirty="0" err="1"/>
              <a:t>cliente</a:t>
            </a:r>
            <a:r>
              <a:rPr dirty="0"/>
              <a:t>: 844-202-0524 | Chat </a:t>
            </a:r>
            <a:r>
              <a:rPr dirty="0" err="1"/>
              <a:t>en</a:t>
            </a:r>
            <a:r>
              <a:rPr dirty="0"/>
              <a:t> </a:t>
            </a:r>
            <a:r>
              <a:rPr dirty="0" err="1"/>
              <a:t>directo</a:t>
            </a:r>
            <a:r>
              <a:rPr dirty="0"/>
              <a:t> disponible</a:t>
            </a:r>
          </a:p>
        </p:txBody>
      </p:sp>
      <p:pic>
        <p:nvPicPr>
          <p:cNvPr id="266" name="Screen Shot 2023-08-29 at 3.25.19 PM.png" descr="Screen Shot 2023-08-29 at 3.25.19 PM.png"/>
          <p:cNvPicPr>
            <a:picLocks noChangeAspect="1"/>
          </p:cNvPicPr>
          <p:nvPr/>
        </p:nvPicPr>
        <p:blipFill>
          <a:blip r:embed="rId6"/>
          <a:stretch>
            <a:fillRect/>
          </a:stretch>
        </p:blipFill>
        <p:spPr>
          <a:xfrm>
            <a:off x="4202814" y="3947577"/>
            <a:ext cx="3786372" cy="1405506"/>
          </a:xfrm>
          <a:prstGeom prst="rect">
            <a:avLst/>
          </a:prstGeom>
          <a:ln w="12700">
            <a:miter lim="400000"/>
          </a:ln>
          <a:effectLst>
            <a:outerShdw blurRad="190500" dist="12700" dir="5400000" rotWithShape="0">
              <a:srgbClr val="000000"/>
            </a:outerShdw>
          </a:effectLst>
        </p:spPr>
      </p:pic>
      <p:sp>
        <p:nvSpPr>
          <p:cNvPr id="8"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Perfil CSS</a:t>
            </a:r>
          </a:p>
        </p:txBody>
      </p:sp>
    </p:spTree>
    <p:extLst>
      <p:ext uri="{BB962C8B-B14F-4D97-AF65-F5344CB8AC3E}">
        <p14:creationId xmlns:p14="http://schemas.microsoft.com/office/powerpoint/2010/main" val="2297278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73" name="Rectangle 5"/>
          <p:cNvSpPr txBox="1">
            <a:spLocks noGrp="1"/>
          </p:cNvSpPr>
          <p:nvPr>
            <p:ph type="body" idx="4294967295"/>
          </p:nvPr>
        </p:nvSpPr>
        <p:spPr>
          <a:xfrm>
            <a:off x="3979002" y="591861"/>
            <a:ext cx="7249886" cy="5045460"/>
          </a:xfrm>
          <a:prstGeom prst="rect">
            <a:avLst/>
          </a:prstGeom>
        </p:spPr>
        <p:txBody>
          <a:bodyPr lIns="44450" tIns="44450" rIns="44450" bIns="44450" anchor="ctr">
            <a:normAutofit lnSpcReduction="10000"/>
          </a:bodyPr>
          <a:lstStyle/>
          <a:p>
            <a:pPr marL="280988" indent="-280988">
              <a:spcBef>
                <a:spcPts val="500"/>
              </a:spcBef>
              <a:defRPr sz="2100"/>
            </a:pPr>
            <a:r>
              <a:rPr dirty="0"/>
              <a:t>La FAFSA 202</a:t>
            </a:r>
            <a:r>
              <a:rPr lang="en-US" dirty="0"/>
              <a:t>7</a:t>
            </a:r>
            <a:r>
              <a:rPr dirty="0"/>
              <a:t>-202</a:t>
            </a:r>
            <a:r>
              <a:rPr lang="en-US" dirty="0"/>
              <a:t>8</a:t>
            </a:r>
            <a:r>
              <a:rPr dirty="0"/>
              <a:t> </a:t>
            </a:r>
            <a:r>
              <a:rPr dirty="0" err="1"/>
              <a:t>estará</a:t>
            </a:r>
            <a:r>
              <a:rPr dirty="0"/>
              <a:t> disponible </a:t>
            </a:r>
            <a:r>
              <a:rPr lang="en-US" dirty="0" err="1"/>
              <a:t>desde</a:t>
            </a:r>
            <a:r>
              <a:rPr dirty="0"/>
              <a:t> el </a:t>
            </a:r>
            <a:r>
              <a:rPr lang="en-US" dirty="0"/>
              <a:t>1 de </a:t>
            </a:r>
            <a:r>
              <a:rPr lang="en-US" dirty="0" err="1"/>
              <a:t>octubre</a:t>
            </a:r>
            <a:r>
              <a:rPr lang="en-US" dirty="0"/>
              <a:t> de 2026.</a:t>
            </a:r>
            <a:endParaRPr dirty="0"/>
          </a:p>
          <a:p>
            <a:pPr marL="280988" indent="-280988">
              <a:spcBef>
                <a:spcPts val="500"/>
              </a:spcBef>
              <a:defRPr sz="2100"/>
            </a:pPr>
            <a:r>
              <a:rPr dirty="0" err="1"/>
              <a:t>Recoge</a:t>
            </a:r>
            <a:r>
              <a:rPr dirty="0"/>
              <a:t> la </a:t>
            </a:r>
            <a:r>
              <a:rPr dirty="0" err="1"/>
              <a:t>información</a:t>
            </a:r>
            <a:r>
              <a:rPr dirty="0"/>
              <a:t> personal y </a:t>
            </a:r>
            <a:r>
              <a:rPr dirty="0" err="1"/>
              <a:t>financiera</a:t>
            </a:r>
            <a:r>
              <a:rPr dirty="0"/>
              <a:t> de la familia que se </a:t>
            </a:r>
            <a:r>
              <a:rPr dirty="0" err="1"/>
              <a:t>utiliza</a:t>
            </a:r>
            <a:r>
              <a:rPr dirty="0"/>
              <a:t> para </a:t>
            </a:r>
            <a:r>
              <a:rPr dirty="0" err="1"/>
              <a:t>calcular</a:t>
            </a:r>
            <a:r>
              <a:rPr dirty="0"/>
              <a:t> el </a:t>
            </a:r>
            <a:r>
              <a:rPr dirty="0" err="1"/>
              <a:t>Índice</a:t>
            </a:r>
            <a:r>
              <a:rPr dirty="0"/>
              <a:t> de Ayuda </a:t>
            </a:r>
            <a:r>
              <a:rPr dirty="0" err="1"/>
              <a:t>Estudiantil</a:t>
            </a:r>
            <a:r>
              <a:rPr dirty="0"/>
              <a:t> (SAI) del </a:t>
            </a:r>
            <a:r>
              <a:rPr dirty="0" err="1"/>
              <a:t>estudiante</a:t>
            </a:r>
            <a:r>
              <a:rPr dirty="0"/>
              <a:t>. El SAI </a:t>
            </a:r>
            <a:r>
              <a:rPr dirty="0" err="1"/>
              <a:t>determina</a:t>
            </a:r>
            <a:r>
              <a:rPr dirty="0"/>
              <a:t> la </a:t>
            </a:r>
            <a:r>
              <a:rPr dirty="0" err="1"/>
              <a:t>elegibilidad</a:t>
            </a:r>
            <a:r>
              <a:rPr dirty="0"/>
              <a:t> para la </a:t>
            </a:r>
            <a:r>
              <a:rPr dirty="0" err="1"/>
              <a:t>ayuda</a:t>
            </a:r>
            <a:r>
              <a:rPr dirty="0"/>
              <a:t> federal a </a:t>
            </a:r>
            <a:r>
              <a:rPr dirty="0" err="1"/>
              <a:t>los</a:t>
            </a:r>
            <a:r>
              <a:rPr dirty="0"/>
              <a:t> </a:t>
            </a:r>
            <a:r>
              <a:rPr dirty="0" err="1"/>
              <a:t>estudiantes</a:t>
            </a:r>
            <a:r>
              <a:rPr dirty="0"/>
              <a:t>.</a:t>
            </a:r>
          </a:p>
          <a:p>
            <a:pPr marL="280988" indent="-280988">
              <a:spcBef>
                <a:spcPts val="1600"/>
              </a:spcBef>
              <a:defRPr sz="2100"/>
            </a:pPr>
            <a:r>
              <a:rPr dirty="0" err="1"/>
              <a:t>Presente</a:t>
            </a:r>
            <a:r>
              <a:rPr dirty="0"/>
              <a:t> la FAFSA </a:t>
            </a:r>
            <a:r>
              <a:rPr dirty="0" err="1"/>
              <a:t>electrónicamente</a:t>
            </a:r>
            <a:r>
              <a:rPr dirty="0"/>
              <a:t> a </a:t>
            </a:r>
            <a:r>
              <a:rPr dirty="0" err="1"/>
              <a:t>través</a:t>
            </a:r>
            <a:r>
              <a:rPr dirty="0"/>
              <a:t> de FAFSA </a:t>
            </a:r>
            <a:r>
              <a:rPr dirty="0" err="1"/>
              <a:t>en</a:t>
            </a:r>
            <a:r>
              <a:rPr dirty="0"/>
              <a:t> la web </a:t>
            </a:r>
            <a:r>
              <a:rPr dirty="0" err="1"/>
              <a:t>en</a:t>
            </a:r>
            <a:r>
              <a:rPr dirty="0"/>
              <a:t> </a:t>
            </a:r>
            <a:r>
              <a:rPr u="sng" dirty="0">
                <a:solidFill>
                  <a:srgbClr val="8BC814"/>
                </a:solidFill>
                <a:uFill>
                  <a:solidFill>
                    <a:srgbClr val="8BC814"/>
                  </a:solidFill>
                </a:uFill>
                <a:hlinkClick r:id="rId4"/>
              </a:rPr>
              <a:t>www.studentaid.gov</a:t>
            </a:r>
            <a:r>
              <a:rPr dirty="0"/>
              <a:t>.</a:t>
            </a:r>
            <a:endParaRPr dirty="0">
              <a:solidFill>
                <a:srgbClr val="2A6CAA"/>
              </a:solidFill>
            </a:endParaRPr>
          </a:p>
          <a:p>
            <a:pPr marL="404813">
              <a:spcBef>
                <a:spcPts val="1600"/>
              </a:spcBef>
              <a:defRPr sz="2100"/>
            </a:pPr>
            <a:r>
              <a:rPr dirty="0"/>
              <a:t>La FAFSA </a:t>
            </a:r>
            <a:r>
              <a:rPr dirty="0" err="1"/>
              <a:t>utiliza</a:t>
            </a:r>
            <a:r>
              <a:rPr dirty="0"/>
              <a:t> </a:t>
            </a:r>
            <a:r>
              <a:rPr dirty="0" err="1"/>
              <a:t>información</a:t>
            </a:r>
            <a:r>
              <a:rPr dirty="0"/>
              <a:t> de </a:t>
            </a:r>
            <a:r>
              <a:rPr dirty="0" err="1"/>
              <a:t>ingresos</a:t>
            </a:r>
            <a:r>
              <a:rPr dirty="0"/>
              <a:t> del </a:t>
            </a:r>
            <a:r>
              <a:rPr dirty="0" err="1"/>
              <a:t>año</a:t>
            </a:r>
            <a:r>
              <a:rPr dirty="0"/>
              <a:t> anterior al anterior (202</a:t>
            </a:r>
            <a:r>
              <a:rPr lang="en-US" dirty="0"/>
              <a:t>5</a:t>
            </a:r>
            <a:r>
              <a:rPr dirty="0"/>
              <a:t> para el </a:t>
            </a:r>
            <a:r>
              <a:rPr dirty="0" err="1"/>
              <a:t>año</a:t>
            </a:r>
            <a:r>
              <a:rPr dirty="0"/>
              <a:t> de </a:t>
            </a:r>
            <a:r>
              <a:rPr dirty="0" err="1"/>
              <a:t>adjudicación</a:t>
            </a:r>
            <a:r>
              <a:rPr dirty="0"/>
              <a:t> 202</a:t>
            </a:r>
            <a:r>
              <a:rPr lang="en-US" dirty="0"/>
              <a:t>7-2028</a:t>
            </a:r>
            <a:r>
              <a:rPr dirty="0"/>
              <a:t>). </a:t>
            </a:r>
          </a:p>
          <a:p>
            <a:pPr marL="404813">
              <a:spcBef>
                <a:spcPts val="1600"/>
              </a:spcBef>
              <a:defRPr sz="2100"/>
            </a:pPr>
            <a:r>
              <a:rPr dirty="0"/>
              <a:t>Todos </a:t>
            </a:r>
            <a:r>
              <a:rPr dirty="0" err="1"/>
              <a:t>los</a:t>
            </a:r>
            <a:r>
              <a:rPr dirty="0"/>
              <a:t> </a:t>
            </a:r>
            <a:r>
              <a:rPr dirty="0" err="1"/>
              <a:t>contribuyentes</a:t>
            </a:r>
            <a:r>
              <a:rPr dirty="0"/>
              <a:t> </a:t>
            </a:r>
            <a:r>
              <a:rPr dirty="0" err="1"/>
              <a:t>en</a:t>
            </a:r>
            <a:r>
              <a:rPr dirty="0"/>
              <a:t> la </a:t>
            </a:r>
            <a:r>
              <a:rPr dirty="0" err="1"/>
              <a:t>solicitud</a:t>
            </a:r>
            <a:r>
              <a:rPr dirty="0"/>
              <a:t> (</a:t>
            </a:r>
            <a:r>
              <a:rPr dirty="0" err="1"/>
              <a:t>estudiante</a:t>
            </a:r>
            <a:r>
              <a:rPr dirty="0"/>
              <a:t> y padre(s)</a:t>
            </a:r>
            <a:r>
              <a:rPr lang="en-US" dirty="0"/>
              <a:t> o </a:t>
            </a:r>
            <a:r>
              <a:rPr lang="en-US" dirty="0" err="1"/>
              <a:t>cónyuge</a:t>
            </a:r>
            <a:r>
              <a:rPr dirty="0"/>
              <a:t>) </a:t>
            </a:r>
            <a:r>
              <a:rPr dirty="0" err="1"/>
              <a:t>deben</a:t>
            </a:r>
            <a:r>
              <a:rPr dirty="0"/>
              <a:t> </a:t>
            </a:r>
            <a:r>
              <a:rPr dirty="0" err="1"/>
              <a:t>dar</a:t>
            </a:r>
            <a:r>
              <a:rPr dirty="0"/>
              <a:t> </a:t>
            </a:r>
            <a:r>
              <a:rPr dirty="0" err="1"/>
              <a:t>su</a:t>
            </a:r>
            <a:r>
              <a:rPr dirty="0"/>
              <a:t> </a:t>
            </a:r>
            <a:r>
              <a:rPr dirty="0" err="1"/>
              <a:t>consentimiento</a:t>
            </a:r>
            <a:r>
              <a:rPr dirty="0"/>
              <a:t> al IRS para </a:t>
            </a:r>
            <a:r>
              <a:rPr dirty="0" err="1"/>
              <a:t>obtener</a:t>
            </a:r>
            <a:r>
              <a:rPr dirty="0"/>
              <a:t> </a:t>
            </a:r>
            <a:r>
              <a:rPr dirty="0" err="1"/>
              <a:t>Información</a:t>
            </a:r>
            <a:r>
              <a:rPr dirty="0"/>
              <a:t> Fiscal Federal (FTI) para </a:t>
            </a:r>
            <a:r>
              <a:rPr dirty="0" err="1"/>
              <a:t>completar</a:t>
            </a:r>
            <a:r>
              <a:rPr dirty="0"/>
              <a:t> la </a:t>
            </a:r>
            <a:r>
              <a:rPr dirty="0" err="1"/>
              <a:t>información</a:t>
            </a:r>
            <a:r>
              <a:rPr dirty="0"/>
              <a:t> </a:t>
            </a:r>
            <a:r>
              <a:rPr dirty="0" err="1"/>
              <a:t>sobre</a:t>
            </a:r>
            <a:r>
              <a:rPr dirty="0"/>
              <a:t> </a:t>
            </a:r>
            <a:r>
              <a:rPr dirty="0" err="1"/>
              <a:t>ingresos</a:t>
            </a:r>
            <a:r>
              <a:rPr dirty="0"/>
              <a:t> e </a:t>
            </a:r>
            <a:r>
              <a:rPr dirty="0" err="1"/>
              <a:t>impuestos</a:t>
            </a:r>
            <a:r>
              <a:rPr dirty="0"/>
              <a:t> con la </a:t>
            </a:r>
            <a:r>
              <a:rPr dirty="0" err="1"/>
              <a:t>información</a:t>
            </a:r>
            <a:r>
              <a:rPr dirty="0"/>
              <a:t> fiscal del </a:t>
            </a:r>
            <a:r>
              <a:rPr dirty="0" err="1"/>
              <a:t>año</a:t>
            </a:r>
            <a:r>
              <a:rPr dirty="0"/>
              <a:t> anterior.    </a:t>
            </a:r>
          </a:p>
          <a:p>
            <a:pPr marL="804862" lvl="1" indent="-285750">
              <a:spcBef>
                <a:spcPts val="900"/>
              </a:spcBef>
              <a:defRPr sz="1200"/>
            </a:pPr>
            <a:r>
              <a:rPr sz="1100" dirty="0"/>
              <a:t>Toda la </a:t>
            </a:r>
            <a:r>
              <a:rPr sz="1100" dirty="0" err="1"/>
              <a:t>información</a:t>
            </a:r>
            <a:r>
              <a:rPr sz="1100" dirty="0"/>
              <a:t> fiscal del </a:t>
            </a:r>
            <a:r>
              <a:rPr sz="1100" dirty="0" err="1"/>
              <a:t>año</a:t>
            </a:r>
            <a:r>
              <a:rPr sz="1100" dirty="0"/>
              <a:t> anterior (202</a:t>
            </a:r>
            <a:r>
              <a:rPr lang="en-US" sz="1100" dirty="0"/>
              <a:t>5</a:t>
            </a:r>
            <a:r>
              <a:rPr sz="1100" dirty="0"/>
              <a:t>) </a:t>
            </a:r>
            <a:r>
              <a:rPr sz="1100" dirty="0" err="1"/>
              <a:t>ya</a:t>
            </a:r>
            <a:r>
              <a:rPr sz="1100" dirty="0"/>
              <a:t> </a:t>
            </a:r>
            <a:r>
              <a:rPr sz="1100" dirty="0" err="1"/>
              <a:t>está</a:t>
            </a:r>
            <a:r>
              <a:rPr sz="1100" dirty="0"/>
              <a:t> </a:t>
            </a:r>
            <a:r>
              <a:rPr sz="1100" dirty="0" err="1"/>
              <a:t>archivada</a:t>
            </a:r>
            <a:r>
              <a:rPr sz="1100" dirty="0"/>
              <a:t>, lo que </a:t>
            </a:r>
            <a:r>
              <a:rPr sz="1100" dirty="0" err="1"/>
              <a:t>permite</a:t>
            </a:r>
            <a:r>
              <a:rPr sz="1100" dirty="0"/>
              <a:t> </a:t>
            </a:r>
            <a:r>
              <a:rPr sz="1100" dirty="0" err="1"/>
              <a:t>su</a:t>
            </a:r>
            <a:r>
              <a:rPr sz="1100" dirty="0"/>
              <a:t> </a:t>
            </a:r>
            <a:r>
              <a:rPr sz="1100" dirty="0" err="1"/>
              <a:t>recuperación</a:t>
            </a:r>
            <a:r>
              <a:rPr sz="1100" dirty="0"/>
              <a:t> </a:t>
            </a:r>
            <a:r>
              <a:rPr sz="1100" dirty="0" err="1"/>
              <a:t>inmediata</a:t>
            </a:r>
            <a:r>
              <a:rPr sz="1100" dirty="0"/>
              <a:t>.</a:t>
            </a:r>
          </a:p>
        </p:txBody>
      </p:sp>
      <p:sp>
        <p:nvSpPr>
          <p:cNvPr id="27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sp>
        <p:nvSpPr>
          <p:cNvPr id="6" name="Rectangle 2"/>
          <p:cNvSpPr txBox="1">
            <a:spLocks/>
          </p:cNvSpPr>
          <p:nvPr/>
        </p:nvSpPr>
        <p:spPr>
          <a:xfrm>
            <a:off x="252918" y="1123837"/>
            <a:ext cx="3066751"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err="1"/>
              <a:t>Solicitud</a:t>
            </a:r>
            <a:r>
              <a:rPr dirty="0"/>
              <a:t> </a:t>
            </a:r>
            <a:r>
              <a:rPr dirty="0" err="1"/>
              <a:t>Gratuita</a:t>
            </a:r>
            <a:r>
              <a:rPr dirty="0"/>
              <a:t> de </a:t>
            </a:r>
            <a:r>
              <a:rPr dirty="0" err="1"/>
              <a:t>Ayuda</a:t>
            </a:r>
            <a:r>
              <a:rPr dirty="0"/>
              <a:t> Federal </a:t>
            </a:r>
            <a:br>
              <a:rPr lang="en-US" dirty="0"/>
            </a:br>
            <a:r>
              <a:rPr dirty="0"/>
              <a:t>para </a:t>
            </a:r>
            <a:r>
              <a:rPr dirty="0" err="1"/>
              <a:t>Estudiantes</a:t>
            </a:r>
            <a:r>
              <a:rPr dirty="0"/>
              <a:t> (FAFSA)</a:t>
            </a:r>
          </a:p>
        </p:txBody>
      </p:sp>
    </p:spTree>
    <p:extLst>
      <p:ext uri="{BB962C8B-B14F-4D97-AF65-F5344CB8AC3E}">
        <p14:creationId xmlns:p14="http://schemas.microsoft.com/office/powerpoint/2010/main" val="39513601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8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a:p>
        </p:txBody>
      </p:sp>
      <p:sp>
        <p:nvSpPr>
          <p:cNvPr id="281" name="Used to provide consent to obtain Federal Tax Information and sign the FAFSA.…"/>
          <p:cNvSpPr txBox="1">
            <a:spLocks noGrp="1"/>
          </p:cNvSpPr>
          <p:nvPr>
            <p:ph type="body" idx="4294967295"/>
          </p:nvPr>
        </p:nvSpPr>
        <p:spPr>
          <a:xfrm>
            <a:off x="3465094" y="417540"/>
            <a:ext cx="8289758" cy="5797210"/>
          </a:xfrm>
          <a:prstGeom prst="rect">
            <a:avLst/>
          </a:prstGeom>
        </p:spPr>
        <p:txBody>
          <a:bodyPr>
            <a:noAutofit/>
          </a:bodyPr>
          <a:lstStyle/>
          <a:p>
            <a:pPr marL="0" indent="0">
              <a:spcBef>
                <a:spcPts val="0"/>
              </a:spcBef>
              <a:buSzTx/>
              <a:buNone/>
              <a:defRPr sz="1800"/>
            </a:pPr>
            <a:r>
              <a:rPr dirty="0"/>
              <a:t>Se </a:t>
            </a:r>
            <a:r>
              <a:rPr dirty="0" err="1"/>
              <a:t>utiliza</a:t>
            </a:r>
            <a:r>
              <a:rPr dirty="0"/>
              <a:t> para </a:t>
            </a:r>
            <a:r>
              <a:rPr dirty="0" err="1"/>
              <a:t>dar</a:t>
            </a:r>
            <a:r>
              <a:rPr dirty="0"/>
              <a:t> el </a:t>
            </a:r>
            <a:r>
              <a:rPr dirty="0" err="1"/>
              <a:t>consentimiento</a:t>
            </a:r>
            <a:r>
              <a:rPr dirty="0"/>
              <a:t> para </a:t>
            </a:r>
            <a:r>
              <a:rPr dirty="0" err="1"/>
              <a:t>obtener</a:t>
            </a:r>
            <a:r>
              <a:rPr dirty="0"/>
              <a:t> </a:t>
            </a:r>
            <a:r>
              <a:rPr dirty="0" err="1"/>
              <a:t>Información</a:t>
            </a:r>
            <a:r>
              <a:rPr dirty="0"/>
              <a:t> Fiscal Federal y </a:t>
            </a:r>
            <a:r>
              <a:rPr dirty="0" err="1"/>
              <a:t>firmar</a:t>
            </a:r>
            <a:r>
              <a:rPr dirty="0"/>
              <a:t> </a:t>
            </a:r>
            <a:r>
              <a:rPr dirty="0" err="1"/>
              <a:t>digitalmente</a:t>
            </a:r>
            <a:r>
              <a:rPr dirty="0"/>
              <a:t> la FAFSA. </a:t>
            </a:r>
          </a:p>
          <a:p>
            <a:pPr marL="0" indent="0">
              <a:spcBef>
                <a:spcPts val="0"/>
              </a:spcBef>
              <a:buSzTx/>
              <a:buNone/>
              <a:defRPr sz="1800"/>
            </a:pPr>
            <a:endParaRPr dirty="0"/>
          </a:p>
          <a:p>
            <a:pPr marL="0" indent="0">
              <a:spcBef>
                <a:spcPts val="0"/>
              </a:spcBef>
              <a:buSzTx/>
              <a:buNone/>
              <a:defRPr sz="1800"/>
            </a:pPr>
            <a:r>
              <a:rPr lang="es-ES" dirty="0"/>
              <a:t>Los estudiantes y contribuyentes de información </a:t>
            </a:r>
            <a:r>
              <a:rPr dirty="0" err="1"/>
              <a:t>deben</a:t>
            </a:r>
            <a:r>
              <a:rPr dirty="0"/>
              <a:t> </a:t>
            </a:r>
            <a:r>
              <a:rPr dirty="0" err="1"/>
              <a:t>crear</a:t>
            </a:r>
            <a:r>
              <a:rPr dirty="0"/>
              <a:t> </a:t>
            </a:r>
            <a:r>
              <a:rPr dirty="0" err="1"/>
              <a:t>una</a:t>
            </a:r>
            <a:r>
              <a:rPr lang="en-US" dirty="0"/>
              <a:t> </a:t>
            </a:r>
            <a:r>
              <a:rPr lang="en-US" dirty="0" err="1"/>
              <a:t>cuenta</a:t>
            </a:r>
            <a:r>
              <a:rPr lang="en-US" dirty="0"/>
              <a:t> de StudentAid.gov (</a:t>
            </a:r>
            <a:r>
              <a:rPr lang="es-ES" dirty="0">
                <a:highlight>
                  <a:srgbClr val="FFFF00"/>
                </a:highlight>
              </a:rPr>
              <a:t>antes conocido como FSA ID</a:t>
            </a:r>
            <a:r>
              <a:rPr dirty="0"/>
              <a:t>) </a:t>
            </a:r>
            <a:r>
              <a:rPr dirty="0" err="1"/>
              <a:t>en</a:t>
            </a:r>
            <a:r>
              <a:rPr dirty="0"/>
              <a:t> </a:t>
            </a:r>
            <a:r>
              <a:rPr u="sng" dirty="0">
                <a:solidFill>
                  <a:srgbClr val="8BC814"/>
                </a:solidFill>
                <a:uFill>
                  <a:solidFill>
                    <a:srgbClr val="8BC814"/>
                  </a:solidFill>
                </a:uFill>
                <a:hlinkClick r:id="rId4"/>
              </a:rPr>
              <a:t>www.studentaid.gov</a:t>
            </a:r>
            <a:r>
              <a:rPr dirty="0"/>
              <a:t> </a:t>
            </a:r>
            <a:r>
              <a:rPr dirty="0" err="1"/>
              <a:t>haciendo</a:t>
            </a:r>
            <a:r>
              <a:rPr dirty="0"/>
              <a:t> </a:t>
            </a:r>
            <a:r>
              <a:rPr dirty="0" err="1"/>
              <a:t>clic</a:t>
            </a:r>
            <a:r>
              <a:rPr dirty="0"/>
              <a:t> </a:t>
            </a:r>
            <a:r>
              <a:rPr dirty="0" err="1"/>
              <a:t>en</a:t>
            </a:r>
            <a:r>
              <a:rPr dirty="0"/>
              <a:t> “</a:t>
            </a:r>
            <a:r>
              <a:rPr dirty="0" err="1"/>
              <a:t>crear</a:t>
            </a:r>
            <a:r>
              <a:rPr dirty="0"/>
              <a:t> </a:t>
            </a:r>
            <a:r>
              <a:rPr dirty="0" err="1"/>
              <a:t>cuenta</a:t>
            </a:r>
            <a:r>
              <a:rPr dirty="0"/>
              <a:t>”</a:t>
            </a:r>
          </a:p>
          <a:p>
            <a:pPr marL="0" indent="0">
              <a:spcBef>
                <a:spcPts val="0"/>
              </a:spcBef>
              <a:buSzTx/>
              <a:buNone/>
              <a:defRPr sz="1800"/>
            </a:pPr>
            <a:endParaRPr dirty="0"/>
          </a:p>
          <a:p>
            <a:pPr marL="0" indent="0">
              <a:spcBef>
                <a:spcPts val="0"/>
              </a:spcBef>
              <a:buSzTx/>
              <a:buNone/>
              <a:defRPr sz="1800"/>
            </a:pPr>
            <a:r>
              <a:rPr dirty="0"/>
              <a:t>El </a:t>
            </a:r>
            <a:r>
              <a:rPr dirty="0" err="1"/>
              <a:t>estudiante</a:t>
            </a:r>
            <a:r>
              <a:rPr dirty="0"/>
              <a:t> </a:t>
            </a:r>
            <a:r>
              <a:rPr dirty="0" err="1"/>
              <a:t>identifica</a:t>
            </a:r>
            <a:r>
              <a:rPr dirty="0"/>
              <a:t> </a:t>
            </a:r>
            <a:r>
              <a:rPr dirty="0" err="1"/>
              <a:t>quién</a:t>
            </a:r>
            <a:r>
              <a:rPr dirty="0"/>
              <a:t> o </a:t>
            </a:r>
            <a:r>
              <a:rPr dirty="0" err="1"/>
              <a:t>quiénes</a:t>
            </a:r>
            <a:r>
              <a:rPr dirty="0"/>
              <a:t> son </a:t>
            </a:r>
            <a:r>
              <a:rPr dirty="0" err="1"/>
              <a:t>los</a:t>
            </a:r>
            <a:r>
              <a:rPr dirty="0"/>
              <a:t> </a:t>
            </a:r>
            <a:r>
              <a:rPr lang="en-US" dirty="0" err="1"/>
              <a:t>contribuyentes</a:t>
            </a:r>
            <a:r>
              <a:rPr lang="en-US" dirty="0"/>
              <a:t> de </a:t>
            </a:r>
            <a:r>
              <a:rPr lang="en-US" dirty="0" err="1"/>
              <a:t>informacion</a:t>
            </a:r>
            <a:r>
              <a:rPr lang="en-US" dirty="0"/>
              <a:t> </a:t>
            </a:r>
            <a:r>
              <a:rPr dirty="0"/>
              <a:t>y </a:t>
            </a:r>
            <a:r>
              <a:rPr dirty="0" err="1"/>
              <a:t>los</a:t>
            </a:r>
            <a:r>
              <a:rPr dirty="0"/>
              <a:t> </a:t>
            </a:r>
            <a:r>
              <a:rPr dirty="0" err="1"/>
              <a:t>invita</a:t>
            </a:r>
            <a:r>
              <a:rPr dirty="0"/>
              <a:t> a </a:t>
            </a:r>
            <a:r>
              <a:rPr dirty="0" err="1"/>
              <a:t>contribuir</a:t>
            </a:r>
            <a:r>
              <a:rPr dirty="0"/>
              <a:t> a la FAFSA</a:t>
            </a:r>
            <a:r>
              <a:rPr lang="en-US" dirty="0"/>
              <a:t> </a:t>
            </a:r>
            <a:r>
              <a:rPr lang="es-ES" dirty="0"/>
              <a:t>con </a:t>
            </a:r>
            <a:r>
              <a:rPr lang="es-ES" dirty="0">
                <a:highlight>
                  <a:srgbClr val="FFFF00"/>
                </a:highlight>
              </a:rPr>
              <a:t>un “código de invitación</a:t>
            </a:r>
            <a:r>
              <a:rPr lang="es-ES" dirty="0"/>
              <a:t>”</a:t>
            </a:r>
            <a:r>
              <a:rPr dirty="0"/>
              <a:t>. Cada </a:t>
            </a:r>
            <a:r>
              <a:rPr lang="en-US" dirty="0" err="1"/>
              <a:t>contribuyente</a:t>
            </a:r>
            <a:r>
              <a:rPr dirty="0"/>
              <a:t> </a:t>
            </a:r>
            <a:r>
              <a:rPr dirty="0" err="1"/>
              <a:t>debe</a:t>
            </a:r>
            <a:r>
              <a:rPr dirty="0"/>
              <a:t> </a:t>
            </a:r>
            <a:r>
              <a:rPr dirty="0" err="1"/>
              <a:t>tener</a:t>
            </a:r>
            <a:r>
              <a:rPr dirty="0"/>
              <a:t> sus </a:t>
            </a:r>
            <a:r>
              <a:rPr dirty="0" err="1"/>
              <a:t>propios</a:t>
            </a:r>
            <a:r>
              <a:rPr dirty="0"/>
              <a:t> </a:t>
            </a:r>
            <a:r>
              <a:rPr lang="es-ES" dirty="0">
                <a:highlight>
                  <a:srgbClr val="FFFF00"/>
                </a:highlight>
              </a:rPr>
              <a:t>nombres de usuario y contraseña de StudentAid.gov, e iniciar sesión y proporcionar el “código de invitación” para comenzar.</a:t>
            </a:r>
          </a:p>
          <a:p>
            <a:pPr marL="0" indent="0">
              <a:spcBef>
                <a:spcPts val="0"/>
              </a:spcBef>
              <a:buSzTx/>
              <a:buNone/>
              <a:defRPr sz="1800"/>
            </a:pPr>
            <a:endParaRPr dirty="0"/>
          </a:p>
          <a:p>
            <a:pPr marL="0" indent="0">
              <a:spcBef>
                <a:spcPts val="0"/>
              </a:spcBef>
              <a:buSzTx/>
              <a:buNone/>
              <a:defRPr sz="1800"/>
            </a:pPr>
            <a:r>
              <a:rPr dirty="0"/>
              <a:t>Los </a:t>
            </a:r>
            <a:r>
              <a:rPr dirty="0" err="1"/>
              <a:t>contribuyentes</a:t>
            </a:r>
            <a:r>
              <a:rPr dirty="0"/>
              <a:t> de </a:t>
            </a:r>
            <a:r>
              <a:rPr dirty="0" err="1"/>
              <a:t>información</a:t>
            </a:r>
            <a:r>
              <a:rPr dirty="0"/>
              <a:t> </a:t>
            </a:r>
            <a:r>
              <a:rPr dirty="0" err="1"/>
              <a:t>incluyen</a:t>
            </a:r>
            <a:r>
              <a:rPr dirty="0"/>
              <a:t>: Padres </a:t>
            </a:r>
            <a:r>
              <a:rPr dirty="0" err="1"/>
              <a:t>biológicos</a:t>
            </a:r>
            <a:r>
              <a:rPr dirty="0"/>
              <a:t>, </a:t>
            </a:r>
            <a:r>
              <a:rPr dirty="0" err="1"/>
              <a:t>padrastros</a:t>
            </a:r>
            <a:r>
              <a:rPr dirty="0"/>
              <a:t> y padres </a:t>
            </a:r>
            <a:r>
              <a:rPr dirty="0" err="1"/>
              <a:t>adoptivos</a:t>
            </a:r>
            <a:r>
              <a:rPr lang="en-US" dirty="0"/>
              <a:t> </a:t>
            </a:r>
            <a:r>
              <a:rPr lang="en-US" dirty="0">
                <a:highlight>
                  <a:srgbClr val="FFFF00"/>
                </a:highlight>
              </a:rPr>
              <a:t>(o el </a:t>
            </a:r>
            <a:r>
              <a:rPr lang="en-US" dirty="0" err="1">
                <a:highlight>
                  <a:srgbClr val="FFFF00"/>
                </a:highlight>
              </a:rPr>
              <a:t>cónyuge</a:t>
            </a:r>
            <a:r>
              <a:rPr lang="en-US" dirty="0">
                <a:highlight>
                  <a:srgbClr val="FFFF00"/>
                </a:highlight>
              </a:rPr>
              <a:t> del </a:t>
            </a:r>
            <a:r>
              <a:rPr lang="en-US" dirty="0" err="1">
                <a:highlight>
                  <a:srgbClr val="FFFF00"/>
                </a:highlight>
              </a:rPr>
              <a:t>estudiante</a:t>
            </a:r>
            <a:r>
              <a:rPr lang="en-US" dirty="0">
                <a:highlight>
                  <a:srgbClr val="FFFF00"/>
                </a:highlight>
              </a:rPr>
              <a:t>, </a:t>
            </a:r>
            <a:r>
              <a:rPr lang="en-US" dirty="0" err="1">
                <a:highlight>
                  <a:srgbClr val="FFFF00"/>
                </a:highlight>
              </a:rPr>
              <a:t>si</a:t>
            </a:r>
            <a:r>
              <a:rPr lang="en-US" dirty="0">
                <a:highlight>
                  <a:srgbClr val="FFFF00"/>
                </a:highlight>
              </a:rPr>
              <a:t> </a:t>
            </a:r>
            <a:r>
              <a:rPr lang="en-US" dirty="0" err="1">
                <a:highlight>
                  <a:srgbClr val="FFFF00"/>
                </a:highlight>
              </a:rPr>
              <a:t>corresponde</a:t>
            </a:r>
            <a:r>
              <a:rPr lang="en-US" dirty="0">
                <a:highlight>
                  <a:srgbClr val="FFFF00"/>
                </a:highlight>
              </a:rPr>
              <a:t>)</a:t>
            </a:r>
          </a:p>
          <a:p>
            <a:pPr marL="0" indent="0">
              <a:spcBef>
                <a:spcPts val="0"/>
              </a:spcBef>
              <a:buSzTx/>
              <a:buNone/>
              <a:defRPr sz="1800"/>
            </a:pPr>
            <a:endParaRPr b="1" dirty="0">
              <a:highlight>
                <a:srgbClr val="FFFF00"/>
              </a:highlight>
            </a:endParaRPr>
          </a:p>
          <a:p>
            <a:pPr marL="0" indent="0" algn="ctr">
              <a:spcBef>
                <a:spcPts val="0"/>
              </a:spcBef>
              <a:buSzTx/>
              <a:buNone/>
              <a:defRPr sz="1800" b="1"/>
            </a:pPr>
            <a:r>
              <a:rPr dirty="0"/>
              <a:t>¿</a:t>
            </a:r>
            <a:r>
              <a:rPr dirty="0" err="1"/>
              <a:t>Quién</a:t>
            </a:r>
            <a:r>
              <a:rPr dirty="0"/>
              <a:t> </a:t>
            </a:r>
            <a:r>
              <a:rPr dirty="0" err="1"/>
              <a:t>necesita</a:t>
            </a:r>
            <a:r>
              <a:rPr dirty="0"/>
              <a:t> </a:t>
            </a:r>
            <a:r>
              <a:rPr dirty="0" err="1"/>
              <a:t>un</a:t>
            </a:r>
            <a:r>
              <a:rPr lang="en-US" dirty="0" err="1"/>
              <a:t>a</a:t>
            </a:r>
            <a:r>
              <a:rPr lang="en-US" dirty="0"/>
              <a:t> </a:t>
            </a:r>
            <a:r>
              <a:rPr lang="en-US" dirty="0" err="1"/>
              <a:t>cuenta</a:t>
            </a:r>
            <a:r>
              <a:rPr lang="en-US" dirty="0"/>
              <a:t> de StudentAid.gov?</a:t>
            </a:r>
            <a:endParaRPr lang="en-US" spc="-20" dirty="0"/>
          </a:p>
          <a:p>
            <a:pPr marL="457200" lvl="2">
              <a:lnSpc>
                <a:spcPct val="120000"/>
              </a:lnSpc>
              <a:spcBef>
                <a:spcPts val="0"/>
              </a:spcBef>
              <a:defRPr sz="1800"/>
            </a:pPr>
            <a:r>
              <a:rPr lang="es-ES" dirty="0"/>
              <a:t>Si hay dos padres que presentaron impuestos conjuntamente, solo uno de ellos </a:t>
            </a:r>
          </a:p>
          <a:p>
            <a:pPr marL="457200" lvl="2">
              <a:lnSpc>
                <a:spcPct val="120000"/>
              </a:lnSpc>
              <a:spcBef>
                <a:spcPts val="0"/>
              </a:spcBef>
              <a:defRPr sz="1800"/>
            </a:pPr>
            <a:r>
              <a:rPr dirty="0"/>
              <a:t>Si </a:t>
            </a:r>
            <a:r>
              <a:rPr dirty="0" err="1"/>
              <a:t>los</a:t>
            </a:r>
            <a:r>
              <a:rPr dirty="0"/>
              <a:t> padres </a:t>
            </a:r>
            <a:r>
              <a:rPr dirty="0" err="1"/>
              <a:t>están</a:t>
            </a:r>
            <a:r>
              <a:rPr dirty="0"/>
              <a:t> </a:t>
            </a:r>
            <a:r>
              <a:rPr dirty="0" err="1"/>
              <a:t>divorciados</a:t>
            </a:r>
            <a:r>
              <a:rPr dirty="0"/>
              <a:t>/</a:t>
            </a:r>
            <a:r>
              <a:rPr dirty="0" err="1"/>
              <a:t>separados</a:t>
            </a:r>
            <a:r>
              <a:rPr dirty="0"/>
              <a:t>, el padre que </a:t>
            </a:r>
            <a:r>
              <a:rPr dirty="0" err="1"/>
              <a:t>proporcionó</a:t>
            </a:r>
            <a:r>
              <a:rPr dirty="0"/>
              <a:t> </a:t>
            </a:r>
            <a:r>
              <a:rPr dirty="0" err="1"/>
              <a:t>más</a:t>
            </a:r>
            <a:r>
              <a:rPr dirty="0"/>
              <a:t> </a:t>
            </a:r>
            <a:r>
              <a:rPr dirty="0" err="1"/>
              <a:t>apoyo</a:t>
            </a:r>
            <a:r>
              <a:rPr dirty="0"/>
              <a:t> </a:t>
            </a:r>
            <a:r>
              <a:rPr dirty="0" err="1"/>
              <a:t>financiero</a:t>
            </a:r>
            <a:r>
              <a:rPr dirty="0"/>
              <a:t> </a:t>
            </a:r>
            <a:r>
              <a:rPr dirty="0" err="1"/>
              <a:t>en</a:t>
            </a:r>
            <a:r>
              <a:rPr dirty="0"/>
              <a:t> </a:t>
            </a:r>
            <a:r>
              <a:rPr dirty="0" err="1"/>
              <a:t>los</a:t>
            </a:r>
            <a:r>
              <a:rPr dirty="0"/>
              <a:t> </a:t>
            </a:r>
            <a:r>
              <a:rPr dirty="0" err="1"/>
              <a:t>últimos</a:t>
            </a:r>
            <a:r>
              <a:rPr dirty="0"/>
              <a:t> 12 meses</a:t>
            </a:r>
          </a:p>
          <a:p>
            <a:pPr marL="457200" lvl="2">
              <a:lnSpc>
                <a:spcPct val="120000"/>
              </a:lnSpc>
              <a:spcBef>
                <a:spcPts val="0"/>
              </a:spcBef>
              <a:defRPr sz="1800"/>
            </a:pPr>
            <a:r>
              <a:rPr spc="-20" dirty="0"/>
              <a:t>Si </a:t>
            </a:r>
            <a:r>
              <a:rPr spc="-20" dirty="0" err="1"/>
              <a:t>los</a:t>
            </a:r>
            <a:r>
              <a:rPr spc="-20" dirty="0"/>
              <a:t> padres </a:t>
            </a:r>
            <a:r>
              <a:rPr spc="-20" dirty="0" err="1"/>
              <a:t>están</a:t>
            </a:r>
            <a:r>
              <a:rPr spc="-20" dirty="0"/>
              <a:t> </a:t>
            </a:r>
            <a:r>
              <a:rPr spc="-20" dirty="0" err="1"/>
              <a:t>casados</a:t>
            </a:r>
            <a:r>
              <a:rPr spc="-20" dirty="0"/>
              <a:t> o </a:t>
            </a:r>
            <a:r>
              <a:rPr spc="-20" dirty="0" err="1"/>
              <a:t>viven</a:t>
            </a:r>
            <a:r>
              <a:rPr spc="-20" dirty="0"/>
              <a:t> </a:t>
            </a:r>
            <a:r>
              <a:rPr spc="-20" dirty="0" err="1"/>
              <a:t>juntos</a:t>
            </a:r>
            <a:r>
              <a:rPr spc="-20" dirty="0"/>
              <a:t> sin </a:t>
            </a:r>
            <a:r>
              <a:rPr spc="-20" dirty="0" err="1"/>
              <a:t>estar</a:t>
            </a:r>
            <a:r>
              <a:rPr spc="-20" dirty="0"/>
              <a:t> </a:t>
            </a:r>
            <a:r>
              <a:rPr spc="-20" dirty="0" err="1"/>
              <a:t>casados</a:t>
            </a:r>
            <a:r>
              <a:rPr spc="-20" dirty="0"/>
              <a:t> </a:t>
            </a:r>
            <a:r>
              <a:rPr spc="-20" dirty="0" err="1"/>
              <a:t>pero</a:t>
            </a:r>
            <a:r>
              <a:rPr spc="-20" dirty="0"/>
              <a:t> no </a:t>
            </a:r>
            <a:r>
              <a:rPr spc="-20" dirty="0" err="1"/>
              <a:t>presentaron</a:t>
            </a:r>
            <a:r>
              <a:rPr spc="-20" dirty="0"/>
              <a:t> </a:t>
            </a:r>
            <a:r>
              <a:rPr spc="-20" dirty="0" err="1"/>
              <a:t>impuestos</a:t>
            </a:r>
            <a:r>
              <a:rPr spc="-20" dirty="0"/>
              <a:t> de </a:t>
            </a:r>
            <a:r>
              <a:rPr spc="-20" dirty="0" err="1"/>
              <a:t>manera</a:t>
            </a:r>
            <a:r>
              <a:rPr spc="-20" dirty="0"/>
              <a:t> </a:t>
            </a:r>
            <a:r>
              <a:rPr spc="-20" dirty="0" err="1"/>
              <a:t>conjunta</a:t>
            </a:r>
            <a:r>
              <a:rPr spc="-20" dirty="0"/>
              <a:t>, </a:t>
            </a:r>
            <a:r>
              <a:rPr spc="-20" dirty="0" err="1"/>
              <a:t>cada</a:t>
            </a:r>
            <a:r>
              <a:rPr spc="-20" dirty="0"/>
              <a:t> padre </a:t>
            </a:r>
            <a:r>
              <a:rPr spc="-20" dirty="0" err="1"/>
              <a:t>necesitará</a:t>
            </a:r>
            <a:r>
              <a:rPr spc="-20" dirty="0"/>
              <a:t> </a:t>
            </a:r>
            <a:r>
              <a:rPr spc="-20" dirty="0" err="1"/>
              <a:t>una</a:t>
            </a:r>
            <a:r>
              <a:rPr spc="-20" dirty="0"/>
              <a:t> </a:t>
            </a:r>
            <a:r>
              <a:rPr lang="en-US" spc="-20" dirty="0" err="1"/>
              <a:t>cuenta</a:t>
            </a:r>
            <a:r>
              <a:rPr lang="en-US" spc="-20" dirty="0"/>
              <a:t> StudentAid.gov</a:t>
            </a:r>
            <a:r>
              <a:rPr spc="-20" dirty="0"/>
              <a:t>.</a:t>
            </a:r>
          </a:p>
          <a:p>
            <a:pPr marL="0" indent="0">
              <a:spcBef>
                <a:spcPts val="0"/>
              </a:spcBef>
              <a:buSzTx/>
              <a:buNone/>
              <a:defRPr sz="1800"/>
            </a:pPr>
            <a:endParaRPr dirty="0"/>
          </a:p>
        </p:txBody>
      </p:sp>
      <p:sp>
        <p:nvSpPr>
          <p:cNvPr id="6" name="Rectangle 2"/>
          <p:cNvSpPr txBox="1">
            <a:spLocks/>
          </p:cNvSpPr>
          <p:nvPr/>
        </p:nvSpPr>
        <p:spPr>
          <a:xfrm>
            <a:off x="84475" y="1015553"/>
            <a:ext cx="3127955"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err="1">
                <a:highlight>
                  <a:srgbClr val="FFFF00"/>
                </a:highlight>
              </a:rPr>
              <a:t>Cuenta</a:t>
            </a:r>
            <a:r>
              <a:rPr lang="en-US" dirty="0">
                <a:highlight>
                  <a:srgbClr val="FFFF00"/>
                </a:highlight>
              </a:rPr>
              <a:t> de StudentAid.gov</a:t>
            </a:r>
          </a:p>
          <a:p>
            <a:pPr hangingPunct="1"/>
            <a:r>
              <a:rPr lang="en-US" dirty="0"/>
              <a:t>2027-28</a:t>
            </a:r>
            <a:endParaRPr dirty="0"/>
          </a:p>
        </p:txBody>
      </p:sp>
    </p:spTree>
    <p:extLst>
      <p:ext uri="{BB962C8B-B14F-4D97-AF65-F5344CB8AC3E}">
        <p14:creationId xmlns:p14="http://schemas.microsoft.com/office/powerpoint/2010/main" val="2491940785"/>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24</a:t>
            </a:fld>
            <a:endParaRPr/>
          </a:p>
        </p:txBody>
      </p:sp>
      <p:sp>
        <p:nvSpPr>
          <p:cNvPr id="288" name="Information Contributors with an ITIN number must use the ITIN number to create their FSA ID and will have to verify identity.…"/>
          <p:cNvSpPr txBox="1">
            <a:spLocks noGrp="1"/>
          </p:cNvSpPr>
          <p:nvPr>
            <p:ph type="body" idx="4294967295"/>
          </p:nvPr>
        </p:nvSpPr>
        <p:spPr>
          <a:xfrm>
            <a:off x="3992711" y="1123837"/>
            <a:ext cx="7675827" cy="4459595"/>
          </a:xfrm>
          <a:prstGeom prst="rect">
            <a:avLst/>
          </a:prstGeom>
        </p:spPr>
        <p:txBody>
          <a:bodyPr>
            <a:normAutofit fontScale="85000" lnSpcReduction="20000"/>
          </a:bodyPr>
          <a:lstStyle/>
          <a:p>
            <a:pPr marL="0" indent="0">
              <a:lnSpc>
                <a:spcPct val="120000"/>
              </a:lnSpc>
              <a:spcBef>
                <a:spcPts val="0"/>
              </a:spcBef>
              <a:buNone/>
              <a:defRPr sz="1800"/>
            </a:pPr>
            <a:endParaRPr dirty="0"/>
          </a:p>
          <a:p>
            <a:pPr marL="180473" indent="-180473">
              <a:lnSpc>
                <a:spcPct val="120000"/>
              </a:lnSpc>
              <a:spcBef>
                <a:spcPts val="0"/>
              </a:spcBef>
              <a:defRPr sz="2200"/>
            </a:pPr>
            <a:r>
              <a:rPr dirty="0"/>
              <a:t>Los </a:t>
            </a:r>
            <a:r>
              <a:rPr dirty="0" err="1"/>
              <a:t>contribuyentes</a:t>
            </a:r>
            <a:r>
              <a:rPr dirty="0"/>
              <a:t> que no </a:t>
            </a:r>
            <a:r>
              <a:rPr dirty="0" err="1"/>
              <a:t>tengan</a:t>
            </a:r>
            <a:r>
              <a:rPr dirty="0"/>
              <a:t> un SSN se </a:t>
            </a:r>
            <a:r>
              <a:rPr dirty="0" err="1"/>
              <a:t>registrarán</a:t>
            </a:r>
            <a:r>
              <a:rPr dirty="0"/>
              <a:t> con </a:t>
            </a:r>
            <a:r>
              <a:rPr dirty="0" err="1"/>
              <a:t>su</a:t>
            </a:r>
            <a:r>
              <a:rPr dirty="0"/>
              <a:t> </a:t>
            </a:r>
            <a:r>
              <a:rPr dirty="0" err="1"/>
              <a:t>nombre</a:t>
            </a:r>
            <a:r>
              <a:rPr dirty="0"/>
              <a:t>, </a:t>
            </a:r>
            <a:r>
              <a:rPr dirty="0" err="1"/>
              <a:t>fecha</a:t>
            </a:r>
            <a:r>
              <a:rPr dirty="0"/>
              <a:t> de </a:t>
            </a:r>
            <a:r>
              <a:rPr dirty="0" err="1"/>
              <a:t>nacimiento</a:t>
            </a:r>
            <a:r>
              <a:rPr dirty="0"/>
              <a:t>, </a:t>
            </a:r>
            <a:r>
              <a:rPr dirty="0" err="1"/>
              <a:t>dirección</a:t>
            </a:r>
            <a:r>
              <a:rPr dirty="0"/>
              <a:t> </a:t>
            </a:r>
            <a:r>
              <a:rPr dirty="0" err="1"/>
              <a:t>permanente</a:t>
            </a:r>
            <a:r>
              <a:rPr dirty="0"/>
              <a:t>, </a:t>
            </a:r>
            <a:r>
              <a:rPr dirty="0" err="1"/>
              <a:t>dirección</a:t>
            </a:r>
            <a:r>
              <a:rPr dirty="0"/>
              <a:t> de </a:t>
            </a:r>
            <a:r>
              <a:rPr dirty="0" err="1"/>
              <a:t>correo</a:t>
            </a:r>
            <a:r>
              <a:rPr dirty="0"/>
              <a:t> </a:t>
            </a:r>
            <a:r>
              <a:rPr dirty="0" err="1"/>
              <a:t>electrónico</a:t>
            </a:r>
            <a:r>
              <a:rPr dirty="0"/>
              <a:t> y </a:t>
            </a:r>
            <a:r>
              <a:rPr dirty="0" err="1"/>
              <a:t>deberán</a:t>
            </a:r>
            <a:r>
              <a:rPr dirty="0"/>
              <a:t> </a:t>
            </a:r>
            <a:r>
              <a:rPr dirty="0" err="1"/>
              <a:t>verificar</a:t>
            </a:r>
            <a:r>
              <a:rPr dirty="0"/>
              <a:t> </a:t>
            </a:r>
            <a:r>
              <a:rPr dirty="0" err="1"/>
              <a:t>su</a:t>
            </a:r>
            <a:r>
              <a:rPr dirty="0"/>
              <a:t> </a:t>
            </a:r>
            <a:r>
              <a:rPr dirty="0" err="1"/>
              <a:t>identidad</a:t>
            </a:r>
            <a:r>
              <a:rPr dirty="0"/>
              <a:t> a </a:t>
            </a:r>
            <a:r>
              <a:rPr dirty="0" err="1"/>
              <a:t>través</a:t>
            </a:r>
            <a:r>
              <a:rPr dirty="0"/>
              <a:t> de un </a:t>
            </a:r>
            <a:r>
              <a:rPr dirty="0" err="1"/>
              <a:t>proceso</a:t>
            </a:r>
            <a:r>
              <a:rPr dirty="0"/>
              <a:t> de </a:t>
            </a:r>
            <a:r>
              <a:rPr dirty="0" err="1"/>
              <a:t>verificación</a:t>
            </a:r>
            <a:r>
              <a:rPr dirty="0"/>
              <a:t> </a:t>
            </a:r>
            <a:r>
              <a:rPr dirty="0" err="1"/>
              <a:t>basado</a:t>
            </a:r>
            <a:r>
              <a:rPr dirty="0"/>
              <a:t> </a:t>
            </a:r>
            <a:r>
              <a:rPr dirty="0" err="1"/>
              <a:t>en</a:t>
            </a:r>
            <a:r>
              <a:rPr dirty="0"/>
              <a:t> </a:t>
            </a:r>
            <a:r>
              <a:rPr dirty="0" err="1"/>
              <a:t>el</a:t>
            </a:r>
            <a:r>
              <a:rPr dirty="0"/>
              <a:t> </a:t>
            </a:r>
            <a:r>
              <a:rPr dirty="0" err="1"/>
              <a:t>conocimiento</a:t>
            </a:r>
            <a:r>
              <a:rPr dirty="0"/>
              <a:t>.</a:t>
            </a:r>
            <a:endParaRPr sz="2200" dirty="0"/>
          </a:p>
          <a:p>
            <a:pPr marL="180473" indent="-180473">
              <a:lnSpc>
                <a:spcPct val="120000"/>
              </a:lnSpc>
              <a:spcBef>
                <a:spcPts val="0"/>
              </a:spcBef>
              <a:defRPr sz="1800"/>
            </a:pPr>
            <a:endParaRPr sz="2200" dirty="0"/>
          </a:p>
          <a:p>
            <a:pPr marL="180473" indent="-180473">
              <a:lnSpc>
                <a:spcPct val="120000"/>
              </a:lnSpc>
              <a:spcBef>
                <a:spcPts val="0"/>
              </a:spcBef>
              <a:defRPr sz="2200"/>
            </a:pPr>
            <a:r>
              <a:rPr dirty="0"/>
              <a:t>Todos </a:t>
            </a:r>
            <a:r>
              <a:rPr dirty="0" err="1"/>
              <a:t>los</a:t>
            </a:r>
            <a:r>
              <a:rPr dirty="0"/>
              <a:t> </a:t>
            </a:r>
            <a:r>
              <a:rPr dirty="0" err="1"/>
              <a:t>contribuyentes</a:t>
            </a:r>
            <a:r>
              <a:rPr dirty="0"/>
              <a:t> </a:t>
            </a:r>
            <a:r>
              <a:rPr dirty="0" err="1"/>
              <a:t>deben</a:t>
            </a:r>
            <a:r>
              <a:rPr dirty="0"/>
              <a:t> ser </a:t>
            </a:r>
            <a:r>
              <a:rPr dirty="0" err="1"/>
              <a:t>verificados</a:t>
            </a:r>
            <a:r>
              <a:rPr dirty="0"/>
              <a:t> </a:t>
            </a:r>
            <a:r>
              <a:rPr dirty="0" err="1"/>
              <a:t>por</a:t>
            </a:r>
            <a:r>
              <a:rPr dirty="0"/>
              <a:t> </a:t>
            </a:r>
            <a:r>
              <a:rPr dirty="0" err="1"/>
              <a:t>correo</a:t>
            </a:r>
            <a:r>
              <a:rPr dirty="0"/>
              <a:t> </a:t>
            </a:r>
            <a:r>
              <a:rPr dirty="0" err="1"/>
              <a:t>electrónico</a:t>
            </a:r>
            <a:r>
              <a:rPr dirty="0"/>
              <a:t> individual al </a:t>
            </a:r>
            <a:r>
              <a:rPr dirty="0" err="1"/>
              <a:t>crear</a:t>
            </a:r>
            <a:r>
              <a:rPr dirty="0"/>
              <a:t> </a:t>
            </a:r>
            <a:r>
              <a:rPr lang="en-US" dirty="0" err="1"/>
              <a:t>su</a:t>
            </a:r>
            <a:r>
              <a:rPr lang="en-US" dirty="0"/>
              <a:t> </a:t>
            </a:r>
            <a:r>
              <a:rPr lang="en-US" dirty="0" err="1"/>
              <a:t>cuenta</a:t>
            </a:r>
            <a:r>
              <a:rPr lang="en-US" dirty="0"/>
              <a:t> StudentAid.gov</a:t>
            </a:r>
            <a:r>
              <a:rPr dirty="0"/>
              <a:t>.</a:t>
            </a:r>
            <a:endParaRPr sz="2200" dirty="0"/>
          </a:p>
          <a:p>
            <a:pPr marL="200526" indent="-200526">
              <a:lnSpc>
                <a:spcPct val="120000"/>
              </a:lnSpc>
              <a:spcBef>
                <a:spcPts val="0"/>
              </a:spcBef>
              <a:defRPr sz="1800"/>
            </a:pPr>
            <a:endParaRPr sz="2200" dirty="0"/>
          </a:p>
          <a:p>
            <a:pPr marL="180473" indent="-180473">
              <a:lnSpc>
                <a:spcPct val="120000"/>
              </a:lnSpc>
              <a:spcBef>
                <a:spcPts val="0"/>
              </a:spcBef>
              <a:defRPr sz="2200">
                <a:solidFill>
                  <a:schemeClr val="tx1"/>
                </a:solidFill>
              </a:defRPr>
            </a:pPr>
            <a:r>
              <a:rPr dirty="0">
                <a:solidFill>
                  <a:schemeClr val="tx1">
                    <a:lumMod val="65000"/>
                    <a:lumOff val="35000"/>
                  </a:schemeClr>
                </a:solidFill>
              </a:rPr>
              <a:t>Los </a:t>
            </a:r>
            <a:r>
              <a:rPr dirty="0" err="1">
                <a:solidFill>
                  <a:schemeClr val="tx1">
                    <a:lumMod val="65000"/>
                    <a:lumOff val="35000"/>
                  </a:schemeClr>
                </a:solidFill>
              </a:rPr>
              <a:t>contribuyentes</a:t>
            </a:r>
            <a:r>
              <a:rPr dirty="0">
                <a:solidFill>
                  <a:schemeClr val="tx1">
                    <a:lumMod val="65000"/>
                    <a:lumOff val="35000"/>
                  </a:schemeClr>
                </a:solidFill>
              </a:rPr>
              <a:t> que no </a:t>
            </a:r>
            <a:r>
              <a:rPr dirty="0" err="1">
                <a:solidFill>
                  <a:schemeClr val="tx1">
                    <a:lumMod val="65000"/>
                    <a:lumOff val="35000"/>
                  </a:schemeClr>
                </a:solidFill>
              </a:rPr>
              <a:t>puedan</a:t>
            </a:r>
            <a:r>
              <a:rPr dirty="0">
                <a:solidFill>
                  <a:schemeClr val="tx1">
                    <a:lumMod val="65000"/>
                    <a:lumOff val="35000"/>
                  </a:schemeClr>
                </a:solidFill>
              </a:rPr>
              <a:t> </a:t>
            </a:r>
            <a:r>
              <a:rPr dirty="0" err="1">
                <a:solidFill>
                  <a:schemeClr val="tx1">
                    <a:lumMod val="65000"/>
                    <a:lumOff val="35000"/>
                  </a:schemeClr>
                </a:solidFill>
              </a:rPr>
              <a:t>verificar</a:t>
            </a:r>
            <a:r>
              <a:rPr dirty="0">
                <a:solidFill>
                  <a:schemeClr val="tx1">
                    <a:lumMod val="65000"/>
                    <a:lumOff val="35000"/>
                  </a:schemeClr>
                </a:solidFill>
              </a:rPr>
              <a:t>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identidad</a:t>
            </a:r>
            <a:r>
              <a:rPr dirty="0">
                <a:solidFill>
                  <a:schemeClr val="tx1">
                    <a:lumMod val="65000"/>
                    <a:lumOff val="35000"/>
                  </a:schemeClr>
                </a:solidFill>
              </a:rPr>
              <a:t> </a:t>
            </a:r>
            <a:r>
              <a:rPr dirty="0" err="1">
                <a:solidFill>
                  <a:schemeClr val="tx1">
                    <a:lumMod val="65000"/>
                    <a:lumOff val="35000"/>
                  </a:schemeClr>
                </a:solidFill>
              </a:rPr>
              <a:t>podrán</a:t>
            </a:r>
            <a:r>
              <a:rPr dirty="0">
                <a:solidFill>
                  <a:schemeClr val="tx1">
                    <a:lumMod val="65000"/>
                    <a:lumOff val="35000"/>
                  </a:schemeClr>
                </a:solidFill>
              </a:rPr>
              <a:t> </a:t>
            </a:r>
            <a:r>
              <a:rPr dirty="0" err="1">
                <a:solidFill>
                  <a:schemeClr val="tx1">
                    <a:lumMod val="65000"/>
                    <a:lumOff val="35000"/>
                  </a:schemeClr>
                </a:solidFill>
              </a:rPr>
              <a:t>completar</a:t>
            </a:r>
            <a:r>
              <a:rPr dirty="0">
                <a:solidFill>
                  <a:schemeClr val="tx1">
                    <a:lumMod val="65000"/>
                    <a:lumOff val="35000"/>
                  </a:schemeClr>
                </a:solidFill>
              </a:rPr>
              <a:t> el </a:t>
            </a:r>
            <a:r>
              <a:rPr dirty="0" err="1">
                <a:solidFill>
                  <a:schemeClr val="tx1">
                    <a:lumMod val="65000"/>
                    <a:lumOff val="35000"/>
                  </a:schemeClr>
                </a:solidFill>
              </a:rPr>
              <a:t>proceso</a:t>
            </a:r>
            <a:r>
              <a:rPr dirty="0">
                <a:solidFill>
                  <a:schemeClr val="tx1">
                    <a:lumMod val="65000"/>
                    <a:lumOff val="35000"/>
                  </a:schemeClr>
                </a:solidFill>
              </a:rPr>
              <a:t> de </a:t>
            </a:r>
            <a:r>
              <a:rPr dirty="0" err="1">
                <a:solidFill>
                  <a:schemeClr val="tx1">
                    <a:lumMod val="65000"/>
                    <a:lumOff val="35000"/>
                  </a:schemeClr>
                </a:solidFill>
              </a:rPr>
              <a:t>creación</a:t>
            </a:r>
            <a:r>
              <a:rPr dirty="0">
                <a:solidFill>
                  <a:schemeClr val="tx1">
                    <a:lumMod val="65000"/>
                    <a:lumOff val="35000"/>
                  </a:schemeClr>
                </a:solidFill>
              </a:rPr>
              <a:t> de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cuenta</a:t>
            </a:r>
            <a:r>
              <a:rPr dirty="0">
                <a:solidFill>
                  <a:schemeClr val="tx1">
                    <a:lumMod val="65000"/>
                    <a:lumOff val="35000"/>
                  </a:schemeClr>
                </a:solidFill>
              </a:rPr>
              <a:t> </a:t>
            </a:r>
            <a:r>
              <a:rPr lang="en-US" dirty="0">
                <a:solidFill>
                  <a:schemeClr val="tx1">
                    <a:lumMod val="65000"/>
                    <a:lumOff val="35000"/>
                  </a:schemeClr>
                </a:solidFill>
              </a:rPr>
              <a:t>StudentAid.gov </a:t>
            </a:r>
            <a:r>
              <a:rPr dirty="0">
                <a:solidFill>
                  <a:schemeClr val="tx1">
                    <a:lumMod val="65000"/>
                    <a:lumOff val="35000"/>
                  </a:schemeClr>
                </a:solidFill>
              </a:rPr>
              <a:t>y </a:t>
            </a:r>
            <a:r>
              <a:rPr dirty="0" err="1">
                <a:solidFill>
                  <a:schemeClr val="tx1">
                    <a:lumMod val="65000"/>
                    <a:lumOff val="35000"/>
                  </a:schemeClr>
                </a:solidFill>
              </a:rPr>
              <a:t>completar</a:t>
            </a:r>
            <a:r>
              <a:rPr dirty="0">
                <a:solidFill>
                  <a:schemeClr val="tx1">
                    <a:lumMod val="65000"/>
                    <a:lumOff val="35000"/>
                  </a:schemeClr>
                </a:solidFill>
              </a:rPr>
              <a:t> la FAFSA.</a:t>
            </a:r>
          </a:p>
          <a:p>
            <a:pPr marL="0" indent="0">
              <a:lnSpc>
                <a:spcPct val="120000"/>
              </a:lnSpc>
              <a:spcBef>
                <a:spcPts val="0"/>
              </a:spcBef>
              <a:buNone/>
              <a:defRPr sz="1800"/>
            </a:pPr>
            <a:endParaRPr sz="2200" dirty="0">
              <a:solidFill>
                <a:schemeClr val="tx1">
                  <a:lumMod val="65000"/>
                  <a:lumOff val="35000"/>
                </a:schemeClr>
              </a:solidFill>
            </a:endParaRPr>
          </a:p>
          <a:p>
            <a:pPr marL="180473" indent="-180473">
              <a:lnSpc>
                <a:spcPct val="120000"/>
              </a:lnSpc>
              <a:spcBef>
                <a:spcPts val="0"/>
              </a:spcBef>
              <a:defRPr sz="2200">
                <a:solidFill>
                  <a:schemeClr val="tx1"/>
                </a:solidFill>
              </a:defRPr>
            </a:pPr>
            <a:r>
              <a:rPr dirty="0">
                <a:solidFill>
                  <a:schemeClr val="tx1">
                    <a:lumMod val="65000"/>
                    <a:lumOff val="35000"/>
                  </a:schemeClr>
                </a:solidFill>
              </a:rPr>
              <a:t>FSA </a:t>
            </a:r>
            <a:r>
              <a:rPr dirty="0" err="1">
                <a:solidFill>
                  <a:schemeClr val="tx1">
                    <a:lumMod val="65000"/>
                    <a:lumOff val="35000"/>
                  </a:schemeClr>
                </a:solidFill>
              </a:rPr>
              <a:t>enviará</a:t>
            </a:r>
            <a:r>
              <a:rPr dirty="0">
                <a:solidFill>
                  <a:schemeClr val="tx1">
                    <a:lumMod val="65000"/>
                    <a:lumOff val="35000"/>
                  </a:schemeClr>
                </a:solidFill>
              </a:rPr>
              <a:t> un </a:t>
            </a:r>
            <a:r>
              <a:rPr dirty="0" err="1">
                <a:solidFill>
                  <a:schemeClr val="tx1">
                    <a:lumMod val="65000"/>
                    <a:lumOff val="35000"/>
                  </a:schemeClr>
                </a:solidFill>
              </a:rPr>
              <a:t>número</a:t>
            </a:r>
            <a:r>
              <a:rPr dirty="0">
                <a:solidFill>
                  <a:schemeClr val="tx1">
                    <a:lumMod val="65000"/>
                    <a:lumOff val="35000"/>
                  </a:schemeClr>
                </a:solidFill>
              </a:rPr>
              <a:t> de </a:t>
            </a:r>
            <a:r>
              <a:rPr dirty="0" err="1">
                <a:solidFill>
                  <a:schemeClr val="tx1">
                    <a:lumMod val="65000"/>
                    <a:lumOff val="35000"/>
                  </a:schemeClr>
                </a:solidFill>
              </a:rPr>
              <a:t>caso</a:t>
            </a:r>
            <a:r>
              <a:rPr dirty="0">
                <a:solidFill>
                  <a:schemeClr val="tx1">
                    <a:lumMod val="65000"/>
                    <a:lumOff val="35000"/>
                  </a:schemeClr>
                </a:solidFill>
              </a:rPr>
              <a:t> con </a:t>
            </a:r>
            <a:r>
              <a:rPr dirty="0" err="1">
                <a:solidFill>
                  <a:schemeClr val="tx1">
                    <a:lumMod val="65000"/>
                    <a:lumOff val="35000"/>
                  </a:schemeClr>
                </a:solidFill>
              </a:rPr>
              <a:t>información</a:t>
            </a:r>
            <a:r>
              <a:rPr dirty="0">
                <a:solidFill>
                  <a:schemeClr val="tx1">
                    <a:lumMod val="65000"/>
                    <a:lumOff val="35000"/>
                  </a:schemeClr>
                </a:solidFill>
              </a:rPr>
              <a:t> para </a:t>
            </a:r>
            <a:r>
              <a:rPr dirty="0" err="1">
                <a:solidFill>
                  <a:schemeClr val="tx1">
                    <a:lumMod val="65000"/>
                    <a:lumOff val="35000"/>
                  </a:schemeClr>
                </a:solidFill>
              </a:rPr>
              <a:t>enviar</a:t>
            </a:r>
            <a:r>
              <a:rPr dirty="0">
                <a:solidFill>
                  <a:schemeClr val="tx1">
                    <a:lumMod val="65000"/>
                    <a:lumOff val="35000"/>
                  </a:schemeClr>
                </a:solidFill>
              </a:rPr>
              <a:t> </a:t>
            </a:r>
            <a:r>
              <a:rPr dirty="0" err="1">
                <a:solidFill>
                  <a:schemeClr val="tx1">
                    <a:lumMod val="65000"/>
                    <a:lumOff val="35000"/>
                  </a:schemeClr>
                </a:solidFill>
              </a:rPr>
              <a:t>documentación</a:t>
            </a:r>
            <a:r>
              <a:rPr dirty="0">
                <a:solidFill>
                  <a:schemeClr val="tx1">
                    <a:lumMod val="65000"/>
                    <a:lumOff val="35000"/>
                  </a:schemeClr>
                </a:solidFill>
              </a:rPr>
              <a:t> para </a:t>
            </a:r>
            <a:r>
              <a:rPr dirty="0" err="1">
                <a:solidFill>
                  <a:schemeClr val="tx1">
                    <a:lumMod val="65000"/>
                    <a:lumOff val="35000"/>
                  </a:schemeClr>
                </a:solidFill>
              </a:rPr>
              <a:t>verificar</a:t>
            </a:r>
            <a:r>
              <a:rPr dirty="0">
                <a:solidFill>
                  <a:schemeClr val="tx1">
                    <a:lumMod val="65000"/>
                    <a:lumOff val="35000"/>
                  </a:schemeClr>
                </a:solidFill>
              </a:rPr>
              <a:t> la </a:t>
            </a:r>
            <a:r>
              <a:rPr dirty="0" err="1">
                <a:solidFill>
                  <a:schemeClr val="tx1">
                    <a:lumMod val="65000"/>
                    <a:lumOff val="35000"/>
                  </a:schemeClr>
                </a:solidFill>
              </a:rPr>
              <a:t>identidad</a:t>
            </a:r>
            <a:r>
              <a:rPr dirty="0">
                <a:solidFill>
                  <a:schemeClr val="tx1">
                    <a:lumMod val="65000"/>
                    <a:lumOff val="35000"/>
                  </a:schemeClr>
                </a:solidFill>
              </a:rPr>
              <a:t> </a:t>
            </a:r>
            <a:r>
              <a:rPr dirty="0" err="1">
                <a:solidFill>
                  <a:schemeClr val="tx1">
                    <a:lumMod val="65000"/>
                    <a:lumOff val="35000"/>
                  </a:schemeClr>
                </a:solidFill>
              </a:rPr>
              <a:t>por</a:t>
            </a:r>
            <a:r>
              <a:rPr dirty="0">
                <a:solidFill>
                  <a:schemeClr val="tx1">
                    <a:lumMod val="65000"/>
                    <a:lumOff val="35000"/>
                  </a:schemeClr>
                </a:solidFill>
              </a:rPr>
              <a:t> </a:t>
            </a:r>
            <a:r>
              <a:rPr dirty="0" err="1">
                <a:solidFill>
                  <a:schemeClr val="tx1">
                    <a:lumMod val="65000"/>
                    <a:lumOff val="35000"/>
                  </a:schemeClr>
                </a:solidFill>
              </a:rPr>
              <a:t>correo</a:t>
            </a:r>
            <a:r>
              <a:rPr dirty="0">
                <a:solidFill>
                  <a:schemeClr val="tx1">
                    <a:lumMod val="65000"/>
                    <a:lumOff val="35000"/>
                  </a:schemeClr>
                </a:solidFill>
              </a:rPr>
              <a:t> </a:t>
            </a:r>
            <a:r>
              <a:rPr dirty="0" err="1">
                <a:solidFill>
                  <a:schemeClr val="tx1">
                    <a:lumMod val="65000"/>
                    <a:lumOff val="35000"/>
                  </a:schemeClr>
                </a:solidFill>
              </a:rPr>
              <a:t>electrónico</a:t>
            </a:r>
            <a:r>
              <a:rPr dirty="0">
                <a:solidFill>
                  <a:schemeClr val="tx1">
                    <a:lumMod val="65000"/>
                    <a:lumOff val="35000"/>
                  </a:schemeClr>
                </a:solidFill>
              </a:rPr>
              <a:t>.</a:t>
            </a:r>
            <a:endParaRPr sz="2200" dirty="0">
              <a:solidFill>
                <a:schemeClr val="tx1">
                  <a:lumMod val="65000"/>
                  <a:lumOff val="35000"/>
                </a:schemeClr>
              </a:solidFill>
            </a:endParaRPr>
          </a:p>
        </p:txBody>
      </p:sp>
      <p:sp>
        <p:nvSpPr>
          <p:cNvPr id="6" name="Rectangle 2"/>
          <p:cNvSpPr txBox="1">
            <a:spLocks/>
          </p:cNvSpPr>
          <p:nvPr/>
        </p:nvSpPr>
        <p:spPr>
          <a:xfrm>
            <a:off x="252919" y="1123837"/>
            <a:ext cx="316614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spc="-70" dirty="0"/>
              <a:t>Identificación de </a:t>
            </a:r>
            <a:r>
              <a:rPr spc="-70" dirty="0" err="1"/>
              <a:t>ayuda</a:t>
            </a:r>
            <a:r>
              <a:rPr spc="-70" dirty="0"/>
              <a:t> federal a </a:t>
            </a:r>
            <a:r>
              <a:rPr spc="-70" dirty="0" err="1"/>
              <a:t>estudiantes</a:t>
            </a:r>
            <a:r>
              <a:rPr spc="-70" dirty="0"/>
              <a:t> para </a:t>
            </a:r>
            <a:r>
              <a:rPr spc="-70" dirty="0" err="1"/>
              <a:t>contribuyentes</a:t>
            </a:r>
            <a:r>
              <a:rPr spc="-70" dirty="0"/>
              <a:t> </a:t>
            </a:r>
            <a:r>
              <a:rPr spc="-100" dirty="0" err="1"/>
              <a:t>indocumentados</a:t>
            </a:r>
            <a:r>
              <a:rPr spc="-70" dirty="0"/>
              <a:t> de </a:t>
            </a:r>
            <a:r>
              <a:rPr lang="en-US" spc="-70" dirty="0"/>
              <a:t>2027-28</a:t>
            </a:r>
            <a:br>
              <a:rPr lang="en-US" spc="-70" dirty="0"/>
            </a:br>
            <a:endParaRPr lang="en-US" spc="-70" dirty="0"/>
          </a:p>
        </p:txBody>
      </p:sp>
    </p:spTree>
    <p:extLst>
      <p:ext uri="{BB962C8B-B14F-4D97-AF65-F5344CB8AC3E}">
        <p14:creationId xmlns:p14="http://schemas.microsoft.com/office/powerpoint/2010/main" val="3226832704"/>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293" name="Title 3"/>
          <p:cNvSpPr txBox="1">
            <a:spLocks noGrp="1"/>
          </p:cNvSpPr>
          <p:nvPr>
            <p:ph type="title"/>
          </p:nvPr>
        </p:nvSpPr>
        <p:spPr>
          <a:prstGeom prst="rect">
            <a:avLst/>
          </a:prstGeom>
        </p:spPr>
        <p:txBody>
          <a:bodyPr/>
          <a:lstStyle>
            <a:lvl1pPr defTabSz="914400"/>
          </a:lstStyle>
          <a:p>
            <a:r>
              <a:t>Información fiscal federal (FTI)</a:t>
            </a:r>
          </a:p>
        </p:txBody>
      </p:sp>
      <p:sp>
        <p:nvSpPr>
          <p:cNvPr id="294" name="Content Placeholder 4"/>
          <p:cNvSpPr txBox="1">
            <a:spLocks noGrp="1"/>
          </p:cNvSpPr>
          <p:nvPr>
            <p:ph type="body" sz="half" idx="4294967295"/>
          </p:nvPr>
        </p:nvSpPr>
        <p:spPr>
          <a:xfrm>
            <a:off x="3971108" y="1655066"/>
            <a:ext cx="7757066" cy="3760997"/>
          </a:xfrm>
          <a:prstGeom prst="rect">
            <a:avLst/>
          </a:prstGeom>
        </p:spPr>
        <p:txBody>
          <a:bodyPr>
            <a:noAutofit/>
          </a:bodyPr>
          <a:lstStyle/>
          <a:p>
            <a:pPr marL="180473" indent="-180473">
              <a:lnSpc>
                <a:spcPct val="120000"/>
              </a:lnSpc>
              <a:spcBef>
                <a:spcPts val="500"/>
              </a:spcBef>
              <a:defRPr sz="2400"/>
            </a:pPr>
            <a:r>
              <a:rPr dirty="0"/>
              <a:t>El IRS </a:t>
            </a:r>
            <a:r>
              <a:rPr dirty="0" err="1"/>
              <a:t>solicitará</a:t>
            </a:r>
            <a:r>
              <a:rPr dirty="0"/>
              <a:t> </a:t>
            </a:r>
            <a:r>
              <a:rPr dirty="0" err="1"/>
              <a:t>su</a:t>
            </a:r>
            <a:r>
              <a:rPr dirty="0"/>
              <a:t> </a:t>
            </a:r>
            <a:r>
              <a:rPr dirty="0" err="1"/>
              <a:t>consentimiento</a:t>
            </a:r>
            <a:r>
              <a:rPr dirty="0"/>
              <a:t> para </a:t>
            </a:r>
            <a:r>
              <a:rPr dirty="0" err="1"/>
              <a:t>recuperar</a:t>
            </a:r>
            <a:r>
              <a:rPr dirty="0"/>
              <a:t> </a:t>
            </a:r>
            <a:r>
              <a:rPr dirty="0" err="1"/>
              <a:t>su</a:t>
            </a:r>
            <a:r>
              <a:rPr dirty="0"/>
              <a:t> </a:t>
            </a:r>
            <a:r>
              <a:rPr dirty="0" err="1"/>
              <a:t>información</a:t>
            </a:r>
            <a:r>
              <a:rPr dirty="0"/>
              <a:t> fiscal federal (FTI) para </a:t>
            </a:r>
            <a:r>
              <a:rPr dirty="0" err="1"/>
              <a:t>completar</a:t>
            </a:r>
            <a:r>
              <a:rPr dirty="0"/>
              <a:t> la FAFSA.</a:t>
            </a:r>
          </a:p>
          <a:p>
            <a:pPr marL="180473" indent="-180473">
              <a:lnSpc>
                <a:spcPct val="120000"/>
              </a:lnSpc>
              <a:spcBef>
                <a:spcPts val="500"/>
              </a:spcBef>
              <a:defRPr sz="2400"/>
            </a:pPr>
            <a:r>
              <a:rPr dirty="0"/>
              <a:t>Si </a:t>
            </a:r>
            <a:r>
              <a:rPr dirty="0" err="1"/>
              <a:t>los</a:t>
            </a:r>
            <a:r>
              <a:rPr dirty="0"/>
              <a:t> padres </a:t>
            </a:r>
            <a:r>
              <a:rPr dirty="0" err="1"/>
              <a:t>están</a:t>
            </a:r>
            <a:r>
              <a:rPr dirty="0"/>
              <a:t> </a:t>
            </a:r>
            <a:r>
              <a:rPr dirty="0" err="1"/>
              <a:t>casados</a:t>
            </a:r>
            <a:r>
              <a:rPr dirty="0"/>
              <a:t> o no </a:t>
            </a:r>
            <a:r>
              <a:rPr dirty="0" err="1"/>
              <a:t>están</a:t>
            </a:r>
            <a:r>
              <a:rPr dirty="0"/>
              <a:t> </a:t>
            </a:r>
            <a:r>
              <a:rPr dirty="0" err="1"/>
              <a:t>casados</a:t>
            </a:r>
            <a:r>
              <a:rPr dirty="0"/>
              <a:t>/</a:t>
            </a:r>
            <a:r>
              <a:rPr dirty="0" err="1"/>
              <a:t>viven</a:t>
            </a:r>
            <a:r>
              <a:rPr dirty="0"/>
              <a:t> </a:t>
            </a:r>
            <a:r>
              <a:rPr dirty="0" err="1"/>
              <a:t>juntos</a:t>
            </a:r>
            <a:r>
              <a:rPr dirty="0"/>
              <a:t>, </a:t>
            </a:r>
            <a:r>
              <a:rPr dirty="0" err="1"/>
              <a:t>pero</a:t>
            </a:r>
            <a:r>
              <a:rPr dirty="0"/>
              <a:t> no </a:t>
            </a:r>
            <a:r>
              <a:rPr dirty="0" err="1"/>
              <a:t>declararon</a:t>
            </a:r>
            <a:r>
              <a:rPr dirty="0"/>
              <a:t> </a:t>
            </a:r>
            <a:r>
              <a:rPr dirty="0" err="1"/>
              <a:t>impuestos</a:t>
            </a:r>
            <a:r>
              <a:rPr dirty="0"/>
              <a:t> </a:t>
            </a:r>
            <a:r>
              <a:rPr dirty="0" err="1"/>
              <a:t>conjuntamente</a:t>
            </a:r>
            <a:r>
              <a:rPr dirty="0"/>
              <a:t>, </a:t>
            </a:r>
            <a:r>
              <a:rPr dirty="0" err="1"/>
              <a:t>entonces</a:t>
            </a:r>
            <a:r>
              <a:rPr dirty="0"/>
              <a:t> ambos </a:t>
            </a:r>
            <a:r>
              <a:rPr dirty="0" err="1"/>
              <a:t>tendrán</a:t>
            </a:r>
            <a:r>
              <a:rPr dirty="0"/>
              <a:t> que </a:t>
            </a:r>
            <a:r>
              <a:rPr dirty="0" err="1"/>
              <a:t>iniciar</a:t>
            </a:r>
            <a:r>
              <a:rPr dirty="0"/>
              <a:t> </a:t>
            </a:r>
            <a:r>
              <a:rPr dirty="0" err="1"/>
              <a:t>sesión</a:t>
            </a:r>
            <a:r>
              <a:rPr dirty="0"/>
              <a:t> para </a:t>
            </a:r>
            <a:r>
              <a:rPr dirty="0" err="1"/>
              <a:t>dar</a:t>
            </a:r>
            <a:r>
              <a:rPr dirty="0"/>
              <a:t> </a:t>
            </a:r>
            <a:r>
              <a:rPr dirty="0" err="1"/>
              <a:t>su</a:t>
            </a:r>
            <a:r>
              <a:rPr dirty="0"/>
              <a:t> </a:t>
            </a:r>
            <a:r>
              <a:rPr dirty="0" err="1"/>
              <a:t>consentimiento</a:t>
            </a:r>
            <a:r>
              <a:rPr dirty="0"/>
              <a:t> para </a:t>
            </a:r>
            <a:r>
              <a:rPr dirty="0" err="1"/>
              <a:t>recuperar</a:t>
            </a:r>
            <a:r>
              <a:rPr dirty="0"/>
              <a:t> la </a:t>
            </a:r>
            <a:r>
              <a:rPr dirty="0" err="1"/>
              <a:t>información</a:t>
            </a:r>
            <a:r>
              <a:rPr dirty="0"/>
              <a:t> fiscal federal.</a:t>
            </a:r>
          </a:p>
        </p:txBody>
      </p:sp>
      <p:sp>
        <p:nvSpPr>
          <p:cNvPr id="29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a:p>
        </p:txBody>
      </p:sp>
    </p:spTree>
    <p:extLst>
      <p:ext uri="{BB962C8B-B14F-4D97-AF65-F5344CB8AC3E}">
        <p14:creationId xmlns:p14="http://schemas.microsoft.com/office/powerpoint/2010/main" val="365920391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err="1"/>
              <a:t>Autoridad</a:t>
            </a:r>
            <a:r>
              <a:rPr dirty="0"/>
              <a:t> de Asistencia al </a:t>
            </a:r>
            <a:r>
              <a:rPr dirty="0" err="1"/>
              <a:t>Estudiante</a:t>
            </a:r>
            <a:r>
              <a:rPr dirty="0"/>
              <a:t> de </a:t>
            </a:r>
            <a:r>
              <a:rPr dirty="0" err="1"/>
              <a:t>Educación</a:t>
            </a:r>
            <a:r>
              <a:rPr dirty="0"/>
              <a:t> Superior</a:t>
            </a:r>
          </a:p>
        </p:txBody>
      </p:sp>
      <p:sp>
        <p:nvSpPr>
          <p:cNvPr id="299" name="Rectangle 6"/>
          <p:cNvSpPr/>
          <p:nvPr/>
        </p:nvSpPr>
        <p:spPr>
          <a:xfrm>
            <a:off x="6460066" y="3558851"/>
            <a:ext cx="283634" cy="6561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0" name="Rectangle 7"/>
          <p:cNvSpPr/>
          <p:nvPr/>
        </p:nvSpPr>
        <p:spPr>
          <a:xfrm>
            <a:off x="3761750" y="4038567"/>
            <a:ext cx="249768" cy="8043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1" name="Rectangle 11"/>
          <p:cNvSpPr/>
          <p:nvPr/>
        </p:nvSpPr>
        <p:spPr>
          <a:xfrm>
            <a:off x="7177641" y="3749881"/>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26</a:t>
            </a:fld>
            <a:endParaRPr/>
          </a:p>
        </p:txBody>
      </p:sp>
      <p:sp>
        <p:nvSpPr>
          <p:cNvPr id="303" name="Rectangle 17"/>
          <p:cNvSpPr/>
          <p:nvPr/>
        </p:nvSpPr>
        <p:spPr>
          <a:xfrm>
            <a:off x="6157796" y="4831122"/>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4" name="Rectangle 18"/>
          <p:cNvSpPr/>
          <p:nvPr/>
        </p:nvSpPr>
        <p:spPr>
          <a:xfrm>
            <a:off x="3750079" y="4369676"/>
            <a:ext cx="273112" cy="147753"/>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5" name="Rectangle 2"/>
          <p:cNvSpPr/>
          <p:nvPr/>
        </p:nvSpPr>
        <p:spPr>
          <a:xfrm>
            <a:off x="7306207" y="4016213"/>
            <a:ext cx="241222" cy="222056"/>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6" name="TextBox 4"/>
          <p:cNvSpPr txBox="1"/>
          <p:nvPr/>
        </p:nvSpPr>
        <p:spPr>
          <a:xfrm>
            <a:off x="7265736" y="3984690"/>
            <a:ext cx="369519"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800" b="1">
                <a:solidFill>
                  <a:srgbClr val="808080"/>
                </a:solidFill>
              </a:defRPr>
            </a:lvl1pPr>
          </a:lstStyle>
          <a:p>
            <a:r>
              <a:t>2022</a:t>
            </a:r>
          </a:p>
        </p:txBody>
      </p:sp>
      <p:pic>
        <p:nvPicPr>
          <p:cNvPr id="309" name="Picture 9"/>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936744" y="2551561"/>
            <a:ext cx="7065607" cy="3373415"/>
          </a:xfrm>
          <a:prstGeom prst="rect">
            <a:avLst/>
          </a:prstGeom>
          <a:ln>
            <a:solidFill>
              <a:srgbClr val="000000"/>
            </a:solidFill>
          </a:ln>
          <a:effectLst>
            <a:outerShdw blurRad="190500" dist="12700" dir="5400000" rotWithShape="0">
              <a:srgbClr val="000000"/>
            </a:outerShdw>
          </a:effectLst>
        </p:spPr>
      </p:pic>
      <p:sp>
        <p:nvSpPr>
          <p:cNvPr id="310" name="Information Contributors will be instructed to provide Federal Tax   Information from their 2022 tax return to be used to determine…"/>
          <p:cNvSpPr txBox="1">
            <a:spLocks noGrp="1"/>
          </p:cNvSpPr>
          <p:nvPr>
            <p:ph type="body" sz="quarter" idx="4294967295"/>
          </p:nvPr>
        </p:nvSpPr>
        <p:spPr>
          <a:xfrm>
            <a:off x="3897087" y="997326"/>
            <a:ext cx="7433522" cy="1275226"/>
          </a:xfrm>
          <a:prstGeom prst="rect">
            <a:avLst/>
          </a:prstGeom>
        </p:spPr>
        <p:txBody>
          <a:bodyPr>
            <a:noAutofit/>
          </a:bodyPr>
          <a:lstStyle/>
          <a:p>
            <a:pPr marL="0" indent="0">
              <a:lnSpc>
                <a:spcPct val="120000"/>
              </a:lnSpc>
              <a:spcBef>
                <a:spcPts val="0"/>
              </a:spcBef>
              <a:buSzTx/>
              <a:buNone/>
              <a:defRPr sz="1800"/>
            </a:pPr>
            <a:r>
              <a:rPr dirty="0"/>
              <a:t>Se </a:t>
            </a:r>
            <a:r>
              <a:rPr dirty="0" err="1"/>
              <a:t>instruirá</a:t>
            </a:r>
            <a:r>
              <a:rPr dirty="0"/>
              <a:t> a </a:t>
            </a:r>
            <a:r>
              <a:rPr dirty="0" err="1"/>
              <a:t>los</a:t>
            </a:r>
            <a:r>
              <a:rPr dirty="0"/>
              <a:t> </a:t>
            </a:r>
            <a:r>
              <a:rPr dirty="0" err="1"/>
              <a:t>contribuyentes</a:t>
            </a:r>
            <a:r>
              <a:rPr dirty="0"/>
              <a:t> de </a:t>
            </a:r>
            <a:r>
              <a:rPr dirty="0" err="1"/>
              <a:t>información</a:t>
            </a:r>
            <a:r>
              <a:rPr dirty="0"/>
              <a:t> que </a:t>
            </a:r>
            <a:r>
              <a:rPr dirty="0" err="1"/>
              <a:t>proporcionen</a:t>
            </a:r>
            <a:r>
              <a:rPr dirty="0"/>
              <a:t> </a:t>
            </a:r>
            <a:r>
              <a:rPr dirty="0" err="1"/>
              <a:t>información</a:t>
            </a:r>
            <a:r>
              <a:rPr dirty="0"/>
              <a:t> fiscal federal  de </a:t>
            </a:r>
            <a:r>
              <a:rPr dirty="0" err="1"/>
              <a:t>su</a:t>
            </a:r>
            <a:r>
              <a:rPr dirty="0"/>
              <a:t> </a:t>
            </a:r>
            <a:r>
              <a:rPr dirty="0" err="1"/>
              <a:t>declaración</a:t>
            </a:r>
            <a:r>
              <a:rPr dirty="0"/>
              <a:t> de </a:t>
            </a:r>
            <a:r>
              <a:rPr dirty="0" err="1"/>
              <a:t>impuestos</a:t>
            </a:r>
            <a:r>
              <a:rPr dirty="0"/>
              <a:t> de 202</a:t>
            </a:r>
            <a:r>
              <a:rPr lang="en-US" dirty="0"/>
              <a:t>5</a:t>
            </a:r>
            <a:r>
              <a:rPr dirty="0"/>
              <a:t> </a:t>
            </a:r>
            <a:r>
              <a:rPr lang="es-ES" dirty="0"/>
              <a:t>para determinar la elegibilidad del estudiante para recibir ayuda financiera para el año académico 2027-2028.</a:t>
            </a:r>
            <a:endParaRPr sz="1800" dirty="0"/>
          </a:p>
        </p:txBody>
      </p:sp>
      <p:sp>
        <p:nvSpPr>
          <p:cNvPr id="2" name="Rectangle 1"/>
          <p:cNvSpPr/>
          <p:nvPr/>
        </p:nvSpPr>
        <p:spPr>
          <a:xfrm>
            <a:off x="4427551" y="4743480"/>
            <a:ext cx="3041997" cy="457200"/>
          </a:xfrm>
          <a:prstGeom prst="rect">
            <a:avLst/>
          </a:prstGeom>
          <a:solidFill>
            <a:srgbClr val="F4FDF1"/>
          </a:solidFill>
          <a:ln w="25400" cap="flat">
            <a:solidFill>
              <a:srgbClr val="F4FDF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anchor="ctr">
            <a:spAutoFit/>
          </a:bodyPr>
          <a:lstStyle/>
          <a:p>
            <a:endParaRPr sz="2400">
              <a:latin typeface="+mn-lt"/>
              <a:ea typeface="+mn-ea"/>
              <a:cs typeface="+mn-cs"/>
              <a:sym typeface="Arial"/>
            </a:endParaRPr>
          </a:p>
        </p:txBody>
      </p:sp>
      <p:sp>
        <p:nvSpPr>
          <p:cNvPr id="16" name="TextBox 15"/>
          <p:cNvSpPr txBox="1"/>
          <p:nvPr/>
        </p:nvSpPr>
        <p:spPr>
          <a:xfrm>
            <a:off x="4401175" y="4690435"/>
            <a:ext cx="3146254"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anchor="t">
            <a:spAutoFit/>
          </a:bodyPr>
          <a:lstStyle/>
          <a:p>
            <a:pPr>
              <a:defRPr sz="1050">
                <a:solidFill>
                  <a:schemeClr val="tx1">
                    <a:lumMod val="65000"/>
                    <a:lumOff val="35000"/>
                  </a:schemeClr>
                </a:solidFill>
                <a:latin typeface="Arial" panose="020B0604020202020204" pitchFamily="34" charset="0"/>
                <a:cs typeface="Arial" panose="020B0604020202020204" pitchFamily="34" charset="0"/>
                <a:sym typeface="Arial"/>
              </a:defRPr>
            </a:pPr>
            <a:r>
              <a:rPr sz="1050" dirty="0" err="1"/>
              <a:t>Obtenga</a:t>
            </a:r>
            <a:r>
              <a:rPr sz="1050" dirty="0"/>
              <a:t> la </a:t>
            </a:r>
            <a:r>
              <a:rPr sz="1050" dirty="0" err="1"/>
              <a:t>información</a:t>
            </a:r>
            <a:r>
              <a:rPr sz="1050" dirty="0"/>
              <a:t> de </a:t>
            </a:r>
            <a:r>
              <a:rPr sz="1050" dirty="0" err="1"/>
              <a:t>su</a:t>
            </a:r>
            <a:r>
              <a:rPr sz="1050" dirty="0"/>
              <a:t> </a:t>
            </a:r>
            <a:r>
              <a:rPr sz="1050" dirty="0" err="1"/>
              <a:t>declaración</a:t>
            </a:r>
            <a:r>
              <a:rPr sz="1050" dirty="0"/>
              <a:t> de </a:t>
            </a:r>
            <a:r>
              <a:rPr sz="1050" dirty="0" err="1"/>
              <a:t>impuestos</a:t>
            </a:r>
            <a:r>
              <a:rPr sz="1050" dirty="0"/>
              <a:t> de 202</a:t>
            </a:r>
            <a:r>
              <a:rPr lang="en-US" sz="1050" dirty="0"/>
              <a:t>5</a:t>
            </a:r>
            <a:r>
              <a:rPr sz="1050" dirty="0"/>
              <a:t> para el </a:t>
            </a:r>
            <a:r>
              <a:rPr sz="1050" dirty="0" err="1">
                <a:solidFill>
                  <a:schemeClr val="tx1">
                    <a:lumMod val="65000"/>
                    <a:lumOff val="35000"/>
                  </a:schemeClr>
                </a:solidFill>
              </a:rPr>
              <a:t>formulario</a:t>
            </a:r>
            <a:r>
              <a:rPr sz="1050" dirty="0">
                <a:solidFill>
                  <a:schemeClr val="tx1">
                    <a:lumMod val="65000"/>
                    <a:lumOff val="35000"/>
                  </a:schemeClr>
                </a:solidFill>
              </a:rPr>
              <a:t> 202</a:t>
            </a:r>
            <a:r>
              <a:rPr lang="en-US" sz="1050" dirty="0">
                <a:solidFill>
                  <a:schemeClr val="tx1">
                    <a:lumMod val="65000"/>
                    <a:lumOff val="35000"/>
                  </a:schemeClr>
                </a:solidFill>
              </a:rPr>
              <a:t>7</a:t>
            </a:r>
            <a:r>
              <a:rPr sz="1050" dirty="0">
                <a:solidFill>
                  <a:schemeClr val="tx1">
                    <a:lumMod val="65000"/>
                    <a:lumOff val="35000"/>
                  </a:schemeClr>
                </a:solidFill>
              </a:rPr>
              <a:t>-2</a:t>
            </a:r>
            <a:r>
              <a:rPr lang="en-US" sz="1050" dirty="0">
                <a:solidFill>
                  <a:schemeClr val="tx1">
                    <a:lumMod val="65000"/>
                    <a:lumOff val="35000"/>
                  </a:schemeClr>
                </a:solidFill>
              </a:rPr>
              <a:t>8</a:t>
            </a:r>
            <a:r>
              <a:rPr sz="1050" dirty="0">
                <a:solidFill>
                  <a:schemeClr val="tx1">
                    <a:lumMod val="75000"/>
                    <a:lumOff val="25000"/>
                  </a:schemeClr>
                </a:solidFill>
              </a:rPr>
              <a:t>.</a:t>
            </a:r>
            <a:endParaRPr sz="1050" dirty="0">
              <a:solidFill>
                <a:schemeClr val="tx1">
                  <a:lumMod val="75000"/>
                  <a:lumOff val="25000"/>
                </a:schemeClr>
              </a:solidFill>
              <a:latin typeface="Arial" panose="020B0604020202020204" pitchFamily="34" charset="0"/>
              <a:cs typeface="Arial" panose="020B0604020202020204" pitchFamily="34" charset="0"/>
              <a:sym typeface="Arial"/>
            </a:endParaRPr>
          </a:p>
        </p:txBody>
      </p:sp>
      <p:sp>
        <p:nvSpPr>
          <p:cNvPr id="18" name="Title 3"/>
          <p:cNvSpPr txBox="1">
            <a:spLocks/>
          </p:cNvSpPr>
          <p:nvPr/>
        </p:nvSpPr>
        <p:spPr>
          <a:xfrm>
            <a:off x="252918" y="1123837"/>
            <a:ext cx="3048917"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err="1"/>
              <a:t>Consentimiento</a:t>
            </a:r>
            <a:r>
              <a:rPr dirty="0"/>
              <a:t> de </a:t>
            </a:r>
            <a:r>
              <a:rPr dirty="0" err="1"/>
              <a:t>información</a:t>
            </a:r>
            <a:r>
              <a:rPr dirty="0"/>
              <a:t> fiscal federal</a:t>
            </a:r>
          </a:p>
        </p:txBody>
      </p:sp>
    </p:spTree>
    <p:extLst>
      <p:ext uri="{BB962C8B-B14F-4D97-AF65-F5344CB8AC3E}">
        <p14:creationId xmlns:p14="http://schemas.microsoft.com/office/powerpoint/2010/main" val="1147478658"/>
      </p:ext>
    </p:extLst>
  </p:cSld>
  <p:clrMapOvr>
    <a:masterClrMapping/>
  </p:clrMapOvr>
  <p:transition spd="med"/>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oter Placeholder 10"/>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err="1"/>
              <a:t>Autoridad</a:t>
            </a:r>
            <a:r>
              <a:rPr dirty="0"/>
              <a:t> de Asistencia al </a:t>
            </a:r>
            <a:r>
              <a:rPr dirty="0" err="1"/>
              <a:t>Estudiante</a:t>
            </a:r>
            <a:r>
              <a:rPr dirty="0"/>
              <a:t> de </a:t>
            </a:r>
            <a:r>
              <a:rPr dirty="0" err="1"/>
              <a:t>Educación</a:t>
            </a:r>
            <a:r>
              <a:rPr dirty="0"/>
              <a:t> Superior</a:t>
            </a:r>
          </a:p>
        </p:txBody>
      </p:sp>
      <p:sp>
        <p:nvSpPr>
          <p:cNvPr id="316" name="Rectangle 3"/>
          <p:cNvSpPr txBox="1">
            <a:spLocks noGrp="1"/>
          </p:cNvSpPr>
          <p:nvPr>
            <p:ph type="body" idx="4294967295"/>
          </p:nvPr>
        </p:nvSpPr>
        <p:spPr>
          <a:xfrm>
            <a:off x="3827416" y="1764701"/>
            <a:ext cx="7537269" cy="3856629"/>
          </a:xfrm>
          <a:prstGeom prst="rect">
            <a:avLst/>
          </a:prstGeom>
        </p:spPr>
        <p:txBody>
          <a:bodyPr>
            <a:normAutofit/>
          </a:bodyPr>
          <a:lstStyle/>
          <a:p>
            <a:pPr>
              <a:lnSpc>
                <a:spcPct val="120000"/>
              </a:lnSpc>
              <a:defRPr sz="2000"/>
            </a:pPr>
            <a:r>
              <a:rPr dirty="0"/>
              <a:t>El </a:t>
            </a:r>
            <a:r>
              <a:rPr dirty="0" err="1"/>
              <a:t>estudiante</a:t>
            </a:r>
            <a:r>
              <a:rPr dirty="0"/>
              <a:t> </a:t>
            </a:r>
            <a:r>
              <a:rPr dirty="0" err="1"/>
              <a:t>debe</a:t>
            </a:r>
            <a:r>
              <a:rPr dirty="0"/>
              <a:t> </a:t>
            </a:r>
            <a:r>
              <a:rPr dirty="0" err="1"/>
              <a:t>tener</a:t>
            </a:r>
            <a:r>
              <a:rPr dirty="0"/>
              <a:t> un </a:t>
            </a:r>
            <a:r>
              <a:rPr dirty="0" err="1"/>
              <a:t>número</a:t>
            </a:r>
            <a:r>
              <a:rPr dirty="0"/>
              <a:t> de Seguro Social </a:t>
            </a:r>
            <a:r>
              <a:rPr dirty="0" err="1"/>
              <a:t>válido</a:t>
            </a:r>
            <a:r>
              <a:rPr dirty="0"/>
              <a:t>.</a:t>
            </a:r>
          </a:p>
          <a:p>
            <a:pPr>
              <a:lnSpc>
                <a:spcPct val="120000"/>
              </a:lnSpc>
              <a:defRPr sz="2000"/>
            </a:pPr>
            <a:r>
              <a:rPr dirty="0"/>
              <a:t>Deben </a:t>
            </a:r>
            <a:r>
              <a:rPr dirty="0" err="1"/>
              <a:t>estar</a:t>
            </a:r>
            <a:r>
              <a:rPr dirty="0"/>
              <a:t> </a:t>
            </a:r>
            <a:r>
              <a:rPr dirty="0" err="1"/>
              <a:t>cursando</a:t>
            </a:r>
            <a:r>
              <a:rPr dirty="0"/>
              <a:t> </a:t>
            </a:r>
            <a:r>
              <a:rPr dirty="0" err="1"/>
              <a:t>estudios</a:t>
            </a:r>
            <a:r>
              <a:rPr dirty="0"/>
              <a:t> </a:t>
            </a:r>
            <a:r>
              <a:rPr dirty="0" err="1"/>
              <a:t>superiores</a:t>
            </a:r>
            <a:r>
              <a:rPr dirty="0"/>
              <a:t> y </a:t>
            </a:r>
            <a:r>
              <a:rPr dirty="0" err="1"/>
              <a:t>obtener</a:t>
            </a:r>
            <a:r>
              <a:rPr dirty="0"/>
              <a:t> un </a:t>
            </a:r>
            <a:r>
              <a:rPr dirty="0" err="1"/>
              <a:t>certificado</a:t>
            </a:r>
            <a:r>
              <a:rPr dirty="0"/>
              <a:t> u </a:t>
            </a:r>
            <a:r>
              <a:rPr dirty="0" err="1"/>
              <a:t>otra</a:t>
            </a:r>
            <a:r>
              <a:rPr dirty="0"/>
              <a:t> </a:t>
            </a:r>
            <a:r>
              <a:rPr dirty="0" err="1"/>
              <a:t>credencial</a:t>
            </a:r>
            <a:r>
              <a:rPr dirty="0"/>
              <a:t> </a:t>
            </a:r>
            <a:r>
              <a:rPr dirty="0" err="1"/>
              <a:t>postsecundaria</a:t>
            </a:r>
            <a:r>
              <a:rPr dirty="0"/>
              <a:t> </a:t>
            </a:r>
            <a:r>
              <a:rPr dirty="0" err="1"/>
              <a:t>reconocida</a:t>
            </a:r>
            <a:r>
              <a:rPr dirty="0"/>
              <a:t>.</a:t>
            </a:r>
          </a:p>
          <a:p>
            <a:pPr>
              <a:lnSpc>
                <a:spcPct val="120000"/>
              </a:lnSpc>
              <a:defRPr sz="2000"/>
            </a:pPr>
            <a:r>
              <a:rPr dirty="0"/>
              <a:t>Debe ser </a:t>
            </a:r>
            <a:r>
              <a:rPr dirty="0" err="1"/>
              <a:t>ciudadano</a:t>
            </a:r>
            <a:r>
              <a:rPr dirty="0"/>
              <a:t> </a:t>
            </a:r>
            <a:r>
              <a:rPr dirty="0" err="1"/>
              <a:t>estadounidense</a:t>
            </a:r>
            <a:r>
              <a:rPr dirty="0"/>
              <a:t> o no </a:t>
            </a:r>
            <a:r>
              <a:rPr dirty="0" err="1"/>
              <a:t>ciudadano</a:t>
            </a:r>
            <a:r>
              <a:rPr dirty="0"/>
              <a:t> </a:t>
            </a:r>
            <a:r>
              <a:rPr dirty="0" err="1"/>
              <a:t>elegible</a:t>
            </a:r>
            <a:r>
              <a:rPr dirty="0"/>
              <a:t>.</a:t>
            </a:r>
          </a:p>
          <a:p>
            <a:pPr>
              <a:lnSpc>
                <a:spcPct val="120000"/>
              </a:lnSpc>
              <a:defRPr sz="2000"/>
            </a:pPr>
            <a:r>
              <a:rPr dirty="0"/>
              <a:t>Los </a:t>
            </a:r>
            <a:r>
              <a:rPr dirty="0" err="1"/>
              <a:t>estudiantes</a:t>
            </a:r>
            <a:r>
              <a:rPr dirty="0"/>
              <a:t> de Nueva Jersey </a:t>
            </a:r>
            <a:r>
              <a:rPr dirty="0" err="1"/>
              <a:t>que</a:t>
            </a:r>
            <a:r>
              <a:rPr dirty="0"/>
              <a:t> son </a:t>
            </a:r>
            <a:r>
              <a:rPr dirty="0" err="1"/>
              <a:t>indocumentados</a:t>
            </a:r>
            <a:r>
              <a:rPr dirty="0"/>
              <a:t> y </a:t>
            </a:r>
            <a:r>
              <a:rPr dirty="0" err="1"/>
              <a:t>cumplen</a:t>
            </a:r>
            <a:r>
              <a:rPr dirty="0"/>
              <a:t> con </a:t>
            </a:r>
            <a:r>
              <a:rPr dirty="0" err="1"/>
              <a:t>los</a:t>
            </a:r>
            <a:r>
              <a:rPr dirty="0"/>
              <a:t> </a:t>
            </a:r>
            <a:r>
              <a:rPr dirty="0" err="1"/>
              <a:t>requisitos</a:t>
            </a:r>
            <a:r>
              <a:rPr dirty="0"/>
              <a:t> de NJ Dreamer </a:t>
            </a:r>
            <a:r>
              <a:rPr dirty="0" err="1"/>
              <a:t>deben</a:t>
            </a:r>
            <a:r>
              <a:rPr dirty="0"/>
              <a:t> </a:t>
            </a:r>
            <a:r>
              <a:rPr dirty="0" err="1"/>
              <a:t>completar</a:t>
            </a:r>
            <a:r>
              <a:rPr dirty="0"/>
              <a:t> la </a:t>
            </a:r>
            <a:r>
              <a:rPr dirty="0" err="1"/>
              <a:t>Solicitud</a:t>
            </a:r>
            <a:r>
              <a:rPr dirty="0"/>
              <a:t> de Asistencia Financiera Alternativa de NJ para </a:t>
            </a:r>
            <a:r>
              <a:rPr dirty="0" err="1"/>
              <a:t>obtener</a:t>
            </a:r>
            <a:r>
              <a:rPr dirty="0"/>
              <a:t> </a:t>
            </a:r>
            <a:r>
              <a:rPr dirty="0" err="1"/>
              <a:t>ayuda</a:t>
            </a:r>
            <a:r>
              <a:rPr dirty="0"/>
              <a:t> </a:t>
            </a:r>
            <a:r>
              <a:rPr dirty="0" err="1"/>
              <a:t>financiera</a:t>
            </a:r>
            <a:r>
              <a:rPr dirty="0"/>
              <a:t> </a:t>
            </a:r>
            <a:r>
              <a:rPr dirty="0" err="1"/>
              <a:t>financiada</a:t>
            </a:r>
            <a:r>
              <a:rPr dirty="0"/>
              <a:t> </a:t>
            </a:r>
            <a:r>
              <a:rPr dirty="0" err="1"/>
              <a:t>por</a:t>
            </a:r>
            <a:r>
              <a:rPr dirty="0"/>
              <a:t> el </a:t>
            </a:r>
            <a:r>
              <a:rPr dirty="0" err="1"/>
              <a:t>estado</a:t>
            </a:r>
            <a:r>
              <a:rPr dirty="0"/>
              <a:t>.</a:t>
            </a:r>
          </a:p>
        </p:txBody>
      </p:sp>
      <p:sp>
        <p:nvSpPr>
          <p:cNvPr id="31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br>
              <a:rPr lang="en-US" dirty="0"/>
            </a:br>
            <a:r>
              <a:t>Requisitos de elegibilidad clave para FAFSA</a:t>
            </a:r>
          </a:p>
        </p:txBody>
      </p:sp>
    </p:spTree>
    <p:extLst>
      <p:ext uri="{BB962C8B-B14F-4D97-AF65-F5344CB8AC3E}">
        <p14:creationId xmlns:p14="http://schemas.microsoft.com/office/powerpoint/2010/main" val="1360928330"/>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23" name="Rectangle 5"/>
          <p:cNvSpPr txBox="1">
            <a:spLocks noGrp="1"/>
          </p:cNvSpPr>
          <p:nvPr>
            <p:ph type="body" sz="half" idx="4294967295"/>
          </p:nvPr>
        </p:nvSpPr>
        <p:spPr>
          <a:xfrm>
            <a:off x="3597966" y="974035"/>
            <a:ext cx="8050695" cy="5075075"/>
          </a:xfrm>
          <a:prstGeom prst="rect">
            <a:avLst/>
          </a:prstGeom>
        </p:spPr>
        <p:txBody>
          <a:bodyPr lIns="44450" tIns="44450" rIns="44450" bIns="44450" numCol="2" spcCol="411444" anchor="ctr">
            <a:normAutofit fontScale="92500"/>
          </a:bodyPr>
          <a:lstStyle/>
          <a:p>
            <a:pPr marL="357188" indent="-176213" defTabSz="384047">
              <a:lnSpc>
                <a:spcPct val="120000"/>
              </a:lnSpc>
              <a:spcBef>
                <a:spcPts val="0"/>
              </a:spcBef>
              <a:defRPr sz="1512" b="1"/>
            </a:pPr>
            <a:r>
              <a:rPr dirty="0" err="1"/>
              <a:t>Sección</a:t>
            </a:r>
            <a:r>
              <a:rPr dirty="0"/>
              <a:t> de </a:t>
            </a:r>
            <a:r>
              <a:rPr dirty="0" err="1"/>
              <a:t>estudiantes</a:t>
            </a:r>
            <a:r>
              <a:rPr dirty="0"/>
              <a:t> </a:t>
            </a:r>
            <a:r>
              <a:rPr lang="en-US" dirty="0" err="1"/>
              <a:t>contribuyente</a:t>
            </a:r>
            <a:endParaRPr dirty="0"/>
          </a:p>
          <a:p>
            <a:pPr marL="384047" indent="-192023" defTabSz="384047">
              <a:lnSpc>
                <a:spcPct val="120000"/>
              </a:lnSpc>
              <a:spcBef>
                <a:spcPts val="0"/>
              </a:spcBef>
              <a:buChar char="✓"/>
              <a:defRPr sz="1512"/>
            </a:pPr>
            <a:r>
              <a:rPr dirty="0" err="1"/>
              <a:t>Nombre</a:t>
            </a:r>
            <a:r>
              <a:rPr dirty="0"/>
              <a:t> </a:t>
            </a:r>
            <a:r>
              <a:rPr dirty="0" err="1"/>
              <a:t>completo</a:t>
            </a:r>
            <a:r>
              <a:rPr dirty="0"/>
              <a:t> y </a:t>
            </a:r>
            <a:r>
              <a:rPr dirty="0" err="1"/>
              <a:t>dirección</a:t>
            </a:r>
            <a:endParaRPr dirty="0"/>
          </a:p>
          <a:p>
            <a:pPr marL="384047" indent="-192023" defTabSz="384047">
              <a:lnSpc>
                <a:spcPct val="120000"/>
              </a:lnSpc>
              <a:spcBef>
                <a:spcPts val="0"/>
              </a:spcBef>
              <a:buChar char="✓"/>
              <a:defRPr sz="1512"/>
            </a:pPr>
            <a:r>
              <a:rPr dirty="0" err="1"/>
              <a:t>Número</a:t>
            </a:r>
            <a:r>
              <a:rPr dirty="0"/>
              <a:t> de Seguro Social o </a:t>
            </a:r>
            <a:r>
              <a:rPr dirty="0" err="1"/>
              <a:t>número</a:t>
            </a:r>
            <a:r>
              <a:rPr dirty="0"/>
              <a:t> ITIN </a:t>
            </a:r>
          </a:p>
          <a:p>
            <a:pPr marL="384047" indent="-192023" defTabSz="384047">
              <a:lnSpc>
                <a:spcPct val="120000"/>
              </a:lnSpc>
              <a:spcBef>
                <a:spcPts val="0"/>
              </a:spcBef>
              <a:buChar char="✓"/>
              <a:defRPr sz="1512"/>
            </a:pPr>
            <a:r>
              <a:rPr dirty="0" err="1"/>
              <a:t>Fecha</a:t>
            </a:r>
            <a:r>
              <a:rPr dirty="0"/>
              <a:t> de </a:t>
            </a:r>
            <a:r>
              <a:rPr dirty="0" err="1"/>
              <a:t>nacimiento</a:t>
            </a:r>
            <a:endParaRPr dirty="0"/>
          </a:p>
          <a:p>
            <a:pPr marL="384047" indent="-192023" defTabSz="384047">
              <a:lnSpc>
                <a:spcPct val="120000"/>
              </a:lnSpc>
              <a:spcBef>
                <a:spcPts val="0"/>
              </a:spcBef>
              <a:buChar char="✓"/>
              <a:defRPr sz="1512"/>
            </a:pPr>
            <a:r>
              <a:rPr dirty="0"/>
              <a:t>Planes de </a:t>
            </a:r>
            <a:r>
              <a:rPr dirty="0" err="1"/>
              <a:t>estudios</a:t>
            </a:r>
            <a:r>
              <a:rPr dirty="0"/>
              <a:t>: 20 </a:t>
            </a:r>
            <a:r>
              <a:rPr dirty="0" err="1"/>
              <a:t>universidades</a:t>
            </a:r>
            <a:endParaRPr dirty="0"/>
          </a:p>
          <a:p>
            <a:pPr marL="240029" indent="-240029" defTabSz="384047">
              <a:lnSpc>
                <a:spcPct val="120000"/>
              </a:lnSpc>
              <a:spcBef>
                <a:spcPts val="0"/>
              </a:spcBef>
              <a:buChar char="–"/>
              <a:defRPr sz="1512"/>
            </a:pPr>
            <a:endParaRPr dirty="0"/>
          </a:p>
          <a:p>
            <a:pPr marL="357188" indent="-176213" defTabSz="384047">
              <a:lnSpc>
                <a:spcPct val="120000"/>
              </a:lnSpc>
              <a:spcBef>
                <a:spcPts val="0"/>
              </a:spcBef>
              <a:defRPr sz="1512"/>
            </a:pPr>
            <a:r>
              <a:rPr dirty="0" err="1"/>
              <a:t>Consentimiento</a:t>
            </a:r>
            <a:r>
              <a:rPr dirty="0"/>
              <a:t> y </a:t>
            </a:r>
            <a:r>
              <a:rPr dirty="0" err="1"/>
              <a:t>patrimonio</a:t>
            </a:r>
            <a:r>
              <a:rPr dirty="0"/>
              <a:t> de </a:t>
            </a:r>
            <a:r>
              <a:rPr dirty="0" err="1"/>
              <a:t>los</a:t>
            </a:r>
            <a:r>
              <a:rPr dirty="0"/>
              <a:t> </a:t>
            </a:r>
            <a:r>
              <a:rPr dirty="0" err="1"/>
              <a:t>estudiantes</a:t>
            </a:r>
            <a:endParaRPr dirty="0"/>
          </a:p>
          <a:p>
            <a:pPr marL="384047" indent="-192023" defTabSz="384047">
              <a:lnSpc>
                <a:spcPct val="120000"/>
              </a:lnSpc>
              <a:spcBef>
                <a:spcPts val="0"/>
              </a:spcBef>
              <a:buChar char="✓"/>
              <a:defRPr sz="1512"/>
            </a:pPr>
            <a:r>
              <a:rPr dirty="0"/>
              <a:t>FTI (</a:t>
            </a:r>
            <a:r>
              <a:rPr dirty="0" err="1"/>
              <a:t>Información</a:t>
            </a:r>
            <a:r>
              <a:rPr dirty="0"/>
              <a:t> fiscal federal)</a:t>
            </a:r>
          </a:p>
          <a:p>
            <a:pPr marL="0" indent="126015" defTabSz="384047">
              <a:lnSpc>
                <a:spcPct val="120000"/>
              </a:lnSpc>
              <a:spcBef>
                <a:spcPts val="0"/>
              </a:spcBef>
              <a:buSzTx/>
              <a:buNone/>
              <a:defRPr sz="1512"/>
            </a:pPr>
            <a:endParaRPr dirty="0"/>
          </a:p>
          <a:p>
            <a:pPr marL="357188" indent="-176213" defTabSz="384047">
              <a:lnSpc>
                <a:spcPct val="120000"/>
              </a:lnSpc>
              <a:spcBef>
                <a:spcPts val="0"/>
              </a:spcBef>
              <a:defRPr sz="1512"/>
            </a:pPr>
            <a:r>
              <a:rPr dirty="0"/>
              <a:t>Estado del </a:t>
            </a:r>
            <a:r>
              <a:rPr dirty="0" err="1"/>
              <a:t>estudiante</a:t>
            </a:r>
            <a:r>
              <a:rPr dirty="0"/>
              <a:t>: </a:t>
            </a:r>
            <a:r>
              <a:rPr dirty="0" err="1"/>
              <a:t>Circunstancias</a:t>
            </a:r>
            <a:r>
              <a:rPr dirty="0"/>
              <a:t> </a:t>
            </a:r>
            <a:r>
              <a:rPr dirty="0" err="1"/>
              <a:t>personales</a:t>
            </a:r>
            <a:r>
              <a:rPr dirty="0"/>
              <a:t> </a:t>
            </a:r>
          </a:p>
          <a:p>
            <a:pPr marL="384047" indent="-192023" defTabSz="384047">
              <a:lnSpc>
                <a:spcPct val="120000"/>
              </a:lnSpc>
              <a:spcBef>
                <a:spcPts val="0"/>
              </a:spcBef>
              <a:buChar char="✓"/>
              <a:defRPr sz="1512"/>
            </a:pPr>
            <a:r>
              <a:rPr dirty="0" err="1"/>
              <a:t>Determinación</a:t>
            </a:r>
            <a:r>
              <a:rPr dirty="0"/>
              <a:t> de </a:t>
            </a:r>
            <a:r>
              <a:rPr dirty="0" err="1"/>
              <a:t>dependiente</a:t>
            </a:r>
            <a:r>
              <a:rPr dirty="0"/>
              <a:t> o </a:t>
            </a:r>
            <a:r>
              <a:rPr dirty="0" err="1"/>
              <a:t>independiente</a:t>
            </a:r>
            <a:endParaRPr dirty="0"/>
          </a:p>
          <a:p>
            <a:pPr marL="384047" indent="-192023" defTabSz="384047">
              <a:lnSpc>
                <a:spcPct val="120000"/>
              </a:lnSpc>
              <a:spcBef>
                <a:spcPts val="0"/>
              </a:spcBef>
              <a:buChar char="✓"/>
              <a:defRPr sz="1512"/>
            </a:pPr>
            <a:r>
              <a:rPr dirty="0" err="1"/>
              <a:t>Circunstancias</a:t>
            </a:r>
            <a:r>
              <a:rPr dirty="0"/>
              <a:t> </a:t>
            </a:r>
            <a:r>
              <a:rPr dirty="0" err="1"/>
              <a:t>especiales</a:t>
            </a:r>
            <a:r>
              <a:rPr dirty="0"/>
              <a:t> del </a:t>
            </a:r>
            <a:r>
              <a:rPr dirty="0" err="1"/>
              <a:t>estudiante</a:t>
            </a:r>
            <a:endParaRPr dirty="0"/>
          </a:p>
          <a:p>
            <a:pPr marL="384047" indent="-192023" defTabSz="384047">
              <a:lnSpc>
                <a:spcPct val="120000"/>
              </a:lnSpc>
              <a:spcBef>
                <a:spcPts val="0"/>
              </a:spcBef>
              <a:buChar char="✓"/>
              <a:defRPr sz="1512"/>
            </a:pPr>
            <a:r>
              <a:rPr dirty="0" err="1"/>
              <a:t>Circunstancias</a:t>
            </a:r>
            <a:r>
              <a:rPr dirty="0"/>
              <a:t> </a:t>
            </a:r>
            <a:r>
              <a:rPr dirty="0" err="1"/>
              <a:t>inusuales</a:t>
            </a:r>
            <a:r>
              <a:rPr dirty="0"/>
              <a:t> del </a:t>
            </a:r>
            <a:r>
              <a:rPr dirty="0" err="1"/>
              <a:t>estudiante</a:t>
            </a:r>
            <a:endParaRPr dirty="0"/>
          </a:p>
          <a:p>
            <a:pPr marL="384047" indent="-192023" defTabSz="384047">
              <a:lnSpc>
                <a:spcPct val="120000"/>
              </a:lnSpc>
              <a:spcBef>
                <a:spcPts val="0"/>
              </a:spcBef>
              <a:buChar char="✓"/>
              <a:defRPr sz="1512"/>
            </a:pPr>
            <a:r>
              <a:rPr dirty="0" err="1"/>
              <a:t>Número</a:t>
            </a:r>
            <a:r>
              <a:rPr dirty="0"/>
              <a:t> de Seguro Social</a:t>
            </a:r>
            <a:endParaRPr lang="en-US" dirty="0"/>
          </a:p>
          <a:p>
            <a:pPr marL="384047" indent="-192023" defTabSz="384047">
              <a:lnSpc>
                <a:spcPct val="120000"/>
              </a:lnSpc>
              <a:spcBef>
                <a:spcPts val="0"/>
              </a:spcBef>
              <a:buChar char="✓"/>
              <a:defRPr sz="1512"/>
            </a:pPr>
            <a:endParaRPr lang="en-US" dirty="0"/>
          </a:p>
          <a:p>
            <a:pPr marL="384047" indent="-192023" defTabSz="384047">
              <a:lnSpc>
                <a:spcPct val="120000"/>
              </a:lnSpc>
              <a:spcBef>
                <a:spcPts val="0"/>
              </a:spcBef>
              <a:buChar char="✓"/>
              <a:defRPr sz="1512"/>
            </a:pPr>
            <a:endParaRPr dirty="0"/>
          </a:p>
          <a:p>
            <a:pPr marL="357188" indent="-176213" defTabSz="384047">
              <a:lnSpc>
                <a:spcPct val="120000"/>
              </a:lnSpc>
              <a:spcBef>
                <a:spcPts val="0"/>
              </a:spcBef>
              <a:defRPr sz="1512" b="1"/>
            </a:pPr>
            <a:r>
              <a:rPr dirty="0" err="1"/>
              <a:t>Sección</a:t>
            </a:r>
            <a:r>
              <a:rPr dirty="0"/>
              <a:t> de padres </a:t>
            </a:r>
            <a:r>
              <a:rPr lang="en-US" dirty="0" err="1"/>
              <a:t>contribuyentes</a:t>
            </a:r>
            <a:endParaRPr dirty="0"/>
          </a:p>
          <a:p>
            <a:pPr marL="384047" indent="-192023" defTabSz="384047">
              <a:lnSpc>
                <a:spcPct val="120000"/>
              </a:lnSpc>
              <a:spcBef>
                <a:spcPts val="0"/>
              </a:spcBef>
              <a:buChar char="✓"/>
              <a:defRPr sz="1512"/>
            </a:pPr>
            <a:r>
              <a:rPr lang="en-US" dirty="0"/>
              <a:t>Nombre </a:t>
            </a:r>
            <a:r>
              <a:rPr lang="en-US" dirty="0" err="1"/>
              <a:t>completo</a:t>
            </a:r>
            <a:r>
              <a:rPr lang="en-US" dirty="0"/>
              <a:t> y </a:t>
            </a:r>
            <a:r>
              <a:rPr lang="en-US" dirty="0" err="1"/>
              <a:t>direccion</a:t>
            </a:r>
            <a:endParaRPr dirty="0"/>
          </a:p>
          <a:p>
            <a:pPr marL="384047" indent="-192023" defTabSz="384047">
              <a:lnSpc>
                <a:spcPct val="120000"/>
              </a:lnSpc>
              <a:spcBef>
                <a:spcPts val="0"/>
              </a:spcBef>
              <a:buFontTx/>
              <a:buChar char="✓"/>
              <a:defRPr sz="1512"/>
            </a:pPr>
            <a:r>
              <a:rPr lang="en-US" dirty="0" err="1"/>
              <a:t>Numero</a:t>
            </a:r>
            <a:r>
              <a:rPr lang="en-US" dirty="0"/>
              <a:t> de Seguro Social or </a:t>
            </a:r>
            <a:r>
              <a:rPr lang="en-US" dirty="0" err="1"/>
              <a:t>número</a:t>
            </a:r>
            <a:r>
              <a:rPr lang="en-US" dirty="0"/>
              <a:t> ITIN (</a:t>
            </a:r>
            <a:r>
              <a:rPr lang="en-US" dirty="0" err="1"/>
              <a:t>si</a:t>
            </a:r>
            <a:r>
              <a:rPr lang="en-US" dirty="0"/>
              <a:t> </a:t>
            </a:r>
            <a:r>
              <a:rPr lang="en-US" dirty="0" err="1"/>
              <a:t>corresponde</a:t>
            </a:r>
            <a:r>
              <a:rPr lang="en-US" dirty="0"/>
              <a:t>)</a:t>
            </a:r>
          </a:p>
          <a:p>
            <a:pPr marL="384047" indent="-192023" defTabSz="384047">
              <a:lnSpc>
                <a:spcPct val="120000"/>
              </a:lnSpc>
              <a:spcBef>
                <a:spcPts val="0"/>
              </a:spcBef>
              <a:buChar char="✓"/>
              <a:defRPr sz="1512"/>
            </a:pPr>
            <a:r>
              <a:rPr dirty="0" err="1"/>
              <a:t>Fecha</a:t>
            </a:r>
            <a:r>
              <a:rPr dirty="0"/>
              <a:t> de </a:t>
            </a:r>
            <a:r>
              <a:rPr lang="en-US" dirty="0" err="1"/>
              <a:t>n</a:t>
            </a:r>
            <a:r>
              <a:rPr dirty="0" err="1"/>
              <a:t>acimiento</a:t>
            </a:r>
            <a:endParaRPr lang="en-US" dirty="0"/>
          </a:p>
          <a:p>
            <a:pPr marL="384047" indent="-192023" defTabSz="384047">
              <a:lnSpc>
                <a:spcPct val="120000"/>
              </a:lnSpc>
              <a:spcBef>
                <a:spcPts val="0"/>
              </a:spcBef>
              <a:buChar char="✓"/>
              <a:defRPr sz="1512"/>
            </a:pPr>
            <a:r>
              <a:rPr dirty="0" err="1"/>
              <a:t>Dirección</a:t>
            </a:r>
            <a:r>
              <a:rPr dirty="0"/>
              <a:t> de </a:t>
            </a:r>
            <a:r>
              <a:rPr dirty="0" err="1"/>
              <a:t>correo</a:t>
            </a:r>
            <a:r>
              <a:rPr dirty="0"/>
              <a:t> </a:t>
            </a:r>
            <a:r>
              <a:rPr dirty="0" err="1"/>
              <a:t>electrónico</a:t>
            </a:r>
            <a:endParaRPr dirty="0"/>
          </a:p>
          <a:p>
            <a:pPr marL="384047" indent="-192023" defTabSz="384047">
              <a:lnSpc>
                <a:spcPct val="120000"/>
              </a:lnSpc>
              <a:spcBef>
                <a:spcPts val="0"/>
              </a:spcBef>
              <a:buChar char="✓"/>
              <a:defRPr sz="1512"/>
            </a:pPr>
            <a:r>
              <a:rPr dirty="0" err="1"/>
              <a:t>Tamaño</a:t>
            </a:r>
            <a:r>
              <a:rPr dirty="0"/>
              <a:t> de la </a:t>
            </a:r>
            <a:r>
              <a:rPr dirty="0" err="1"/>
              <a:t>familia</a:t>
            </a:r>
            <a:r>
              <a:rPr dirty="0"/>
              <a:t>: FTI</a:t>
            </a:r>
          </a:p>
          <a:p>
            <a:pPr marL="384047" indent="-192023" defTabSz="384047">
              <a:lnSpc>
                <a:spcPct val="120000"/>
              </a:lnSpc>
              <a:spcBef>
                <a:spcPts val="0"/>
              </a:spcBef>
              <a:buChar char="✓"/>
              <a:defRPr sz="1512"/>
            </a:pPr>
            <a:r>
              <a:rPr dirty="0" err="1"/>
              <a:t>Ingresos</a:t>
            </a:r>
            <a:r>
              <a:rPr dirty="0"/>
              <a:t> y </a:t>
            </a:r>
            <a:r>
              <a:rPr dirty="0" err="1"/>
              <a:t>activos</a:t>
            </a:r>
            <a:endParaRPr dirty="0"/>
          </a:p>
          <a:p>
            <a:pPr marL="384047" indent="-192023" defTabSz="384047">
              <a:lnSpc>
                <a:spcPct val="120000"/>
              </a:lnSpc>
              <a:spcBef>
                <a:spcPts val="0"/>
              </a:spcBef>
              <a:buChar char="✓"/>
              <a:defRPr sz="1512"/>
            </a:pPr>
            <a:r>
              <a:rPr dirty="0" err="1"/>
              <a:t>Beneficios</a:t>
            </a:r>
            <a:r>
              <a:rPr dirty="0"/>
              <a:t> </a:t>
            </a:r>
            <a:r>
              <a:rPr dirty="0" err="1"/>
              <a:t>probados</a:t>
            </a:r>
            <a:r>
              <a:rPr dirty="0"/>
              <a:t> </a:t>
            </a:r>
            <a:r>
              <a:rPr dirty="0" err="1"/>
              <a:t>por</a:t>
            </a:r>
            <a:r>
              <a:rPr dirty="0"/>
              <a:t> </a:t>
            </a:r>
            <a:r>
              <a:rPr dirty="0" err="1"/>
              <a:t>medios</a:t>
            </a:r>
            <a:r>
              <a:rPr dirty="0"/>
              <a:t> federales</a:t>
            </a:r>
          </a:p>
          <a:p>
            <a:pPr marL="824918" lvl="1" indent="-192023" defTabSz="384047">
              <a:lnSpc>
                <a:spcPct val="120000"/>
              </a:lnSpc>
              <a:spcBef>
                <a:spcPts val="0"/>
              </a:spcBef>
              <a:buChar char="✓"/>
              <a:defRPr sz="1512"/>
            </a:pPr>
            <a:r>
              <a:rPr dirty="0"/>
              <a:t>Medicaid, SSI, SNAP,</a:t>
            </a:r>
          </a:p>
          <a:p>
            <a:pPr marL="824918" lvl="1" indent="-192023" defTabSz="384047">
              <a:lnSpc>
                <a:spcPct val="120000"/>
              </a:lnSpc>
              <a:spcBef>
                <a:spcPts val="0"/>
              </a:spcBef>
              <a:buChar char="✓"/>
              <a:defRPr sz="1512"/>
            </a:pPr>
            <a:r>
              <a:rPr dirty="0"/>
              <a:t>Almuerzo </a:t>
            </a:r>
            <a:r>
              <a:rPr dirty="0" err="1"/>
              <a:t>gratuito</a:t>
            </a:r>
            <a:r>
              <a:rPr dirty="0"/>
              <a:t> o </a:t>
            </a:r>
            <a:r>
              <a:rPr dirty="0" err="1"/>
              <a:t>reducido</a:t>
            </a:r>
            <a:endParaRPr dirty="0"/>
          </a:p>
          <a:p>
            <a:pPr marL="824918" lvl="1" indent="-192023" defTabSz="384047">
              <a:lnSpc>
                <a:spcPct val="120000"/>
              </a:lnSpc>
              <a:spcBef>
                <a:spcPts val="0"/>
              </a:spcBef>
              <a:buChar char="✓"/>
              <a:defRPr sz="1512"/>
            </a:pPr>
            <a:r>
              <a:rPr dirty="0"/>
              <a:t>TANF, WIC, WITC QHP</a:t>
            </a:r>
          </a:p>
          <a:p>
            <a:pPr marL="824918" lvl="1" indent="-192023" defTabSz="384047">
              <a:lnSpc>
                <a:spcPct val="120000"/>
              </a:lnSpc>
              <a:spcBef>
                <a:spcPts val="0"/>
              </a:spcBef>
              <a:buChar char="✓"/>
              <a:defRPr sz="1512"/>
            </a:pPr>
            <a:endParaRPr dirty="0"/>
          </a:p>
          <a:p>
            <a:pPr marL="360363" indent="-180975" defTabSz="384047">
              <a:lnSpc>
                <a:spcPct val="120000"/>
              </a:lnSpc>
              <a:spcBef>
                <a:spcPts val="0"/>
              </a:spcBef>
              <a:defRPr sz="1512"/>
            </a:pPr>
            <a:r>
              <a:rPr dirty="0"/>
              <a:t>La </a:t>
            </a:r>
            <a:r>
              <a:rPr dirty="0" err="1"/>
              <a:t>empresa</a:t>
            </a:r>
            <a:r>
              <a:rPr dirty="0"/>
              <a:t> y la </a:t>
            </a:r>
            <a:r>
              <a:rPr dirty="0" err="1"/>
              <a:t>explotación</a:t>
            </a:r>
            <a:r>
              <a:rPr dirty="0"/>
              <a:t> </a:t>
            </a:r>
            <a:r>
              <a:rPr dirty="0" err="1"/>
              <a:t>agrícola</a:t>
            </a:r>
            <a:r>
              <a:rPr dirty="0"/>
              <a:t> se </a:t>
            </a:r>
            <a:r>
              <a:rPr dirty="0" err="1"/>
              <a:t>considerarán</a:t>
            </a:r>
            <a:r>
              <a:rPr dirty="0"/>
              <a:t> </a:t>
            </a:r>
            <a:r>
              <a:rPr dirty="0" err="1"/>
              <a:t>activos</a:t>
            </a:r>
            <a:r>
              <a:rPr dirty="0"/>
              <a:t> </a:t>
            </a:r>
            <a:r>
              <a:rPr dirty="0" err="1"/>
              <a:t>en</a:t>
            </a:r>
            <a:r>
              <a:rPr dirty="0"/>
              <a:t> </a:t>
            </a:r>
            <a:r>
              <a:rPr dirty="0" err="1"/>
              <a:t>el</a:t>
            </a:r>
            <a:r>
              <a:rPr dirty="0"/>
              <a:t> </a:t>
            </a:r>
            <a:r>
              <a:rPr dirty="0" err="1"/>
              <a:t>cálculo</a:t>
            </a:r>
            <a:r>
              <a:rPr dirty="0"/>
              <a:t> del SAI.</a:t>
            </a:r>
          </a:p>
          <a:p>
            <a:pPr marL="360363" indent="-180975" defTabSz="384047">
              <a:lnSpc>
                <a:spcPct val="120000"/>
              </a:lnSpc>
              <a:spcBef>
                <a:spcPts val="0"/>
              </a:spcBef>
              <a:defRPr sz="1512"/>
            </a:pPr>
            <a:r>
              <a:rPr dirty="0"/>
              <a:t>La </a:t>
            </a:r>
            <a:r>
              <a:rPr dirty="0" err="1"/>
              <a:t>pensión</a:t>
            </a:r>
            <a:r>
              <a:rPr dirty="0"/>
              <a:t> alimentaria </a:t>
            </a:r>
            <a:r>
              <a:rPr dirty="0" err="1"/>
              <a:t>recibida</a:t>
            </a:r>
            <a:r>
              <a:rPr dirty="0"/>
              <a:t> es un </a:t>
            </a:r>
            <a:r>
              <a:rPr dirty="0" err="1"/>
              <a:t>activo</a:t>
            </a:r>
            <a:r>
              <a:rPr dirty="0"/>
              <a:t> </a:t>
            </a:r>
            <a:endParaRPr lang="es-ES" dirty="0"/>
          </a:p>
          <a:p>
            <a:pPr marL="360363" indent="-180975" defTabSz="384047">
              <a:lnSpc>
                <a:spcPct val="120000"/>
              </a:lnSpc>
              <a:spcBef>
                <a:spcPts val="0"/>
              </a:spcBef>
              <a:defRPr sz="1512"/>
            </a:pPr>
            <a:endParaRPr lang="es-AR" dirty="0"/>
          </a:p>
          <a:p>
            <a:pPr marL="477774" indent="-285750" defTabSz="384047">
              <a:lnSpc>
                <a:spcPct val="120000"/>
              </a:lnSpc>
              <a:spcBef>
                <a:spcPts val="0"/>
              </a:spcBef>
              <a:defRPr sz="1512"/>
            </a:pPr>
            <a:endParaRPr lang="es-AR" dirty="0"/>
          </a:p>
          <a:p>
            <a:pPr marL="477774" indent="-285750" defTabSz="384047">
              <a:lnSpc>
                <a:spcPct val="120000"/>
              </a:lnSpc>
              <a:spcBef>
                <a:spcPts val="0"/>
              </a:spcBef>
              <a:defRPr sz="1512"/>
            </a:pPr>
            <a:endParaRPr dirty="0"/>
          </a:p>
        </p:txBody>
      </p:sp>
      <p:sp>
        <p:nvSpPr>
          <p:cNvPr id="32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endParaRPr/>
          </a:p>
        </p:txBody>
      </p:sp>
      <p:sp>
        <p:nvSpPr>
          <p:cNvPr id="2" name="Title 1"/>
          <p:cNvSpPr>
            <a:spLocks noGrp="1"/>
          </p:cNvSpPr>
          <p:nvPr>
            <p:ph type="title"/>
          </p:nvPr>
        </p:nvSpPr>
        <p:spPr>
          <a:xfrm>
            <a:off x="252919" y="1123837"/>
            <a:ext cx="2947482" cy="4601184"/>
          </a:xfrm>
        </p:spPr>
        <p:txBody>
          <a:bodyPr/>
          <a:lstStyle/>
          <a:p>
            <a:r>
              <a:t>Componentes clave de la FAFSA </a:t>
            </a:r>
            <a:br>
              <a:rPr lang="en-US" dirty="0"/>
            </a:br>
            <a:endParaRPr lang="en-US" dirty="0"/>
          </a:p>
        </p:txBody>
      </p:sp>
    </p:spTree>
    <p:extLst>
      <p:ext uri="{BB962C8B-B14F-4D97-AF65-F5344CB8AC3E}">
        <p14:creationId xmlns:p14="http://schemas.microsoft.com/office/powerpoint/2010/main" val="182021372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37" name="Rectangle 9"/>
          <p:cNvSpPr txBox="1"/>
          <p:nvPr/>
        </p:nvSpPr>
        <p:spPr>
          <a:xfrm>
            <a:off x="3475996" y="3308581"/>
            <a:ext cx="7941645" cy="26776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500"/>
            </a:pPr>
            <a:endParaRPr sz="1500" dirty="0">
              <a:solidFill>
                <a:schemeClr val="tx1">
                  <a:lumMod val="65000"/>
                  <a:lumOff val="35000"/>
                </a:schemeClr>
              </a:solidFill>
            </a:endParaRPr>
          </a:p>
          <a:p>
            <a:pPr lvl="1" algn="ctr">
              <a:defRPr sz="1400"/>
            </a:pPr>
            <a:r>
              <a:rPr sz="1700" dirty="0">
                <a:solidFill>
                  <a:schemeClr val="tx1">
                    <a:lumMod val="65000"/>
                    <a:lumOff val="35000"/>
                  </a:schemeClr>
                </a:solidFill>
              </a:rPr>
              <a:t>Los </a:t>
            </a:r>
            <a:r>
              <a:rPr sz="1700" dirty="0" err="1">
                <a:solidFill>
                  <a:schemeClr val="tx1">
                    <a:lumMod val="65000"/>
                    <a:lumOff val="35000"/>
                  </a:schemeClr>
                </a:solidFill>
              </a:rPr>
              <a:t>solicitantes</a:t>
            </a:r>
            <a:r>
              <a:rPr sz="1700" dirty="0">
                <a:solidFill>
                  <a:schemeClr val="tx1">
                    <a:lumMod val="65000"/>
                    <a:lumOff val="35000"/>
                  </a:schemeClr>
                </a:solidFill>
              </a:rPr>
              <a:t> </a:t>
            </a:r>
            <a:r>
              <a:rPr sz="1700" dirty="0" err="1">
                <a:solidFill>
                  <a:schemeClr val="tx1">
                    <a:lumMod val="65000"/>
                    <a:lumOff val="35000"/>
                  </a:schemeClr>
                </a:solidFill>
              </a:rPr>
              <a:t>deben</a:t>
            </a:r>
            <a:r>
              <a:rPr sz="1700" dirty="0">
                <a:solidFill>
                  <a:schemeClr val="tx1">
                    <a:lumMod val="65000"/>
                    <a:lumOff val="35000"/>
                  </a:schemeClr>
                </a:solidFill>
              </a:rPr>
              <a:t> </a:t>
            </a:r>
            <a:r>
              <a:rPr sz="1700" dirty="0" err="1">
                <a:solidFill>
                  <a:schemeClr val="tx1">
                    <a:lumMod val="65000"/>
                    <a:lumOff val="35000"/>
                  </a:schemeClr>
                </a:solidFill>
              </a:rPr>
              <a:t>iniciar</a:t>
            </a:r>
            <a:r>
              <a:rPr sz="1700" dirty="0">
                <a:solidFill>
                  <a:schemeClr val="tx1">
                    <a:lumMod val="65000"/>
                    <a:lumOff val="35000"/>
                  </a:schemeClr>
                </a:solidFill>
              </a:rPr>
              <a:t> </a:t>
            </a:r>
            <a:r>
              <a:rPr sz="1700" dirty="0" err="1">
                <a:solidFill>
                  <a:schemeClr val="tx1">
                    <a:lumMod val="65000"/>
                    <a:lumOff val="35000"/>
                  </a:schemeClr>
                </a:solidFill>
              </a:rPr>
              <a:t>sesión</a:t>
            </a:r>
            <a:r>
              <a:rPr sz="1700" dirty="0">
                <a:solidFill>
                  <a:schemeClr val="tx1">
                    <a:lumMod val="65000"/>
                    <a:lumOff val="35000"/>
                  </a:schemeClr>
                </a:solidFill>
              </a:rPr>
              <a:t> </a:t>
            </a:r>
            <a:r>
              <a:rPr sz="1700" dirty="0" err="1">
                <a:solidFill>
                  <a:schemeClr val="tx1">
                    <a:lumMod val="65000"/>
                    <a:lumOff val="35000"/>
                  </a:schemeClr>
                </a:solidFill>
              </a:rPr>
              <a:t>en</a:t>
            </a:r>
            <a:r>
              <a:rPr sz="1700" dirty="0">
                <a:solidFill>
                  <a:schemeClr val="tx1">
                    <a:lumMod val="65000"/>
                    <a:lumOff val="35000"/>
                  </a:schemeClr>
                </a:solidFill>
              </a:rPr>
              <a:t> “</a:t>
            </a:r>
            <a:r>
              <a:rPr sz="1700" b="1" dirty="0">
                <a:solidFill>
                  <a:schemeClr val="tx1">
                    <a:lumMod val="65000"/>
                    <a:lumOff val="35000"/>
                  </a:schemeClr>
                </a:solidFill>
              </a:rPr>
              <a:t>NJFAMS.HESAA.org</a:t>
            </a:r>
            <a:r>
              <a:rPr sz="1700" dirty="0">
                <a:solidFill>
                  <a:schemeClr val="tx1">
                    <a:lumMod val="65000"/>
                    <a:lumOff val="35000"/>
                  </a:schemeClr>
                </a:solidFill>
              </a:rPr>
              <a:t>” para </a:t>
            </a:r>
            <a:r>
              <a:rPr sz="1700" dirty="0" err="1">
                <a:solidFill>
                  <a:schemeClr val="tx1">
                    <a:lumMod val="65000"/>
                    <a:lumOff val="35000"/>
                  </a:schemeClr>
                </a:solidFill>
              </a:rPr>
              <a:t>crear</a:t>
            </a:r>
            <a:r>
              <a:rPr sz="1700" dirty="0">
                <a:solidFill>
                  <a:schemeClr val="tx1">
                    <a:lumMod val="65000"/>
                    <a:lumOff val="35000"/>
                  </a:schemeClr>
                </a:solidFill>
              </a:rPr>
              <a:t> </a:t>
            </a:r>
            <a:r>
              <a:rPr sz="1700" dirty="0" err="1">
                <a:solidFill>
                  <a:schemeClr val="tx1">
                    <a:lumMod val="65000"/>
                    <a:lumOff val="35000"/>
                  </a:schemeClr>
                </a:solidFill>
              </a:rPr>
              <a:t>una</a:t>
            </a:r>
            <a:r>
              <a:rPr sz="1700" dirty="0">
                <a:solidFill>
                  <a:schemeClr val="tx1">
                    <a:lumMod val="65000"/>
                    <a:lumOff val="35000"/>
                  </a:schemeClr>
                </a:solidFill>
              </a:rPr>
              <a:t> </a:t>
            </a:r>
            <a:r>
              <a:rPr sz="1700" dirty="0" err="1">
                <a:solidFill>
                  <a:schemeClr val="tx1">
                    <a:lumMod val="65000"/>
                    <a:lumOff val="35000"/>
                  </a:schemeClr>
                </a:solidFill>
              </a:rPr>
              <a:t>identificación</a:t>
            </a:r>
            <a:r>
              <a:rPr sz="1700" dirty="0">
                <a:solidFill>
                  <a:schemeClr val="tx1">
                    <a:lumMod val="65000"/>
                    <a:lumOff val="35000"/>
                  </a:schemeClr>
                </a:solidFill>
              </a:rPr>
              <a:t> de </a:t>
            </a:r>
            <a:r>
              <a:rPr sz="1700" dirty="0" err="1">
                <a:solidFill>
                  <a:schemeClr val="tx1">
                    <a:lumMod val="65000"/>
                    <a:lumOff val="35000"/>
                  </a:schemeClr>
                </a:solidFill>
              </a:rPr>
              <a:t>usuario</a:t>
            </a:r>
            <a:r>
              <a:rPr sz="1700" dirty="0">
                <a:solidFill>
                  <a:schemeClr val="tx1">
                    <a:lumMod val="65000"/>
                    <a:lumOff val="35000"/>
                  </a:schemeClr>
                </a:solidFill>
              </a:rPr>
              <a:t> y </a:t>
            </a:r>
            <a:r>
              <a:rPr sz="1700" dirty="0" err="1">
                <a:solidFill>
                  <a:schemeClr val="tx1">
                    <a:lumMod val="65000"/>
                    <a:lumOff val="35000"/>
                  </a:schemeClr>
                </a:solidFill>
              </a:rPr>
              <a:t>una</a:t>
            </a:r>
            <a:r>
              <a:rPr sz="1700" dirty="0">
                <a:solidFill>
                  <a:schemeClr val="tx1">
                    <a:lumMod val="65000"/>
                    <a:lumOff val="35000"/>
                  </a:schemeClr>
                </a:solidFill>
              </a:rPr>
              <a:t> </a:t>
            </a:r>
            <a:r>
              <a:rPr sz="1700" dirty="0" err="1">
                <a:solidFill>
                  <a:schemeClr val="tx1">
                    <a:lumMod val="65000"/>
                    <a:lumOff val="35000"/>
                  </a:schemeClr>
                </a:solidFill>
              </a:rPr>
              <a:t>contraseña</a:t>
            </a:r>
            <a:r>
              <a:rPr sz="1700" dirty="0">
                <a:solidFill>
                  <a:schemeClr val="tx1">
                    <a:lumMod val="65000"/>
                    <a:lumOff val="35000"/>
                  </a:schemeClr>
                </a:solidFill>
              </a:rPr>
              <a:t>. En un </a:t>
            </a:r>
            <a:r>
              <a:rPr sz="1700" dirty="0" err="1">
                <a:solidFill>
                  <a:schemeClr val="tx1">
                    <a:lumMod val="65000"/>
                    <a:lumOff val="35000"/>
                  </a:schemeClr>
                </a:solidFill>
              </a:rPr>
              <a:t>plazo</a:t>
            </a:r>
            <a:r>
              <a:rPr sz="1700" dirty="0">
                <a:solidFill>
                  <a:schemeClr val="tx1">
                    <a:lumMod val="65000"/>
                    <a:lumOff val="35000"/>
                  </a:schemeClr>
                </a:solidFill>
              </a:rPr>
              <a:t> de 3 a 5 días </a:t>
            </a:r>
            <a:r>
              <a:rPr sz="1700" dirty="0" err="1">
                <a:solidFill>
                  <a:schemeClr val="tx1">
                    <a:lumMod val="65000"/>
                    <a:lumOff val="35000"/>
                  </a:schemeClr>
                </a:solidFill>
              </a:rPr>
              <a:t>laborables</a:t>
            </a:r>
            <a:r>
              <a:rPr sz="1700" dirty="0">
                <a:solidFill>
                  <a:schemeClr val="tx1">
                    <a:lumMod val="65000"/>
                    <a:lumOff val="35000"/>
                  </a:schemeClr>
                </a:solidFill>
              </a:rPr>
              <a:t>, </a:t>
            </a:r>
            <a:r>
              <a:rPr sz="1700" dirty="0" err="1">
                <a:solidFill>
                  <a:schemeClr val="tx1">
                    <a:lumMod val="65000"/>
                    <a:lumOff val="35000"/>
                  </a:schemeClr>
                </a:solidFill>
              </a:rPr>
              <a:t>los</a:t>
            </a:r>
            <a:r>
              <a:rPr sz="1700" dirty="0">
                <a:solidFill>
                  <a:schemeClr val="tx1">
                    <a:lumMod val="65000"/>
                    <a:lumOff val="35000"/>
                  </a:schemeClr>
                </a:solidFill>
              </a:rPr>
              <a:t> </a:t>
            </a:r>
            <a:r>
              <a:rPr sz="1700" dirty="0" err="1">
                <a:solidFill>
                  <a:schemeClr val="tx1">
                    <a:lumMod val="65000"/>
                    <a:lumOff val="35000"/>
                  </a:schemeClr>
                </a:solidFill>
              </a:rPr>
              <a:t>estudiantes</a:t>
            </a:r>
            <a:r>
              <a:rPr sz="1700" dirty="0">
                <a:solidFill>
                  <a:schemeClr val="tx1">
                    <a:lumMod val="65000"/>
                    <a:lumOff val="35000"/>
                  </a:schemeClr>
                </a:solidFill>
              </a:rPr>
              <a:t> </a:t>
            </a:r>
            <a:r>
              <a:rPr sz="1700" dirty="0" err="1">
                <a:solidFill>
                  <a:schemeClr val="tx1">
                    <a:lumMod val="65000"/>
                    <a:lumOff val="35000"/>
                  </a:schemeClr>
                </a:solidFill>
              </a:rPr>
              <a:t>pueden</a:t>
            </a:r>
            <a:r>
              <a:rPr sz="1700" dirty="0">
                <a:solidFill>
                  <a:schemeClr val="tx1">
                    <a:lumMod val="65000"/>
                    <a:lumOff val="35000"/>
                  </a:schemeClr>
                </a:solidFill>
              </a:rPr>
              <a:t> </a:t>
            </a:r>
            <a:r>
              <a:rPr sz="1700" dirty="0" err="1">
                <a:solidFill>
                  <a:schemeClr val="tx1">
                    <a:lumMod val="65000"/>
                    <a:lumOff val="35000"/>
                  </a:schemeClr>
                </a:solidFill>
              </a:rPr>
              <a:t>comprobar</a:t>
            </a:r>
            <a:r>
              <a:rPr sz="1700" dirty="0">
                <a:solidFill>
                  <a:schemeClr val="tx1">
                    <a:lumMod val="65000"/>
                    <a:lumOff val="35000"/>
                  </a:schemeClr>
                </a:solidFill>
              </a:rPr>
              <a:t> la </a:t>
            </a:r>
            <a:r>
              <a:rPr sz="1700" dirty="0" err="1">
                <a:solidFill>
                  <a:schemeClr val="tx1">
                    <a:lumMod val="65000"/>
                    <a:lumOff val="35000"/>
                  </a:schemeClr>
                </a:solidFill>
              </a:rPr>
              <a:t>concesión</a:t>
            </a:r>
            <a:r>
              <a:rPr sz="1700" dirty="0">
                <a:solidFill>
                  <a:schemeClr val="tx1">
                    <a:lumMod val="65000"/>
                    <a:lumOff val="35000"/>
                  </a:schemeClr>
                </a:solidFill>
              </a:rPr>
              <a:t> de </a:t>
            </a:r>
            <a:r>
              <a:rPr sz="1700" dirty="0" err="1">
                <a:solidFill>
                  <a:schemeClr val="tx1">
                    <a:lumMod val="65000"/>
                    <a:lumOff val="35000"/>
                  </a:schemeClr>
                </a:solidFill>
              </a:rPr>
              <a:t>becas</a:t>
            </a:r>
            <a:r>
              <a:rPr sz="1700" dirty="0">
                <a:solidFill>
                  <a:schemeClr val="tx1">
                    <a:lumMod val="65000"/>
                    <a:lumOff val="35000"/>
                  </a:schemeClr>
                </a:solidFill>
              </a:rPr>
              <a:t> y el </a:t>
            </a:r>
            <a:r>
              <a:rPr sz="1700" dirty="0" err="1">
                <a:solidFill>
                  <a:schemeClr val="tx1">
                    <a:lumMod val="65000"/>
                    <a:lumOff val="35000"/>
                  </a:schemeClr>
                </a:solidFill>
              </a:rPr>
              <a:t>estado</a:t>
            </a:r>
            <a:r>
              <a:rPr sz="1700" dirty="0">
                <a:solidFill>
                  <a:schemeClr val="tx1">
                    <a:lumMod val="65000"/>
                    <a:lumOff val="35000"/>
                  </a:schemeClr>
                </a:solidFill>
              </a:rPr>
              <a:t> de </a:t>
            </a:r>
            <a:r>
              <a:rPr sz="1700" dirty="0" err="1">
                <a:solidFill>
                  <a:schemeClr val="tx1">
                    <a:lumMod val="65000"/>
                    <a:lumOff val="35000"/>
                  </a:schemeClr>
                </a:solidFill>
              </a:rPr>
              <a:t>elegibilidad</a:t>
            </a:r>
            <a:r>
              <a:rPr sz="1700" dirty="0">
                <a:solidFill>
                  <a:schemeClr val="tx1">
                    <a:lumMod val="65000"/>
                    <a:lumOff val="35000"/>
                  </a:schemeClr>
                </a:solidFill>
              </a:rPr>
              <a:t>, </a:t>
            </a:r>
            <a:r>
              <a:rPr sz="1700" dirty="0" err="1">
                <a:solidFill>
                  <a:schemeClr val="tx1">
                    <a:lumMod val="65000"/>
                    <a:lumOff val="35000"/>
                  </a:schemeClr>
                </a:solidFill>
              </a:rPr>
              <a:t>así</a:t>
            </a:r>
            <a:r>
              <a:rPr sz="1700" dirty="0">
                <a:solidFill>
                  <a:schemeClr val="tx1">
                    <a:lumMod val="65000"/>
                    <a:lumOff val="35000"/>
                  </a:schemeClr>
                </a:solidFill>
              </a:rPr>
              <a:t> </a:t>
            </a:r>
            <a:r>
              <a:rPr sz="1700" dirty="0" err="1">
                <a:solidFill>
                  <a:schemeClr val="tx1">
                    <a:lumMod val="65000"/>
                    <a:lumOff val="35000"/>
                  </a:schemeClr>
                </a:solidFill>
              </a:rPr>
              <a:t>como</a:t>
            </a:r>
            <a:r>
              <a:rPr sz="1700" dirty="0">
                <a:solidFill>
                  <a:schemeClr val="tx1">
                    <a:lumMod val="65000"/>
                    <a:lumOff val="35000"/>
                  </a:schemeClr>
                </a:solidFill>
              </a:rPr>
              <a:t> </a:t>
            </a:r>
            <a:r>
              <a:rPr sz="1700" dirty="0" err="1">
                <a:solidFill>
                  <a:schemeClr val="tx1">
                    <a:lumMod val="65000"/>
                    <a:lumOff val="35000"/>
                  </a:schemeClr>
                </a:solidFill>
              </a:rPr>
              <a:t>completar</a:t>
            </a:r>
            <a:r>
              <a:rPr sz="1700" dirty="0">
                <a:solidFill>
                  <a:schemeClr val="tx1">
                    <a:lumMod val="65000"/>
                    <a:lumOff val="35000"/>
                  </a:schemeClr>
                </a:solidFill>
              </a:rPr>
              <a:t> </a:t>
            </a:r>
            <a:r>
              <a:rPr sz="1700" dirty="0" err="1">
                <a:solidFill>
                  <a:schemeClr val="tx1">
                    <a:lumMod val="65000"/>
                    <a:lumOff val="35000"/>
                  </a:schemeClr>
                </a:solidFill>
              </a:rPr>
              <a:t>los</a:t>
            </a:r>
            <a:r>
              <a:rPr sz="1700" dirty="0">
                <a:solidFill>
                  <a:schemeClr val="tx1">
                    <a:lumMod val="65000"/>
                    <a:lumOff val="35000"/>
                  </a:schemeClr>
                </a:solidFill>
              </a:rPr>
              <a:t> puntos </a:t>
            </a:r>
            <a:r>
              <a:rPr sz="1700" dirty="0" err="1">
                <a:solidFill>
                  <a:schemeClr val="tx1">
                    <a:lumMod val="65000"/>
                    <a:lumOff val="35000"/>
                  </a:schemeClr>
                </a:solidFill>
              </a:rPr>
              <a:t>pendientes</a:t>
            </a:r>
            <a:r>
              <a:rPr sz="1700" dirty="0">
                <a:solidFill>
                  <a:schemeClr val="tx1">
                    <a:lumMod val="65000"/>
                    <a:lumOff val="35000"/>
                  </a:schemeClr>
                </a:solidFill>
              </a:rPr>
              <a:t> de </a:t>
            </a:r>
            <a:r>
              <a:rPr sz="1700" dirty="0" err="1">
                <a:solidFill>
                  <a:schemeClr val="tx1">
                    <a:lumMod val="65000"/>
                    <a:lumOff val="35000"/>
                  </a:schemeClr>
                </a:solidFill>
              </a:rPr>
              <a:t>su</a:t>
            </a:r>
            <a:r>
              <a:rPr sz="1700" dirty="0">
                <a:solidFill>
                  <a:schemeClr val="tx1">
                    <a:lumMod val="65000"/>
                    <a:lumOff val="35000"/>
                  </a:schemeClr>
                </a:solidFill>
              </a:rPr>
              <a:t> </a:t>
            </a:r>
            <a:r>
              <a:rPr sz="1700" dirty="0" err="1">
                <a:solidFill>
                  <a:schemeClr val="tx1">
                    <a:lumMod val="65000"/>
                    <a:lumOff val="35000"/>
                  </a:schemeClr>
                </a:solidFill>
              </a:rPr>
              <a:t>lista</a:t>
            </a:r>
            <a:r>
              <a:rPr sz="1700" dirty="0">
                <a:solidFill>
                  <a:schemeClr val="tx1">
                    <a:lumMod val="65000"/>
                    <a:lumOff val="35000"/>
                  </a:schemeClr>
                </a:solidFill>
              </a:rPr>
              <a:t> de "</a:t>
            </a:r>
            <a:r>
              <a:rPr sz="1700" dirty="0" err="1">
                <a:solidFill>
                  <a:schemeClr val="tx1">
                    <a:lumMod val="65000"/>
                    <a:lumOff val="35000"/>
                  </a:schemeClr>
                </a:solidFill>
              </a:rPr>
              <a:t>cosas</a:t>
            </a:r>
            <a:r>
              <a:rPr sz="1700" dirty="0">
                <a:solidFill>
                  <a:schemeClr val="tx1">
                    <a:lumMod val="65000"/>
                    <a:lumOff val="35000"/>
                  </a:schemeClr>
                </a:solidFill>
              </a:rPr>
              <a:t> </a:t>
            </a:r>
            <a:r>
              <a:rPr sz="1700" dirty="0" err="1">
                <a:solidFill>
                  <a:schemeClr val="tx1">
                    <a:lumMod val="65000"/>
                    <a:lumOff val="35000"/>
                  </a:schemeClr>
                </a:solidFill>
              </a:rPr>
              <a:t>por</a:t>
            </a:r>
            <a:r>
              <a:rPr sz="1700" dirty="0">
                <a:solidFill>
                  <a:schemeClr val="tx1">
                    <a:lumMod val="65000"/>
                    <a:lumOff val="35000"/>
                  </a:schemeClr>
                </a:solidFill>
              </a:rPr>
              <a:t> </a:t>
            </a:r>
            <a:r>
              <a:rPr sz="1700" dirty="0" err="1">
                <a:solidFill>
                  <a:schemeClr val="tx1">
                    <a:lumMod val="65000"/>
                    <a:lumOff val="35000"/>
                  </a:schemeClr>
                </a:solidFill>
              </a:rPr>
              <a:t>hacer</a:t>
            </a:r>
            <a:r>
              <a:rPr lang="en-US" sz="1700" dirty="0">
                <a:solidFill>
                  <a:schemeClr val="tx1">
                    <a:lumMod val="65000"/>
                    <a:lumOff val="35000"/>
                  </a:schemeClr>
                </a:solidFill>
              </a:rPr>
              <a:t>.</a:t>
            </a:r>
            <a:r>
              <a:rPr sz="1700" dirty="0">
                <a:solidFill>
                  <a:schemeClr val="tx1">
                    <a:lumMod val="65000"/>
                    <a:lumOff val="35000"/>
                  </a:schemeClr>
                </a:solidFill>
              </a:rPr>
              <a:t>" </a:t>
            </a:r>
            <a:r>
              <a:rPr sz="1700" i="1" dirty="0">
                <a:solidFill>
                  <a:schemeClr val="tx1">
                    <a:lumMod val="65000"/>
                    <a:lumOff val="35000"/>
                  </a:schemeClr>
                </a:solidFill>
              </a:rPr>
              <a:t>(</a:t>
            </a:r>
            <a:r>
              <a:rPr lang="en-US" sz="1700" i="1" dirty="0">
                <a:solidFill>
                  <a:schemeClr val="tx1">
                    <a:lumMod val="65000"/>
                    <a:lumOff val="35000"/>
                  </a:schemeClr>
                </a:solidFill>
              </a:rPr>
              <a:t>N</a:t>
            </a:r>
            <a:r>
              <a:rPr sz="1700" i="1" dirty="0">
                <a:solidFill>
                  <a:schemeClr val="tx1">
                    <a:lumMod val="65000"/>
                    <a:lumOff val="35000"/>
                  </a:schemeClr>
                </a:solidFill>
              </a:rPr>
              <a:t>o </a:t>
            </a:r>
            <a:r>
              <a:rPr sz="1700" i="1" dirty="0" err="1">
                <a:solidFill>
                  <a:schemeClr val="tx1">
                    <a:lumMod val="65000"/>
                    <a:lumOff val="35000"/>
                  </a:schemeClr>
                </a:solidFill>
              </a:rPr>
              <a:t>existe</a:t>
            </a:r>
            <a:r>
              <a:rPr sz="1700" i="1" dirty="0">
                <a:solidFill>
                  <a:schemeClr val="tx1">
                    <a:lumMod val="65000"/>
                    <a:lumOff val="35000"/>
                  </a:schemeClr>
                </a:solidFill>
              </a:rPr>
              <a:t> </a:t>
            </a:r>
            <a:r>
              <a:rPr sz="1700" i="1" dirty="0" err="1">
                <a:solidFill>
                  <a:schemeClr val="tx1">
                    <a:lumMod val="65000"/>
                    <a:lumOff val="35000"/>
                  </a:schemeClr>
                </a:solidFill>
              </a:rPr>
              <a:t>una</a:t>
            </a:r>
            <a:r>
              <a:rPr sz="1700" i="1" dirty="0">
                <a:solidFill>
                  <a:schemeClr val="tx1">
                    <a:lumMod val="65000"/>
                    <a:lumOff val="35000"/>
                  </a:schemeClr>
                </a:solidFill>
              </a:rPr>
              <a:t> </a:t>
            </a:r>
            <a:r>
              <a:rPr sz="1700" i="1" dirty="0" err="1">
                <a:solidFill>
                  <a:schemeClr val="tx1">
                    <a:lumMod val="65000"/>
                    <a:lumOff val="35000"/>
                  </a:schemeClr>
                </a:solidFill>
              </a:rPr>
              <a:t>solicitud</a:t>
            </a:r>
            <a:r>
              <a:rPr sz="1700" i="1" dirty="0">
                <a:solidFill>
                  <a:schemeClr val="tx1">
                    <a:lumMod val="65000"/>
                    <a:lumOff val="35000"/>
                  </a:schemeClr>
                </a:solidFill>
              </a:rPr>
              <a:t> </a:t>
            </a:r>
            <a:r>
              <a:rPr sz="1700" i="1" dirty="0" err="1">
                <a:solidFill>
                  <a:schemeClr val="tx1">
                    <a:lumMod val="65000"/>
                    <a:lumOff val="35000"/>
                  </a:schemeClr>
                </a:solidFill>
              </a:rPr>
              <a:t>estatal</a:t>
            </a:r>
            <a:r>
              <a:rPr sz="1700" i="1" dirty="0">
                <a:solidFill>
                  <a:schemeClr val="tx1">
                    <a:lumMod val="65000"/>
                    <a:lumOff val="35000"/>
                  </a:schemeClr>
                </a:solidFill>
              </a:rPr>
              <a:t> </a:t>
            </a:r>
            <a:r>
              <a:rPr sz="1700" i="1" dirty="0" err="1">
                <a:solidFill>
                  <a:schemeClr val="tx1">
                    <a:lumMod val="65000"/>
                    <a:lumOff val="35000"/>
                  </a:schemeClr>
                </a:solidFill>
              </a:rPr>
              <a:t>independiente</a:t>
            </a:r>
            <a:r>
              <a:rPr sz="1700" i="1" dirty="0">
                <a:solidFill>
                  <a:schemeClr val="tx1">
                    <a:lumMod val="65000"/>
                    <a:lumOff val="35000"/>
                  </a:schemeClr>
                </a:solidFill>
              </a:rPr>
              <a:t>, solo </a:t>
            </a:r>
            <a:r>
              <a:rPr sz="1700" i="1" dirty="0" err="1">
                <a:solidFill>
                  <a:schemeClr val="tx1">
                    <a:lumMod val="65000"/>
                    <a:lumOff val="35000"/>
                  </a:schemeClr>
                </a:solidFill>
              </a:rPr>
              <a:t>una</a:t>
            </a:r>
            <a:r>
              <a:rPr sz="1700" i="1" dirty="0">
                <a:solidFill>
                  <a:schemeClr val="tx1">
                    <a:lumMod val="65000"/>
                    <a:lumOff val="35000"/>
                  </a:schemeClr>
                </a:solidFill>
              </a:rPr>
              <a:t> </a:t>
            </a:r>
            <a:r>
              <a:rPr sz="1700" i="1" dirty="0" err="1">
                <a:solidFill>
                  <a:schemeClr val="tx1">
                    <a:lumMod val="65000"/>
                    <a:lumOff val="35000"/>
                  </a:schemeClr>
                </a:solidFill>
              </a:rPr>
              <a:t>lista</a:t>
            </a:r>
            <a:r>
              <a:rPr sz="1700" i="1" dirty="0">
                <a:solidFill>
                  <a:schemeClr val="tx1">
                    <a:lumMod val="65000"/>
                    <a:lumOff val="35000"/>
                  </a:schemeClr>
                </a:solidFill>
              </a:rPr>
              <a:t> de </a:t>
            </a:r>
            <a:r>
              <a:rPr sz="1700" i="1" dirty="0" err="1">
                <a:solidFill>
                  <a:schemeClr val="tx1">
                    <a:lumMod val="65000"/>
                    <a:lumOff val="35000"/>
                  </a:schemeClr>
                </a:solidFill>
              </a:rPr>
              <a:t>cosas</a:t>
            </a:r>
            <a:r>
              <a:rPr sz="1700" i="1" dirty="0">
                <a:solidFill>
                  <a:schemeClr val="tx1">
                    <a:lumMod val="65000"/>
                    <a:lumOff val="35000"/>
                  </a:schemeClr>
                </a:solidFill>
              </a:rPr>
              <a:t> </a:t>
            </a:r>
            <a:r>
              <a:rPr sz="1700" i="1" dirty="0" err="1">
                <a:solidFill>
                  <a:schemeClr val="tx1">
                    <a:lumMod val="65000"/>
                    <a:lumOff val="35000"/>
                  </a:schemeClr>
                </a:solidFill>
              </a:rPr>
              <a:t>por</a:t>
            </a:r>
            <a:r>
              <a:rPr sz="1700" i="1" dirty="0">
                <a:solidFill>
                  <a:schemeClr val="tx1">
                    <a:lumMod val="65000"/>
                    <a:lumOff val="35000"/>
                  </a:schemeClr>
                </a:solidFill>
              </a:rPr>
              <a:t> </a:t>
            </a:r>
            <a:r>
              <a:rPr sz="1700" i="1" dirty="0" err="1">
                <a:solidFill>
                  <a:schemeClr val="tx1">
                    <a:lumMod val="65000"/>
                    <a:lumOff val="35000"/>
                  </a:schemeClr>
                </a:solidFill>
              </a:rPr>
              <a:t>hacer</a:t>
            </a:r>
            <a:r>
              <a:rPr sz="1700" i="1" dirty="0">
                <a:solidFill>
                  <a:schemeClr val="tx1">
                    <a:lumMod val="65000"/>
                    <a:lumOff val="35000"/>
                  </a:schemeClr>
                </a:solidFill>
              </a:rPr>
              <a:t> </a:t>
            </a:r>
            <a:r>
              <a:rPr sz="1700" i="1" dirty="0" err="1">
                <a:solidFill>
                  <a:schemeClr val="tx1">
                    <a:lumMod val="65000"/>
                    <a:lumOff val="35000"/>
                  </a:schemeClr>
                </a:solidFill>
              </a:rPr>
              <a:t>en</a:t>
            </a:r>
            <a:r>
              <a:rPr sz="1700" i="1" dirty="0">
                <a:solidFill>
                  <a:schemeClr val="tx1">
                    <a:lumMod val="65000"/>
                    <a:lumOff val="35000"/>
                  </a:schemeClr>
                </a:solidFill>
              </a:rPr>
              <a:t> el </a:t>
            </a:r>
            <a:r>
              <a:rPr sz="1700" i="1" dirty="0" err="1">
                <a:solidFill>
                  <a:schemeClr val="tx1">
                    <a:lumMod val="65000"/>
                    <a:lumOff val="35000"/>
                  </a:schemeClr>
                </a:solidFill>
              </a:rPr>
              <a:t>sistema</a:t>
            </a:r>
            <a:r>
              <a:rPr sz="1700" i="1" dirty="0">
                <a:solidFill>
                  <a:schemeClr val="tx1">
                    <a:lumMod val="65000"/>
                    <a:lumOff val="35000"/>
                  </a:schemeClr>
                </a:solidFill>
              </a:rPr>
              <a:t> </a:t>
            </a:r>
            <a:r>
              <a:rPr sz="1700" i="1" dirty="0" err="1">
                <a:solidFill>
                  <a:schemeClr val="tx1">
                    <a:lumMod val="65000"/>
                    <a:lumOff val="35000"/>
                  </a:schemeClr>
                </a:solidFill>
              </a:rPr>
              <a:t>estatal</a:t>
            </a:r>
            <a:r>
              <a:rPr sz="1700" i="1" dirty="0">
                <a:solidFill>
                  <a:schemeClr val="tx1">
                    <a:lumMod val="65000"/>
                    <a:lumOff val="35000"/>
                  </a:schemeClr>
                </a:solidFill>
              </a:rPr>
              <a:t> NJFAMS).</a:t>
            </a:r>
          </a:p>
          <a:p>
            <a:pPr lvl="1" algn="ctr">
              <a:defRPr sz="1500"/>
            </a:pPr>
            <a:endParaRPr sz="1700" dirty="0">
              <a:solidFill>
                <a:schemeClr val="tx1">
                  <a:lumMod val="65000"/>
                  <a:lumOff val="35000"/>
                </a:schemeClr>
              </a:solidFill>
            </a:endParaRPr>
          </a:p>
          <a:p>
            <a:pPr lvl="1" algn="ctr">
              <a:defRPr sz="1400"/>
            </a:pPr>
            <a:r>
              <a:rPr sz="1700" dirty="0" err="1">
                <a:solidFill>
                  <a:schemeClr val="tx1">
                    <a:lumMod val="65000"/>
                    <a:lumOff val="35000"/>
                  </a:schemeClr>
                </a:solidFill>
              </a:rPr>
              <a:t>Tenga</a:t>
            </a:r>
            <a:r>
              <a:rPr sz="1700" dirty="0">
                <a:solidFill>
                  <a:schemeClr val="tx1">
                    <a:lumMod val="65000"/>
                    <a:lumOff val="35000"/>
                  </a:schemeClr>
                </a:solidFill>
              </a:rPr>
              <a:t> </a:t>
            </a:r>
            <a:r>
              <a:rPr sz="1700" dirty="0" err="1">
                <a:solidFill>
                  <a:schemeClr val="tx1">
                    <a:lumMod val="65000"/>
                    <a:lumOff val="35000"/>
                  </a:schemeClr>
                </a:solidFill>
              </a:rPr>
              <a:t>en</a:t>
            </a:r>
            <a:r>
              <a:rPr sz="1700" dirty="0">
                <a:solidFill>
                  <a:schemeClr val="tx1">
                    <a:lumMod val="65000"/>
                    <a:lumOff val="35000"/>
                  </a:schemeClr>
                </a:solidFill>
              </a:rPr>
              <a:t> </a:t>
            </a:r>
            <a:r>
              <a:rPr sz="1700" dirty="0" err="1">
                <a:solidFill>
                  <a:schemeClr val="tx1">
                    <a:lumMod val="65000"/>
                    <a:lumOff val="35000"/>
                  </a:schemeClr>
                </a:solidFill>
              </a:rPr>
              <a:t>cuenta</a:t>
            </a:r>
            <a:r>
              <a:rPr sz="1700" dirty="0">
                <a:solidFill>
                  <a:schemeClr val="tx1">
                    <a:lumMod val="65000"/>
                    <a:lumOff val="35000"/>
                  </a:schemeClr>
                </a:solidFill>
              </a:rPr>
              <a:t> que </a:t>
            </a:r>
            <a:r>
              <a:rPr sz="1700" dirty="0" err="1">
                <a:solidFill>
                  <a:schemeClr val="tx1">
                    <a:lumMod val="65000"/>
                    <a:lumOff val="35000"/>
                  </a:schemeClr>
                </a:solidFill>
              </a:rPr>
              <a:t>todas</a:t>
            </a:r>
            <a:r>
              <a:rPr sz="1700" dirty="0">
                <a:solidFill>
                  <a:schemeClr val="tx1">
                    <a:lumMod val="65000"/>
                    <a:lumOff val="35000"/>
                  </a:schemeClr>
                </a:solidFill>
              </a:rPr>
              <a:t> las </a:t>
            </a:r>
            <a:r>
              <a:rPr sz="1700" dirty="0" err="1">
                <a:solidFill>
                  <a:schemeClr val="tx1">
                    <a:lumMod val="65000"/>
                    <a:lumOff val="35000"/>
                  </a:schemeClr>
                </a:solidFill>
              </a:rPr>
              <a:t>notificaciones</a:t>
            </a:r>
            <a:r>
              <a:rPr sz="1700" dirty="0">
                <a:solidFill>
                  <a:schemeClr val="tx1">
                    <a:lumMod val="65000"/>
                    <a:lumOff val="35000"/>
                  </a:schemeClr>
                </a:solidFill>
              </a:rPr>
              <a:t> se </a:t>
            </a:r>
            <a:r>
              <a:rPr sz="1700" dirty="0" err="1">
                <a:solidFill>
                  <a:schemeClr val="tx1">
                    <a:lumMod val="65000"/>
                    <a:lumOff val="35000"/>
                  </a:schemeClr>
                </a:solidFill>
              </a:rPr>
              <a:t>enviarán</a:t>
            </a:r>
            <a:r>
              <a:rPr sz="1700" dirty="0">
                <a:solidFill>
                  <a:schemeClr val="tx1">
                    <a:lumMod val="65000"/>
                    <a:lumOff val="35000"/>
                  </a:schemeClr>
                </a:solidFill>
              </a:rPr>
              <a:t> a la </a:t>
            </a:r>
            <a:r>
              <a:rPr sz="1700" dirty="0" err="1">
                <a:solidFill>
                  <a:schemeClr val="tx1">
                    <a:lumMod val="65000"/>
                    <a:lumOff val="35000"/>
                  </a:schemeClr>
                </a:solidFill>
              </a:rPr>
              <a:t>dirección</a:t>
            </a:r>
            <a:r>
              <a:rPr sz="1700" dirty="0">
                <a:solidFill>
                  <a:schemeClr val="tx1">
                    <a:lumMod val="65000"/>
                    <a:lumOff val="35000"/>
                  </a:schemeClr>
                </a:solidFill>
              </a:rPr>
              <a:t> de </a:t>
            </a:r>
            <a:r>
              <a:rPr sz="1700" dirty="0" err="1">
                <a:solidFill>
                  <a:schemeClr val="tx1">
                    <a:lumMod val="65000"/>
                    <a:lumOff val="35000"/>
                  </a:schemeClr>
                </a:solidFill>
              </a:rPr>
              <a:t>correo</a:t>
            </a:r>
            <a:r>
              <a:rPr sz="1700" dirty="0">
                <a:solidFill>
                  <a:schemeClr val="tx1">
                    <a:lumMod val="65000"/>
                    <a:lumOff val="35000"/>
                  </a:schemeClr>
                </a:solidFill>
              </a:rPr>
              <a:t> </a:t>
            </a:r>
            <a:r>
              <a:rPr sz="1700" dirty="0" err="1">
                <a:solidFill>
                  <a:schemeClr val="tx1">
                    <a:lumMod val="65000"/>
                    <a:lumOff val="35000"/>
                  </a:schemeClr>
                </a:solidFill>
              </a:rPr>
              <a:t>electrónico</a:t>
            </a:r>
            <a:r>
              <a:rPr sz="1700" dirty="0">
                <a:solidFill>
                  <a:schemeClr val="tx1">
                    <a:lumMod val="65000"/>
                    <a:lumOff val="35000"/>
                  </a:schemeClr>
                </a:solidFill>
              </a:rPr>
              <a:t> del </a:t>
            </a:r>
            <a:r>
              <a:rPr sz="1700" dirty="0" err="1">
                <a:solidFill>
                  <a:schemeClr val="tx1">
                    <a:lumMod val="65000"/>
                    <a:lumOff val="35000"/>
                  </a:schemeClr>
                </a:solidFill>
              </a:rPr>
              <a:t>estudiante</a:t>
            </a:r>
            <a:r>
              <a:rPr sz="1700" dirty="0">
                <a:solidFill>
                  <a:schemeClr val="tx1">
                    <a:lumMod val="65000"/>
                    <a:lumOff val="35000"/>
                  </a:schemeClr>
                </a:solidFill>
              </a:rPr>
              <a:t> que </a:t>
            </a:r>
            <a:r>
              <a:rPr sz="1700" dirty="0" err="1">
                <a:solidFill>
                  <a:schemeClr val="tx1">
                    <a:lumMod val="65000"/>
                    <a:lumOff val="35000"/>
                  </a:schemeClr>
                </a:solidFill>
              </a:rPr>
              <a:t>figura</a:t>
            </a:r>
            <a:r>
              <a:rPr sz="1700" dirty="0">
                <a:solidFill>
                  <a:schemeClr val="tx1">
                    <a:lumMod val="65000"/>
                    <a:lumOff val="35000"/>
                  </a:schemeClr>
                </a:solidFill>
              </a:rPr>
              <a:t> </a:t>
            </a:r>
            <a:r>
              <a:rPr sz="1700" dirty="0" err="1">
                <a:solidFill>
                  <a:schemeClr val="tx1">
                    <a:lumMod val="65000"/>
                    <a:lumOff val="35000"/>
                  </a:schemeClr>
                </a:solidFill>
              </a:rPr>
              <a:t>en</a:t>
            </a:r>
            <a:r>
              <a:rPr sz="1700" dirty="0">
                <a:solidFill>
                  <a:schemeClr val="tx1">
                    <a:lumMod val="65000"/>
                    <a:lumOff val="35000"/>
                  </a:schemeClr>
                </a:solidFill>
              </a:rPr>
              <a:t> la FAFSA.</a:t>
            </a:r>
          </a:p>
        </p:txBody>
      </p:sp>
      <p:sp>
        <p:nvSpPr>
          <p:cNvPr id="349"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29</a:t>
            </a:fld>
            <a:endParaRP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Resumen de la presentación de la FAFSA</a:t>
            </a:r>
          </a:p>
        </p:txBody>
      </p:sp>
      <p:sp>
        <p:nvSpPr>
          <p:cNvPr id="9" name="Rectangle 8"/>
          <p:cNvSpPr/>
          <p:nvPr/>
        </p:nvSpPr>
        <p:spPr>
          <a:xfrm>
            <a:off x="2736893" y="690474"/>
            <a:ext cx="9202188" cy="1077218"/>
          </a:xfrm>
          <a:prstGeom prst="rect">
            <a:avLst/>
          </a:prstGeom>
        </p:spPr>
        <p:txBody>
          <a:bodyPr wrap="square">
            <a:spAutoFit/>
          </a:bodyPr>
          <a:lstStyle/>
          <a:p>
            <a:pPr lvl="1" algn="ctr">
              <a:defRPr sz="2000"/>
            </a:pPr>
            <a:r>
              <a:rPr sz="2200" dirty="0">
                <a:solidFill>
                  <a:schemeClr val="tx1">
                    <a:lumMod val="65000"/>
                    <a:lumOff val="35000"/>
                  </a:schemeClr>
                </a:solidFill>
              </a:rPr>
              <a:t>Todos </a:t>
            </a:r>
            <a:r>
              <a:rPr sz="2200" dirty="0" err="1">
                <a:solidFill>
                  <a:schemeClr val="tx1">
                    <a:lumMod val="65000"/>
                    <a:lumOff val="35000"/>
                  </a:schemeClr>
                </a:solidFill>
              </a:rPr>
              <a:t>los</a:t>
            </a:r>
            <a:r>
              <a:rPr sz="2200" dirty="0">
                <a:solidFill>
                  <a:schemeClr val="tx1">
                    <a:lumMod val="65000"/>
                    <a:lumOff val="35000"/>
                  </a:schemeClr>
                </a:solidFill>
              </a:rPr>
              <a:t> </a:t>
            </a:r>
            <a:r>
              <a:rPr sz="2200" dirty="0" err="1">
                <a:solidFill>
                  <a:schemeClr val="tx1">
                    <a:lumMod val="65000"/>
                    <a:lumOff val="35000"/>
                  </a:schemeClr>
                </a:solidFill>
              </a:rPr>
              <a:t>contribuyentes</a:t>
            </a:r>
            <a:r>
              <a:rPr sz="2200" dirty="0">
                <a:solidFill>
                  <a:schemeClr val="tx1">
                    <a:lumMod val="65000"/>
                    <a:lumOff val="35000"/>
                  </a:schemeClr>
                </a:solidFill>
              </a:rPr>
              <a:t> de </a:t>
            </a:r>
            <a:r>
              <a:rPr sz="2200" dirty="0" err="1">
                <a:solidFill>
                  <a:schemeClr val="tx1">
                    <a:lumMod val="65000"/>
                    <a:lumOff val="35000"/>
                  </a:schemeClr>
                </a:solidFill>
              </a:rPr>
              <a:t>información</a:t>
            </a:r>
            <a:r>
              <a:rPr sz="2200" dirty="0">
                <a:solidFill>
                  <a:schemeClr val="tx1">
                    <a:lumMod val="65000"/>
                    <a:lumOff val="35000"/>
                  </a:schemeClr>
                </a:solidFill>
              </a:rPr>
              <a:t> </a:t>
            </a:r>
            <a:r>
              <a:rPr sz="2200" dirty="0" err="1">
                <a:solidFill>
                  <a:schemeClr val="tx1">
                    <a:lumMod val="65000"/>
                    <a:lumOff val="35000"/>
                  </a:schemeClr>
                </a:solidFill>
              </a:rPr>
              <a:t>recibirán</a:t>
            </a:r>
            <a:r>
              <a:rPr sz="2200" dirty="0">
                <a:solidFill>
                  <a:schemeClr val="tx1">
                    <a:lumMod val="65000"/>
                    <a:lumOff val="35000"/>
                  </a:schemeClr>
                </a:solidFill>
              </a:rPr>
              <a:t> </a:t>
            </a:r>
            <a:r>
              <a:rPr sz="2200" dirty="0" err="1">
                <a:solidFill>
                  <a:schemeClr val="tx1">
                    <a:lumMod val="65000"/>
                    <a:lumOff val="35000"/>
                  </a:schemeClr>
                </a:solidFill>
              </a:rPr>
              <a:t>una</a:t>
            </a:r>
            <a:r>
              <a:rPr sz="2200" dirty="0">
                <a:solidFill>
                  <a:schemeClr val="tx1">
                    <a:lumMod val="65000"/>
                    <a:lumOff val="35000"/>
                  </a:schemeClr>
                </a:solidFill>
              </a:rPr>
              <a:t> </a:t>
            </a:r>
            <a:r>
              <a:rPr sz="2200" dirty="0" err="1">
                <a:solidFill>
                  <a:schemeClr val="tx1">
                    <a:lumMod val="65000"/>
                    <a:lumOff val="35000"/>
                  </a:schemeClr>
                </a:solidFill>
              </a:rPr>
              <a:t>copia</a:t>
            </a:r>
            <a:r>
              <a:rPr sz="2200" dirty="0">
                <a:solidFill>
                  <a:schemeClr val="tx1">
                    <a:lumMod val="65000"/>
                    <a:lumOff val="35000"/>
                  </a:schemeClr>
                </a:solidFill>
              </a:rPr>
              <a:t> individual </a:t>
            </a:r>
          </a:p>
          <a:p>
            <a:pPr lvl="1" algn="ctr">
              <a:defRPr sz="2000"/>
            </a:pPr>
            <a:r>
              <a:rPr sz="2200" dirty="0" err="1">
                <a:solidFill>
                  <a:schemeClr val="tx1">
                    <a:lumMod val="65000"/>
                    <a:lumOff val="35000"/>
                  </a:schemeClr>
                </a:solidFill>
              </a:rPr>
              <a:t>Resumen</a:t>
            </a:r>
            <a:r>
              <a:rPr sz="2200" dirty="0">
                <a:solidFill>
                  <a:schemeClr val="tx1">
                    <a:lumMod val="65000"/>
                    <a:lumOff val="35000"/>
                  </a:schemeClr>
                </a:solidFill>
              </a:rPr>
              <a:t> de la </a:t>
            </a:r>
            <a:r>
              <a:rPr sz="2200" dirty="0" err="1">
                <a:solidFill>
                  <a:schemeClr val="tx1">
                    <a:lumMod val="65000"/>
                    <a:lumOff val="35000"/>
                  </a:schemeClr>
                </a:solidFill>
              </a:rPr>
              <a:t>presentación</a:t>
            </a:r>
            <a:r>
              <a:rPr sz="2200" dirty="0">
                <a:solidFill>
                  <a:schemeClr val="tx1">
                    <a:lumMod val="65000"/>
                    <a:lumOff val="35000"/>
                  </a:schemeClr>
                </a:solidFill>
              </a:rPr>
              <a:t> de la FAFSA  </a:t>
            </a:r>
          </a:p>
          <a:p>
            <a:pPr lvl="1" algn="ctr">
              <a:defRPr sz="1500"/>
            </a:pPr>
            <a:endParaRPr sz="2000" dirty="0"/>
          </a:p>
        </p:txBody>
      </p:sp>
      <p:pic>
        <p:nvPicPr>
          <p:cNvPr id="3" name="Picture 2" descr="The image displays a summary page of the Free Application for Federal Student Aid (FAFSA) for the 2025-26 academic year, showing the student's details, application status, and release number.&#10;&#10;AI-generated content may be incorrect.">
            <a:extLst>
              <a:ext uri="{FF2B5EF4-FFF2-40B4-BE49-F238E27FC236}">
                <a16:creationId xmlns:a16="http://schemas.microsoft.com/office/drawing/2014/main" id="{18FA574D-F2DF-8D06-64D9-C404268A26DC}"/>
              </a:ext>
            </a:extLst>
          </p:cNvPr>
          <p:cNvPicPr>
            <a:picLocks noChangeAspect="1"/>
          </p:cNvPicPr>
          <p:nvPr/>
        </p:nvPicPr>
        <p:blipFill>
          <a:blip r:embed="rId3"/>
          <a:stretch>
            <a:fillRect/>
          </a:stretch>
        </p:blipFill>
        <p:spPr>
          <a:xfrm>
            <a:off x="3764715" y="1690301"/>
            <a:ext cx="7652926" cy="1544848"/>
          </a:xfrm>
          <a:prstGeom prst="rect">
            <a:avLst/>
          </a:prstGeom>
          <a:ln>
            <a:solidFill>
              <a:schemeClr val="tx1"/>
            </a:solidFill>
          </a:ln>
        </p:spPr>
      </p:pic>
    </p:spTree>
    <p:extLst>
      <p:ext uri="{BB962C8B-B14F-4D97-AF65-F5344CB8AC3E}">
        <p14:creationId xmlns:p14="http://schemas.microsoft.com/office/powerpoint/2010/main" val="352980178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54" name="Rectangle 4"/>
          <p:cNvSpPr txBox="1">
            <a:spLocks noGrp="1"/>
          </p:cNvSpPr>
          <p:nvPr>
            <p:ph type="title"/>
          </p:nvPr>
        </p:nvSpPr>
        <p:spPr>
          <a:xfrm>
            <a:off x="252918" y="1123837"/>
            <a:ext cx="3086629" cy="4601184"/>
          </a:xfrm>
          <a:prstGeom prst="rect">
            <a:avLst/>
          </a:prstGeom>
        </p:spPr>
        <p:txBody>
          <a:bodyPr lIns="44450" tIns="44450" rIns="44450" bIns="44450" anchor="ctr">
            <a:normAutofit/>
          </a:bodyPr>
          <a:lstStyle/>
          <a:p>
            <a:r>
              <a:rPr dirty="0" err="1"/>
              <a:t>Verificación</a:t>
            </a:r>
            <a:r>
              <a:rPr dirty="0"/>
              <a:t> federal y </a:t>
            </a:r>
            <a:r>
              <a:rPr dirty="0" err="1"/>
              <a:t>estatal</a:t>
            </a:r>
            <a:endParaRPr dirty="0"/>
          </a:p>
        </p:txBody>
      </p:sp>
      <p:sp>
        <p:nvSpPr>
          <p:cNvPr id="355" name="Content Placeholder 1"/>
          <p:cNvSpPr txBox="1">
            <a:spLocks noGrp="1"/>
          </p:cNvSpPr>
          <p:nvPr>
            <p:ph type="body" idx="4294967295"/>
          </p:nvPr>
        </p:nvSpPr>
        <p:spPr>
          <a:xfrm>
            <a:off x="3724159" y="1445016"/>
            <a:ext cx="7588275" cy="4525963"/>
          </a:xfrm>
          <a:prstGeom prst="rect">
            <a:avLst/>
          </a:prstGeom>
        </p:spPr>
        <p:txBody>
          <a:bodyPr>
            <a:noAutofit/>
          </a:bodyPr>
          <a:lstStyle/>
          <a:p>
            <a:pPr marL="636588" lvl="2">
              <a:lnSpc>
                <a:spcPct val="120000"/>
              </a:lnSpc>
              <a:spcBef>
                <a:spcPts val="500"/>
              </a:spcBef>
              <a:defRPr sz="2400"/>
            </a:pPr>
            <a:r>
              <a:rPr sz="2200" dirty="0"/>
              <a:t>La </a:t>
            </a:r>
            <a:r>
              <a:rPr sz="2200" dirty="0" err="1"/>
              <a:t>escuela</a:t>
            </a:r>
            <a:r>
              <a:rPr sz="2200" dirty="0"/>
              <a:t> es </a:t>
            </a:r>
            <a:r>
              <a:rPr sz="2200" dirty="0" err="1"/>
              <a:t>responsable</a:t>
            </a:r>
            <a:r>
              <a:rPr sz="2200" dirty="0"/>
              <a:t> de </a:t>
            </a:r>
            <a:r>
              <a:rPr sz="2200" dirty="0" err="1"/>
              <a:t>verificar</a:t>
            </a:r>
            <a:r>
              <a:rPr sz="2200" dirty="0"/>
              <a:t> la </a:t>
            </a:r>
            <a:r>
              <a:rPr sz="2200" dirty="0" err="1"/>
              <a:t>información</a:t>
            </a:r>
            <a:r>
              <a:rPr sz="2200" dirty="0"/>
              <a:t> </a:t>
            </a:r>
            <a:br>
              <a:rPr sz="2200" dirty="0"/>
            </a:br>
            <a:r>
              <a:rPr sz="2200" dirty="0"/>
              <a:t>para la </a:t>
            </a:r>
            <a:r>
              <a:rPr sz="2200" dirty="0" err="1"/>
              <a:t>ayuda</a:t>
            </a:r>
            <a:r>
              <a:rPr sz="2200" dirty="0"/>
              <a:t> federal</a:t>
            </a:r>
            <a:r>
              <a:rPr lang="en-US" sz="2200" dirty="0"/>
              <a:t>.</a:t>
            </a:r>
          </a:p>
          <a:p>
            <a:pPr marL="636588" lvl="2">
              <a:lnSpc>
                <a:spcPct val="120000"/>
              </a:lnSpc>
              <a:spcBef>
                <a:spcPts val="500"/>
              </a:spcBef>
              <a:defRPr sz="2400"/>
            </a:pPr>
            <a:r>
              <a:rPr sz="2200" dirty="0"/>
              <a:t>HESAA es </a:t>
            </a:r>
            <a:r>
              <a:rPr sz="2200" dirty="0" err="1"/>
              <a:t>responsable</a:t>
            </a:r>
            <a:r>
              <a:rPr sz="2200" dirty="0"/>
              <a:t> de </a:t>
            </a:r>
            <a:r>
              <a:rPr sz="2200" dirty="0" err="1"/>
              <a:t>verificar</a:t>
            </a:r>
            <a:r>
              <a:rPr sz="2200" dirty="0"/>
              <a:t> la </a:t>
            </a:r>
            <a:r>
              <a:rPr sz="2200" dirty="0" err="1"/>
              <a:t>información</a:t>
            </a:r>
            <a:r>
              <a:rPr sz="2200" dirty="0"/>
              <a:t> para </a:t>
            </a:r>
            <a:br>
              <a:rPr sz="2200" dirty="0"/>
            </a:br>
            <a:r>
              <a:rPr sz="2200" dirty="0"/>
              <a:t>la </a:t>
            </a:r>
            <a:r>
              <a:rPr sz="2200" dirty="0" err="1"/>
              <a:t>ayuda</a:t>
            </a:r>
            <a:r>
              <a:rPr sz="2200" dirty="0"/>
              <a:t> </a:t>
            </a:r>
            <a:r>
              <a:rPr sz="2200" dirty="0" err="1"/>
              <a:t>estatal</a:t>
            </a:r>
            <a:r>
              <a:rPr sz="2200" dirty="0"/>
              <a:t>. </a:t>
            </a:r>
          </a:p>
          <a:p>
            <a:pPr marL="636588" lvl="2">
              <a:lnSpc>
                <a:spcPct val="120000"/>
              </a:lnSpc>
              <a:spcBef>
                <a:spcPts val="500"/>
              </a:spcBef>
              <a:defRPr sz="2400"/>
            </a:pPr>
            <a:r>
              <a:rPr sz="2200" dirty="0"/>
              <a:t>Las </a:t>
            </a:r>
            <a:r>
              <a:rPr sz="2200" dirty="0" err="1"/>
              <a:t>escuelas</a:t>
            </a:r>
            <a:r>
              <a:rPr sz="2200" dirty="0"/>
              <a:t> </a:t>
            </a:r>
            <a:r>
              <a:rPr sz="2200" dirty="0" err="1"/>
              <a:t>pueden</a:t>
            </a:r>
            <a:r>
              <a:rPr sz="2200" dirty="0"/>
              <a:t> </a:t>
            </a:r>
            <a:r>
              <a:rPr sz="2200" dirty="0" err="1"/>
              <a:t>enviar</a:t>
            </a:r>
            <a:r>
              <a:rPr sz="2200" dirty="0"/>
              <a:t> solicitudes de </a:t>
            </a:r>
            <a:r>
              <a:rPr sz="2200" dirty="0" err="1"/>
              <a:t>información</a:t>
            </a:r>
            <a:r>
              <a:rPr sz="2200" dirty="0"/>
              <a:t> </a:t>
            </a:r>
            <a:r>
              <a:rPr sz="2200" dirty="0" err="1"/>
              <a:t>por</a:t>
            </a:r>
            <a:r>
              <a:rPr sz="2200" dirty="0"/>
              <a:t> </a:t>
            </a:r>
            <a:r>
              <a:rPr sz="2200" dirty="0" err="1"/>
              <a:t>correo</a:t>
            </a:r>
            <a:r>
              <a:rPr sz="2200" dirty="0"/>
              <a:t> o </a:t>
            </a:r>
            <a:r>
              <a:rPr sz="2200" dirty="0" err="1"/>
              <a:t>correo</a:t>
            </a:r>
            <a:r>
              <a:rPr sz="2200" dirty="0"/>
              <a:t> </a:t>
            </a:r>
            <a:r>
              <a:rPr sz="2200" dirty="0" err="1"/>
              <a:t>electrónico</a:t>
            </a:r>
            <a:endParaRPr sz="2200" dirty="0"/>
          </a:p>
          <a:p>
            <a:pPr marL="636588" lvl="2">
              <a:lnSpc>
                <a:spcPct val="120000"/>
              </a:lnSpc>
              <a:spcBef>
                <a:spcPts val="500"/>
              </a:spcBef>
              <a:defRPr sz="2400"/>
            </a:pPr>
            <a:r>
              <a:rPr sz="2200" dirty="0" err="1"/>
              <a:t>Siempre</a:t>
            </a:r>
            <a:r>
              <a:rPr sz="2200" dirty="0"/>
              <a:t> </a:t>
            </a:r>
            <a:r>
              <a:rPr sz="2200" dirty="0" err="1"/>
              <a:t>verifique</a:t>
            </a:r>
            <a:r>
              <a:rPr sz="2200" dirty="0"/>
              <a:t> </a:t>
            </a:r>
            <a:r>
              <a:rPr sz="2200" dirty="0" err="1"/>
              <a:t>su</a:t>
            </a:r>
            <a:r>
              <a:rPr sz="2200" dirty="0"/>
              <a:t> </a:t>
            </a:r>
            <a:r>
              <a:rPr sz="2200" dirty="0" err="1"/>
              <a:t>cuenta</a:t>
            </a:r>
            <a:r>
              <a:rPr sz="2200" dirty="0"/>
              <a:t> de la </a:t>
            </a:r>
            <a:r>
              <a:rPr sz="2200" dirty="0" err="1"/>
              <a:t>escuela</a:t>
            </a:r>
            <a:r>
              <a:rPr sz="2200" dirty="0"/>
              <a:t> y la </a:t>
            </a:r>
            <a:r>
              <a:rPr sz="2200" dirty="0" err="1"/>
              <a:t>cuenta</a:t>
            </a:r>
            <a:r>
              <a:rPr sz="2200" dirty="0"/>
              <a:t> de NJFAMS para las </a:t>
            </a:r>
            <a:r>
              <a:rPr sz="2200" dirty="0" err="1"/>
              <a:t>tareas</a:t>
            </a:r>
            <a:r>
              <a:rPr sz="2200" dirty="0"/>
              <a:t> </a:t>
            </a:r>
            <a:r>
              <a:rPr sz="2200" dirty="0" err="1"/>
              <a:t>requeridas</a:t>
            </a:r>
            <a:r>
              <a:rPr sz="2200" dirty="0"/>
              <a:t>.</a:t>
            </a:r>
            <a:r>
              <a:rPr lang="es-ES" sz="2200" dirty="0"/>
              <a:t> </a:t>
            </a:r>
            <a:r>
              <a:rPr lang="es-ES" sz="2200" i="1" dirty="0">
                <a:highlight>
                  <a:srgbClr val="FFFF00"/>
                </a:highlight>
              </a:rPr>
              <a:t>Nota: La institución educativa y HESAA no comparten documentación.</a:t>
            </a:r>
            <a:endParaRPr sz="2200" i="1" dirty="0">
              <a:highlight>
                <a:srgbClr val="FFFF00"/>
              </a:highlight>
            </a:endParaRPr>
          </a:p>
          <a:p>
            <a:pPr marL="636588" lvl="2">
              <a:lnSpc>
                <a:spcPct val="120000"/>
              </a:lnSpc>
              <a:spcBef>
                <a:spcPts val="500"/>
              </a:spcBef>
              <a:defRPr sz="2400"/>
            </a:pPr>
            <a:r>
              <a:rPr sz="2200" dirty="0" err="1"/>
              <a:t>Asegúrese</a:t>
            </a:r>
            <a:r>
              <a:rPr sz="2200" dirty="0"/>
              <a:t> de </a:t>
            </a:r>
            <a:r>
              <a:rPr sz="2200" dirty="0" err="1"/>
              <a:t>cumplir</a:t>
            </a:r>
            <a:r>
              <a:rPr sz="2200" dirty="0"/>
              <a:t> con </a:t>
            </a:r>
            <a:r>
              <a:rPr sz="2200" dirty="0" err="1"/>
              <a:t>los</a:t>
            </a:r>
            <a:r>
              <a:rPr sz="2200" dirty="0"/>
              <a:t> </a:t>
            </a:r>
            <a:r>
              <a:rPr sz="2200" dirty="0" err="1"/>
              <a:t>plazos</a:t>
            </a:r>
            <a:r>
              <a:rPr sz="2200" dirty="0"/>
              <a:t> de </a:t>
            </a:r>
            <a:r>
              <a:rPr sz="2200" dirty="0" err="1"/>
              <a:t>verificación</a:t>
            </a:r>
            <a:r>
              <a:rPr sz="2200" dirty="0"/>
              <a:t>.</a:t>
            </a:r>
          </a:p>
        </p:txBody>
      </p:sp>
      <p:sp>
        <p:nvSpPr>
          <p:cNvPr id="35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30</a:t>
            </a:fld>
            <a:endParaRPr/>
          </a:p>
        </p:txBody>
      </p:sp>
    </p:spTree>
    <p:extLst>
      <p:ext uri="{BB962C8B-B14F-4D97-AF65-F5344CB8AC3E}">
        <p14:creationId xmlns:p14="http://schemas.microsoft.com/office/powerpoint/2010/main" val="160038014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60" name="TextBox 8"/>
          <p:cNvSpPr txBox="1"/>
          <p:nvPr/>
        </p:nvSpPr>
        <p:spPr>
          <a:xfrm>
            <a:off x="3597441" y="2911630"/>
            <a:ext cx="8181474" cy="34778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342900" indent="-342900">
              <a:buSzPct val="100000"/>
              <a:buFont typeface="Arial"/>
              <a:buChar char="•"/>
              <a:defRPr sz="2000"/>
            </a:pPr>
            <a:r>
              <a:rPr lang="es-ES" spc="-20" dirty="0">
                <a:solidFill>
                  <a:schemeClr val="tx1">
                    <a:lumMod val="65000"/>
                    <a:lumOff val="35000"/>
                  </a:schemeClr>
                </a:solidFill>
                <a:highlight>
                  <a:srgbClr val="FFFF00"/>
                </a:highlight>
              </a:rPr>
              <a:t>Los estudiantes califican como "NJ Dreamer" si no reúnen los requisitos para presentar la solicitud FAFSA, pero asistieron a una escuela secundaria de Nueva Jersey durante al menos tres años, se graduaron de una escuela secundaria de Nueva Jersey (u obtuvieron un GED de Nueva Jersey) y presentaron o presentarán una solicitud para legalizar su estatus migratorio lo antes posible.</a:t>
            </a:r>
          </a:p>
          <a:p>
            <a:pPr marL="342900" indent="-342900">
              <a:buSzPct val="100000"/>
              <a:buFont typeface="Arial"/>
              <a:buChar char="•"/>
              <a:defRPr sz="2000"/>
            </a:pPr>
            <a:r>
              <a:rPr dirty="0">
                <a:solidFill>
                  <a:schemeClr val="tx1">
                    <a:lumMod val="65000"/>
                    <a:lumOff val="35000"/>
                  </a:schemeClr>
                </a:solidFill>
              </a:rPr>
              <a:t>La </a:t>
            </a:r>
            <a:r>
              <a:rPr dirty="0" err="1">
                <a:solidFill>
                  <a:schemeClr val="tx1">
                    <a:lumMod val="65000"/>
                    <a:lumOff val="35000"/>
                  </a:schemeClr>
                </a:solidFill>
              </a:rPr>
              <a:t>aplicación</a:t>
            </a:r>
            <a:r>
              <a:rPr dirty="0">
                <a:solidFill>
                  <a:schemeClr val="tx1">
                    <a:lumMod val="65000"/>
                    <a:lumOff val="35000"/>
                  </a:schemeClr>
                </a:solidFill>
              </a:rPr>
              <a:t> forma </a:t>
            </a:r>
            <a:r>
              <a:rPr dirty="0" err="1">
                <a:solidFill>
                  <a:schemeClr val="tx1">
                    <a:lumMod val="65000"/>
                    <a:lumOff val="35000"/>
                  </a:schemeClr>
                </a:solidFill>
              </a:rPr>
              <a:t>parte</a:t>
            </a:r>
            <a:r>
              <a:rPr dirty="0">
                <a:solidFill>
                  <a:schemeClr val="tx1">
                    <a:lumMod val="65000"/>
                    <a:lumOff val="35000"/>
                  </a:schemeClr>
                </a:solidFill>
              </a:rPr>
              <a:t> de NJFAMS, </a:t>
            </a:r>
            <a:r>
              <a:rPr dirty="0" err="1">
                <a:solidFill>
                  <a:schemeClr val="tx1">
                    <a:lumMod val="65000"/>
                    <a:lumOff val="35000"/>
                  </a:schemeClr>
                </a:solidFill>
              </a:rPr>
              <a:t>en</a:t>
            </a:r>
            <a:r>
              <a:rPr dirty="0">
                <a:solidFill>
                  <a:schemeClr val="tx1">
                    <a:lumMod val="65000"/>
                    <a:lumOff val="35000"/>
                  </a:schemeClr>
                </a:solidFill>
              </a:rPr>
              <a:t> </a:t>
            </a:r>
            <a:r>
              <a:rPr u="sng" dirty="0">
                <a:solidFill>
                  <a:srgbClr val="0070C0"/>
                </a:solidFill>
                <a:uFill>
                  <a:solidFill>
                    <a:srgbClr val="8BC814"/>
                  </a:solidFill>
                </a:uFill>
                <a:hlinkClick r:id="rId3">
                  <a:extLst>
                    <a:ext uri="{A12FA001-AC4F-418D-AE19-62706E023703}">
                      <ahyp:hlinkClr xmlns:ahyp="http://schemas.microsoft.com/office/drawing/2018/hyperlinkcolor" val="tx"/>
                    </a:ext>
                  </a:extLst>
                </a:hlinkClick>
              </a:rPr>
              <a:t>https://njfams.hesaa.org</a:t>
            </a:r>
            <a:r>
              <a:rPr dirty="0">
                <a:solidFill>
                  <a:schemeClr val="tx1">
                    <a:lumMod val="65000"/>
                    <a:lumOff val="35000"/>
                  </a:schemeClr>
                </a:solidFill>
              </a:rPr>
              <a:t>.</a:t>
            </a:r>
          </a:p>
          <a:p>
            <a:pPr marL="342900" indent="-342900">
              <a:buSzPct val="100000"/>
              <a:buFont typeface="Arial"/>
              <a:buChar char="•"/>
              <a:defRPr sz="2000"/>
            </a:pPr>
            <a:r>
              <a:rPr dirty="0" err="1">
                <a:solidFill>
                  <a:schemeClr val="tx1">
                    <a:lumMod val="65000"/>
                    <a:lumOff val="35000"/>
                  </a:schemeClr>
                </a:solidFill>
              </a:rPr>
              <a:t>Registre</a:t>
            </a:r>
            <a:r>
              <a:rPr dirty="0">
                <a:solidFill>
                  <a:schemeClr val="tx1">
                    <a:lumMod val="65000"/>
                    <a:lumOff val="35000"/>
                  </a:schemeClr>
                </a:solidFill>
              </a:rPr>
              <a:t>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cuenta</a:t>
            </a:r>
            <a:r>
              <a:rPr dirty="0">
                <a:solidFill>
                  <a:schemeClr val="tx1">
                    <a:lumMod val="65000"/>
                    <a:lumOff val="35000"/>
                  </a:schemeClr>
                </a:solidFill>
              </a:rPr>
              <a:t> </a:t>
            </a:r>
            <a:r>
              <a:rPr dirty="0" err="1">
                <a:solidFill>
                  <a:schemeClr val="tx1">
                    <a:lumMod val="65000"/>
                    <a:lumOff val="35000"/>
                  </a:schemeClr>
                </a:solidFill>
              </a:rPr>
              <a:t>creando</a:t>
            </a:r>
            <a:r>
              <a:rPr dirty="0">
                <a:solidFill>
                  <a:schemeClr val="tx1">
                    <a:lumMod val="65000"/>
                    <a:lumOff val="35000"/>
                  </a:schemeClr>
                </a:solidFill>
              </a:rPr>
              <a:t> un </a:t>
            </a:r>
            <a:r>
              <a:rPr dirty="0" err="1">
                <a:solidFill>
                  <a:schemeClr val="tx1">
                    <a:lumMod val="65000"/>
                    <a:lumOff val="35000"/>
                  </a:schemeClr>
                </a:solidFill>
              </a:rPr>
              <a:t>nombre</a:t>
            </a:r>
            <a:r>
              <a:rPr dirty="0">
                <a:solidFill>
                  <a:schemeClr val="tx1">
                    <a:lumMod val="65000"/>
                    <a:lumOff val="35000"/>
                  </a:schemeClr>
                </a:solidFill>
              </a:rPr>
              <a:t> de </a:t>
            </a:r>
            <a:r>
              <a:rPr dirty="0" err="1">
                <a:solidFill>
                  <a:schemeClr val="tx1">
                    <a:lumMod val="65000"/>
                    <a:lumOff val="35000"/>
                  </a:schemeClr>
                </a:solidFill>
              </a:rPr>
              <a:t>usuario</a:t>
            </a:r>
            <a:r>
              <a:rPr dirty="0">
                <a:solidFill>
                  <a:schemeClr val="tx1">
                    <a:lumMod val="65000"/>
                    <a:lumOff val="35000"/>
                  </a:schemeClr>
                </a:solidFill>
              </a:rPr>
              <a:t> y </a:t>
            </a:r>
            <a:r>
              <a:rPr dirty="0" err="1">
                <a:solidFill>
                  <a:schemeClr val="tx1">
                    <a:lumMod val="65000"/>
                    <a:lumOff val="35000"/>
                  </a:schemeClr>
                </a:solidFill>
              </a:rPr>
              <a:t>una</a:t>
            </a:r>
            <a:r>
              <a:rPr dirty="0">
                <a:solidFill>
                  <a:schemeClr val="tx1">
                    <a:lumMod val="65000"/>
                    <a:lumOff val="35000"/>
                  </a:schemeClr>
                </a:solidFill>
              </a:rPr>
              <a:t> </a:t>
            </a:r>
            <a:r>
              <a:rPr dirty="0" err="1">
                <a:solidFill>
                  <a:schemeClr val="tx1">
                    <a:lumMod val="65000"/>
                    <a:lumOff val="35000"/>
                  </a:schemeClr>
                </a:solidFill>
              </a:rPr>
              <a:t>contraseña</a:t>
            </a:r>
            <a:r>
              <a:rPr dirty="0">
                <a:solidFill>
                  <a:schemeClr val="tx1">
                    <a:lumMod val="65000"/>
                    <a:lumOff val="35000"/>
                  </a:schemeClr>
                </a:solidFill>
              </a:rPr>
              <a:t>. </a:t>
            </a:r>
          </a:p>
          <a:p>
            <a:pPr marL="342900" indent="-342900">
              <a:buSzPct val="100000"/>
              <a:buFont typeface="Arial"/>
              <a:buChar char="•"/>
              <a:defRPr sz="2000"/>
            </a:pPr>
            <a:r>
              <a:rPr dirty="0" err="1">
                <a:solidFill>
                  <a:schemeClr val="tx1">
                    <a:lumMod val="65000"/>
                    <a:lumOff val="35000"/>
                  </a:schemeClr>
                </a:solidFill>
              </a:rPr>
              <a:t>Inicie</a:t>
            </a:r>
            <a:r>
              <a:rPr dirty="0">
                <a:solidFill>
                  <a:schemeClr val="tx1">
                    <a:lumMod val="65000"/>
                    <a:lumOff val="35000"/>
                  </a:schemeClr>
                </a:solidFill>
              </a:rPr>
              <a:t> </a:t>
            </a:r>
            <a:r>
              <a:rPr dirty="0" err="1">
                <a:solidFill>
                  <a:schemeClr val="tx1">
                    <a:lumMod val="65000"/>
                    <a:lumOff val="35000"/>
                  </a:schemeClr>
                </a:solidFill>
              </a:rPr>
              <a:t>sesión</a:t>
            </a:r>
            <a:r>
              <a:rPr dirty="0">
                <a:solidFill>
                  <a:schemeClr val="tx1">
                    <a:lumMod val="65000"/>
                    <a:lumOff val="35000"/>
                  </a:schemeClr>
                </a:solidFill>
              </a:rPr>
              <a:t> para </a:t>
            </a:r>
            <a:r>
              <a:rPr dirty="0" err="1">
                <a:solidFill>
                  <a:schemeClr val="tx1">
                    <a:lumMod val="65000"/>
                    <a:lumOff val="35000"/>
                  </a:schemeClr>
                </a:solidFill>
              </a:rPr>
              <a:t>completar</a:t>
            </a:r>
            <a:r>
              <a:rPr dirty="0">
                <a:solidFill>
                  <a:schemeClr val="tx1">
                    <a:lumMod val="65000"/>
                    <a:lumOff val="35000"/>
                  </a:schemeClr>
                </a:solidFill>
              </a:rPr>
              <a:t> la </a:t>
            </a:r>
            <a:r>
              <a:rPr dirty="0" err="1">
                <a:solidFill>
                  <a:schemeClr val="tx1">
                    <a:lumMod val="65000"/>
                    <a:lumOff val="35000"/>
                  </a:schemeClr>
                </a:solidFill>
              </a:rPr>
              <a:t>solicitud</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a:t>
            </a:r>
            <a:r>
              <a:rPr dirty="0" err="1">
                <a:solidFill>
                  <a:schemeClr val="tx1">
                    <a:lumMod val="65000"/>
                    <a:lumOff val="35000"/>
                  </a:schemeClr>
                </a:solidFill>
              </a:rPr>
              <a:t>los</a:t>
            </a:r>
            <a:r>
              <a:rPr dirty="0">
                <a:solidFill>
                  <a:schemeClr val="tx1">
                    <a:lumMod val="65000"/>
                    <a:lumOff val="35000"/>
                  </a:schemeClr>
                </a:solidFill>
              </a:rPr>
              <a:t> </a:t>
            </a:r>
            <a:r>
              <a:rPr dirty="0" err="1">
                <a:solidFill>
                  <a:schemeClr val="tx1">
                    <a:lumMod val="65000"/>
                    <a:lumOff val="35000"/>
                  </a:schemeClr>
                </a:solidFill>
              </a:rPr>
              <a:t>plazos</a:t>
            </a:r>
            <a:r>
              <a:rPr dirty="0">
                <a:solidFill>
                  <a:schemeClr val="tx1">
                    <a:lumMod val="65000"/>
                    <a:lumOff val="35000"/>
                  </a:schemeClr>
                </a:solidFill>
              </a:rPr>
              <a:t> </a:t>
            </a:r>
            <a:r>
              <a:rPr dirty="0" err="1">
                <a:solidFill>
                  <a:schemeClr val="tx1">
                    <a:lumMod val="65000"/>
                    <a:lumOff val="35000"/>
                  </a:schemeClr>
                </a:solidFill>
              </a:rPr>
              <a:t>establecidos</a:t>
            </a:r>
            <a:r>
              <a:rPr dirty="0">
                <a:solidFill>
                  <a:schemeClr val="tx1">
                    <a:lumMod val="65000"/>
                    <a:lumOff val="35000"/>
                  </a:schemeClr>
                </a:solidFill>
              </a:rPr>
              <a:t>.</a:t>
            </a:r>
          </a:p>
          <a:p>
            <a:pPr marL="342900" indent="-342900">
              <a:buSzPct val="100000"/>
              <a:buFont typeface="Arial"/>
              <a:buChar char="•"/>
              <a:defRPr sz="2000"/>
            </a:pPr>
            <a:r>
              <a:rPr dirty="0" err="1">
                <a:solidFill>
                  <a:schemeClr val="tx1">
                    <a:lumMod val="65000"/>
                    <a:lumOff val="35000"/>
                  </a:schemeClr>
                </a:solidFill>
              </a:rPr>
              <a:t>Debe</a:t>
            </a:r>
            <a:r>
              <a:rPr dirty="0">
                <a:solidFill>
                  <a:schemeClr val="tx1">
                    <a:lumMod val="65000"/>
                    <a:lumOff val="35000"/>
                  </a:schemeClr>
                </a:solidFill>
              </a:rPr>
              <a:t> </a:t>
            </a:r>
            <a:r>
              <a:rPr dirty="0" err="1">
                <a:solidFill>
                  <a:schemeClr val="tx1">
                    <a:lumMod val="65000"/>
                    <a:lumOff val="35000"/>
                  </a:schemeClr>
                </a:solidFill>
              </a:rPr>
              <a:t>cumplir</a:t>
            </a:r>
            <a:r>
              <a:rPr dirty="0">
                <a:solidFill>
                  <a:schemeClr val="tx1">
                    <a:lumMod val="65000"/>
                    <a:lumOff val="35000"/>
                  </a:schemeClr>
                </a:solidFill>
              </a:rPr>
              <a:t> </a:t>
            </a:r>
            <a:r>
              <a:rPr dirty="0" err="1">
                <a:solidFill>
                  <a:schemeClr val="tx1">
                    <a:lumMod val="65000"/>
                    <a:lumOff val="35000"/>
                  </a:schemeClr>
                </a:solidFill>
              </a:rPr>
              <a:t>todos</a:t>
            </a:r>
            <a:r>
              <a:rPr dirty="0">
                <a:solidFill>
                  <a:schemeClr val="tx1">
                    <a:lumMod val="65000"/>
                    <a:lumOff val="35000"/>
                  </a:schemeClr>
                </a:solidFill>
              </a:rPr>
              <a:t> </a:t>
            </a:r>
            <a:r>
              <a:rPr dirty="0" err="1">
                <a:solidFill>
                  <a:schemeClr val="tx1">
                    <a:lumMod val="65000"/>
                    <a:lumOff val="35000"/>
                  </a:schemeClr>
                </a:solidFill>
              </a:rPr>
              <a:t>los</a:t>
            </a:r>
            <a:r>
              <a:rPr dirty="0">
                <a:solidFill>
                  <a:schemeClr val="tx1">
                    <a:lumMod val="65000"/>
                    <a:lumOff val="35000"/>
                  </a:schemeClr>
                </a:solidFill>
              </a:rPr>
              <a:t> </a:t>
            </a:r>
            <a:r>
              <a:rPr dirty="0" err="1">
                <a:solidFill>
                  <a:schemeClr val="tx1">
                    <a:lumMod val="65000"/>
                    <a:lumOff val="35000"/>
                  </a:schemeClr>
                </a:solidFill>
              </a:rPr>
              <a:t>demás</a:t>
            </a:r>
            <a:r>
              <a:rPr dirty="0">
                <a:solidFill>
                  <a:schemeClr val="tx1">
                    <a:lumMod val="65000"/>
                    <a:lumOff val="35000"/>
                  </a:schemeClr>
                </a:solidFill>
              </a:rPr>
              <a:t> </a:t>
            </a:r>
            <a:r>
              <a:rPr dirty="0" err="1">
                <a:solidFill>
                  <a:schemeClr val="tx1">
                    <a:lumMod val="65000"/>
                    <a:lumOff val="35000"/>
                  </a:schemeClr>
                </a:solidFill>
              </a:rPr>
              <a:t>criterios</a:t>
            </a:r>
            <a:r>
              <a:rPr dirty="0">
                <a:solidFill>
                  <a:schemeClr val="tx1">
                    <a:lumMod val="65000"/>
                    <a:lumOff val="35000"/>
                  </a:schemeClr>
                </a:solidFill>
              </a:rPr>
              <a:t> de </a:t>
            </a:r>
            <a:r>
              <a:rPr dirty="0" err="1">
                <a:solidFill>
                  <a:schemeClr val="tx1">
                    <a:lumMod val="65000"/>
                    <a:lumOff val="35000"/>
                  </a:schemeClr>
                </a:solidFill>
              </a:rPr>
              <a:t>elegibilidad</a:t>
            </a:r>
            <a:r>
              <a:rPr dirty="0">
                <a:solidFill>
                  <a:schemeClr val="tx1">
                    <a:lumMod val="65000"/>
                    <a:lumOff val="35000"/>
                  </a:schemeClr>
                </a:solidFill>
              </a:rPr>
              <a:t> </a:t>
            </a:r>
            <a:r>
              <a:rPr dirty="0" err="1">
                <a:solidFill>
                  <a:schemeClr val="tx1">
                    <a:lumMod val="65000"/>
                    <a:lumOff val="35000"/>
                  </a:schemeClr>
                </a:solidFill>
              </a:rPr>
              <a:t>basados</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la </a:t>
            </a:r>
            <a:r>
              <a:rPr dirty="0" err="1">
                <a:solidFill>
                  <a:schemeClr val="tx1">
                    <a:lumMod val="65000"/>
                    <a:lumOff val="35000"/>
                  </a:schemeClr>
                </a:solidFill>
              </a:rPr>
              <a:t>necesidad</a:t>
            </a:r>
            <a:r>
              <a:rPr dirty="0">
                <a:solidFill>
                  <a:schemeClr val="tx1">
                    <a:lumMod val="65000"/>
                    <a:lumOff val="35000"/>
                  </a:schemeClr>
                </a:solidFill>
              </a:rPr>
              <a:t> o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mérito</a:t>
            </a:r>
            <a:r>
              <a:rPr dirty="0">
                <a:solidFill>
                  <a:schemeClr val="tx1">
                    <a:lumMod val="65000"/>
                    <a:lumOff val="35000"/>
                  </a:schemeClr>
                </a:solidFill>
              </a:rPr>
              <a:t> para la </a:t>
            </a:r>
            <a:r>
              <a:rPr dirty="0" err="1">
                <a:solidFill>
                  <a:schemeClr val="tx1">
                    <a:lumMod val="65000"/>
                    <a:lumOff val="35000"/>
                  </a:schemeClr>
                </a:solidFill>
              </a:rPr>
              <a:t>ayuda</a:t>
            </a:r>
            <a:r>
              <a:rPr dirty="0">
                <a:solidFill>
                  <a:schemeClr val="tx1">
                    <a:lumMod val="65000"/>
                    <a:lumOff val="35000"/>
                  </a:schemeClr>
                </a:solidFill>
              </a:rPr>
              <a:t> </a:t>
            </a:r>
            <a:r>
              <a:rPr dirty="0" err="1">
                <a:solidFill>
                  <a:schemeClr val="tx1">
                    <a:lumMod val="65000"/>
                    <a:lumOff val="35000"/>
                  </a:schemeClr>
                </a:solidFill>
              </a:rPr>
              <a:t>estatal</a:t>
            </a:r>
            <a:r>
              <a:rPr dirty="0">
                <a:solidFill>
                  <a:schemeClr val="tx1">
                    <a:lumMod val="65000"/>
                    <a:lumOff val="35000"/>
                  </a:schemeClr>
                </a:solidFill>
              </a:rPr>
              <a:t> a </a:t>
            </a:r>
            <a:r>
              <a:rPr dirty="0" err="1">
                <a:solidFill>
                  <a:schemeClr val="tx1">
                    <a:lumMod val="65000"/>
                    <a:lumOff val="35000"/>
                  </a:schemeClr>
                </a:solidFill>
              </a:rPr>
              <a:t>los</a:t>
            </a:r>
            <a:r>
              <a:rPr dirty="0">
                <a:solidFill>
                  <a:schemeClr val="tx1">
                    <a:lumMod val="65000"/>
                    <a:lumOff val="35000"/>
                  </a:schemeClr>
                </a:solidFill>
              </a:rPr>
              <a:t> </a:t>
            </a:r>
            <a:r>
              <a:rPr dirty="0" err="1">
                <a:solidFill>
                  <a:schemeClr val="tx1">
                    <a:lumMod val="65000"/>
                    <a:lumOff val="35000"/>
                  </a:schemeClr>
                </a:solidFill>
              </a:rPr>
              <a:t>estudiantes</a:t>
            </a:r>
            <a:r>
              <a:rPr dirty="0">
                <a:solidFill>
                  <a:schemeClr val="tx1">
                    <a:lumMod val="65000"/>
                    <a:lumOff val="35000"/>
                  </a:schemeClr>
                </a:solidFill>
              </a:rPr>
              <a:t>.</a:t>
            </a:r>
          </a:p>
        </p:txBody>
      </p:sp>
      <p:sp>
        <p:nvSpPr>
          <p:cNvPr id="36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880683" y="296260"/>
            <a:ext cx="3636203" cy="2464367"/>
          </a:xfrm>
          <a:prstGeom prst="rect">
            <a:avLst/>
          </a:prstGeom>
        </p:spPr>
      </p:pic>
      <p:sp>
        <p:nvSpPr>
          <p:cNvPr id="362" name="Right Arrow 7"/>
          <p:cNvSpPr/>
          <p:nvPr/>
        </p:nvSpPr>
        <p:spPr>
          <a:xfrm rot="10800000">
            <a:off x="10362660" y="2292999"/>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9"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New Jersey Dreamers</a:t>
            </a:r>
          </a:p>
        </p:txBody>
      </p:sp>
      <p:pic>
        <p:nvPicPr>
          <p:cNvPr id="4" name="Picture 3" descr="The image features the logo of Dreamers with a globe and a map of the United States.&#10;&#10;AI-generated content may be incorrect.">
            <a:extLst>
              <a:ext uri="{FF2B5EF4-FFF2-40B4-BE49-F238E27FC236}">
                <a16:creationId xmlns:a16="http://schemas.microsoft.com/office/drawing/2014/main" id="{FB24AEEE-FC50-1847-FC1D-739CAB7AD4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1" y="946588"/>
            <a:ext cx="3323956" cy="1042886"/>
          </a:xfrm>
          <a:prstGeom prst="rect">
            <a:avLst/>
          </a:prstGeom>
        </p:spPr>
      </p:pic>
    </p:spTree>
    <p:extLst>
      <p:ext uri="{BB962C8B-B14F-4D97-AF65-F5344CB8AC3E}">
        <p14:creationId xmlns:p14="http://schemas.microsoft.com/office/powerpoint/2010/main" val="25952625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pic>
        <p:nvPicPr>
          <p:cNvPr id="370" name="Picture 4" descr="Picture 4"/>
          <p:cNvPicPr>
            <a:picLocks noChangeAspect="1"/>
          </p:cNvPicPr>
          <p:nvPr/>
        </p:nvPicPr>
        <p:blipFill>
          <a:blip r:embed="rId4"/>
          <a:srcRect l="406" t="3915" r="2215" b="2979"/>
          <a:stretch>
            <a:fillRect/>
          </a:stretch>
        </p:blipFill>
        <p:spPr>
          <a:xfrm>
            <a:off x="3631227" y="2823824"/>
            <a:ext cx="8185635" cy="1678508"/>
          </a:xfrm>
          <a:prstGeom prst="rect">
            <a:avLst/>
          </a:prstGeom>
          <a:ln>
            <a:solidFill>
              <a:srgbClr val="000000"/>
            </a:solidFill>
          </a:ln>
          <a:effectLst>
            <a:outerShdw blurRad="190500" dist="12700" dir="5400000" rotWithShape="0">
              <a:srgbClr val="000000"/>
            </a:outerShdw>
          </a:effectLst>
        </p:spPr>
      </p:pic>
      <p:sp>
        <p:nvSpPr>
          <p:cNvPr id="372" name="TextBox 8"/>
          <p:cNvSpPr txBox="1"/>
          <p:nvPr/>
        </p:nvSpPr>
        <p:spPr>
          <a:xfrm>
            <a:off x="3684883" y="4683402"/>
            <a:ext cx="8229601" cy="16312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buSzPct val="100000"/>
              <a:buFont typeface="Arial"/>
              <a:buChar char="•"/>
              <a:defRPr sz="2000"/>
            </a:pPr>
            <a:r>
              <a:rPr dirty="0" err="1">
                <a:solidFill>
                  <a:schemeClr val="tx1">
                    <a:lumMod val="65000"/>
                    <a:lumOff val="35000"/>
                  </a:schemeClr>
                </a:solidFill>
              </a:rPr>
              <a:t>Todos</a:t>
            </a:r>
            <a:r>
              <a:rPr dirty="0">
                <a:solidFill>
                  <a:schemeClr val="tx1">
                    <a:lumMod val="65000"/>
                    <a:lumOff val="35000"/>
                  </a:schemeClr>
                </a:solidFill>
              </a:rPr>
              <a:t> </a:t>
            </a:r>
            <a:r>
              <a:rPr dirty="0" err="1">
                <a:solidFill>
                  <a:schemeClr val="tx1">
                    <a:lumMod val="65000"/>
                    <a:lumOff val="35000"/>
                  </a:schemeClr>
                </a:solidFill>
              </a:rPr>
              <a:t>los</a:t>
            </a:r>
            <a:r>
              <a:rPr dirty="0">
                <a:solidFill>
                  <a:schemeClr val="tx1">
                    <a:lumMod val="65000"/>
                    <a:lumOff val="35000"/>
                  </a:schemeClr>
                </a:solidFill>
              </a:rPr>
              <a:t> </a:t>
            </a:r>
            <a:r>
              <a:rPr dirty="0" err="1">
                <a:solidFill>
                  <a:schemeClr val="tx1">
                    <a:lumMod val="65000"/>
                    <a:lumOff val="35000"/>
                  </a:schemeClr>
                </a:solidFill>
              </a:rPr>
              <a:t>estudiantes</a:t>
            </a:r>
            <a:r>
              <a:rPr dirty="0">
                <a:solidFill>
                  <a:schemeClr val="tx1">
                    <a:lumMod val="65000"/>
                    <a:lumOff val="35000"/>
                  </a:schemeClr>
                </a:solidFill>
              </a:rPr>
              <a:t> </a:t>
            </a:r>
            <a:r>
              <a:rPr dirty="0" err="1">
                <a:solidFill>
                  <a:schemeClr val="tx1">
                    <a:lumMod val="65000"/>
                    <a:lumOff val="35000"/>
                  </a:schemeClr>
                </a:solidFill>
              </a:rPr>
              <a:t>deben</a:t>
            </a:r>
            <a:r>
              <a:rPr dirty="0">
                <a:solidFill>
                  <a:schemeClr val="tx1">
                    <a:lumMod val="65000"/>
                    <a:lumOff val="35000"/>
                  </a:schemeClr>
                </a:solidFill>
              </a:rPr>
              <a:t> </a:t>
            </a:r>
            <a:r>
              <a:rPr dirty="0" err="1">
                <a:solidFill>
                  <a:schemeClr val="tx1">
                    <a:lumMod val="65000"/>
                    <a:lumOff val="35000"/>
                  </a:schemeClr>
                </a:solidFill>
              </a:rPr>
              <a:t>visitar</a:t>
            </a:r>
            <a:r>
              <a:rPr dirty="0">
                <a:solidFill>
                  <a:schemeClr val="tx1">
                    <a:lumMod val="65000"/>
                    <a:lumOff val="35000"/>
                  </a:schemeClr>
                </a:solidFill>
              </a:rPr>
              <a:t> "NJGRANTS.org". </a:t>
            </a:r>
          </a:p>
          <a:p>
            <a:pPr marL="342900" indent="-342900">
              <a:buSzPct val="100000"/>
              <a:buFont typeface="Arial"/>
              <a:buChar char="•"/>
              <a:defRPr sz="2000"/>
            </a:pPr>
            <a:r>
              <a:rPr dirty="0" err="1">
                <a:solidFill>
                  <a:schemeClr val="tx1">
                    <a:lumMod val="65000"/>
                    <a:lumOff val="35000"/>
                  </a:schemeClr>
                </a:solidFill>
              </a:rPr>
              <a:t>Establezca</a:t>
            </a:r>
            <a:r>
              <a:rPr dirty="0">
                <a:solidFill>
                  <a:schemeClr val="tx1">
                    <a:lumMod val="65000"/>
                    <a:lumOff val="35000"/>
                  </a:schemeClr>
                </a:solidFill>
              </a:rPr>
              <a:t> </a:t>
            </a:r>
            <a:r>
              <a:rPr dirty="0" err="1">
                <a:solidFill>
                  <a:schemeClr val="tx1">
                    <a:lumMod val="65000"/>
                    <a:lumOff val="35000"/>
                  </a:schemeClr>
                </a:solidFill>
              </a:rPr>
              <a:t>una</a:t>
            </a:r>
            <a:r>
              <a:rPr dirty="0">
                <a:solidFill>
                  <a:schemeClr val="tx1">
                    <a:lumMod val="65000"/>
                    <a:lumOff val="35000"/>
                  </a:schemeClr>
                </a:solidFill>
              </a:rPr>
              <a:t> </a:t>
            </a:r>
            <a:r>
              <a:rPr dirty="0" err="1">
                <a:solidFill>
                  <a:schemeClr val="tx1">
                    <a:lumMod val="65000"/>
                    <a:lumOff val="35000"/>
                  </a:schemeClr>
                </a:solidFill>
              </a:rPr>
              <a:t>cuenta</a:t>
            </a:r>
            <a:r>
              <a:rPr dirty="0">
                <a:solidFill>
                  <a:schemeClr val="tx1">
                    <a:lumMod val="65000"/>
                    <a:lumOff val="35000"/>
                  </a:schemeClr>
                </a:solidFill>
              </a:rPr>
              <a:t> NJFAMS </a:t>
            </a:r>
            <a:r>
              <a:rPr dirty="0" err="1">
                <a:solidFill>
                  <a:schemeClr val="tx1">
                    <a:lumMod val="65000"/>
                    <a:lumOff val="35000"/>
                  </a:schemeClr>
                </a:solidFill>
              </a:rPr>
              <a:t>creando</a:t>
            </a:r>
            <a:r>
              <a:rPr dirty="0">
                <a:solidFill>
                  <a:schemeClr val="tx1">
                    <a:lumMod val="65000"/>
                    <a:lumOff val="35000"/>
                  </a:schemeClr>
                </a:solidFill>
              </a:rPr>
              <a:t> </a:t>
            </a:r>
            <a:r>
              <a:rPr dirty="0" err="1">
                <a:solidFill>
                  <a:schemeClr val="tx1">
                    <a:lumMod val="65000"/>
                    <a:lumOff val="35000"/>
                  </a:schemeClr>
                </a:solidFill>
              </a:rPr>
              <a:t>una</a:t>
            </a:r>
            <a:r>
              <a:rPr dirty="0">
                <a:solidFill>
                  <a:schemeClr val="tx1">
                    <a:lumMod val="65000"/>
                    <a:lumOff val="35000"/>
                  </a:schemeClr>
                </a:solidFill>
              </a:rPr>
              <a:t> </a:t>
            </a:r>
            <a:r>
              <a:rPr dirty="0" err="1">
                <a:solidFill>
                  <a:schemeClr val="tx1">
                    <a:lumMod val="65000"/>
                    <a:lumOff val="35000"/>
                  </a:schemeClr>
                </a:solidFill>
              </a:rPr>
              <a:t>identificación</a:t>
            </a:r>
            <a:r>
              <a:rPr dirty="0">
                <a:solidFill>
                  <a:schemeClr val="tx1">
                    <a:lumMod val="65000"/>
                    <a:lumOff val="35000"/>
                  </a:schemeClr>
                </a:solidFill>
              </a:rPr>
              <a:t> de </a:t>
            </a:r>
            <a:r>
              <a:rPr dirty="0" err="1">
                <a:solidFill>
                  <a:schemeClr val="tx1">
                    <a:lumMod val="65000"/>
                    <a:lumOff val="35000"/>
                  </a:schemeClr>
                </a:solidFill>
              </a:rPr>
              <a:t>usuario</a:t>
            </a:r>
            <a:r>
              <a:rPr dirty="0">
                <a:solidFill>
                  <a:schemeClr val="tx1">
                    <a:lumMod val="65000"/>
                    <a:lumOff val="35000"/>
                  </a:schemeClr>
                </a:solidFill>
              </a:rPr>
              <a:t> y </a:t>
            </a:r>
            <a:r>
              <a:rPr dirty="0" err="1">
                <a:solidFill>
                  <a:schemeClr val="tx1">
                    <a:lumMod val="65000"/>
                    <a:lumOff val="35000"/>
                  </a:schemeClr>
                </a:solidFill>
              </a:rPr>
              <a:t>una</a:t>
            </a:r>
            <a:r>
              <a:rPr dirty="0">
                <a:solidFill>
                  <a:schemeClr val="tx1">
                    <a:lumMod val="65000"/>
                    <a:lumOff val="35000"/>
                  </a:schemeClr>
                </a:solidFill>
              </a:rPr>
              <a:t> </a:t>
            </a:r>
            <a:r>
              <a:rPr dirty="0" err="1">
                <a:solidFill>
                  <a:schemeClr val="tx1">
                    <a:lumMod val="65000"/>
                    <a:lumOff val="35000"/>
                  </a:schemeClr>
                </a:solidFill>
              </a:rPr>
              <a:t>contraseña</a:t>
            </a:r>
            <a:r>
              <a:rPr dirty="0">
                <a:solidFill>
                  <a:schemeClr val="tx1">
                    <a:lumMod val="65000"/>
                    <a:lumOff val="35000"/>
                  </a:schemeClr>
                </a:solidFill>
              </a:rPr>
              <a:t>.</a:t>
            </a:r>
            <a:endParaRPr sz="2000" dirty="0">
              <a:solidFill>
                <a:schemeClr val="tx1">
                  <a:lumMod val="65000"/>
                  <a:lumOff val="35000"/>
                </a:schemeClr>
              </a:solidFill>
            </a:endParaRPr>
          </a:p>
          <a:p>
            <a:pPr marL="342900" indent="-342900">
              <a:buSzPct val="100000"/>
              <a:buFont typeface="Arial"/>
              <a:buChar char="•"/>
              <a:defRPr sz="2000"/>
            </a:pPr>
            <a:r>
              <a:rPr dirty="0">
                <a:solidFill>
                  <a:schemeClr val="tx1">
                    <a:lumMod val="65000"/>
                    <a:lumOff val="35000"/>
                  </a:schemeClr>
                </a:solidFill>
              </a:rPr>
              <a:t>Siga </a:t>
            </a:r>
            <a:r>
              <a:rPr dirty="0" err="1">
                <a:solidFill>
                  <a:schemeClr val="tx1">
                    <a:lumMod val="65000"/>
                    <a:lumOff val="35000"/>
                  </a:schemeClr>
                </a:solidFill>
              </a:rPr>
              <a:t>el</a:t>
            </a:r>
            <a:r>
              <a:rPr dirty="0">
                <a:solidFill>
                  <a:schemeClr val="tx1">
                    <a:lumMod val="65000"/>
                    <a:lumOff val="35000"/>
                  </a:schemeClr>
                </a:solidFill>
              </a:rPr>
              <a:t> </a:t>
            </a:r>
            <a:r>
              <a:rPr dirty="0" err="1">
                <a:solidFill>
                  <a:schemeClr val="tx1">
                    <a:lumMod val="65000"/>
                    <a:lumOff val="35000"/>
                  </a:schemeClr>
                </a:solidFill>
              </a:rPr>
              <a:t>estado</a:t>
            </a:r>
            <a:r>
              <a:rPr dirty="0">
                <a:solidFill>
                  <a:schemeClr val="tx1">
                    <a:lumMod val="65000"/>
                    <a:lumOff val="35000"/>
                  </a:schemeClr>
                </a:solidFill>
              </a:rPr>
              <a:t> de </a:t>
            </a:r>
            <a:r>
              <a:rPr dirty="0" err="1">
                <a:solidFill>
                  <a:schemeClr val="tx1">
                    <a:lumMod val="65000"/>
                    <a:lumOff val="35000"/>
                  </a:schemeClr>
                </a:solidFill>
              </a:rPr>
              <a:t>su</a:t>
            </a:r>
            <a:r>
              <a:rPr dirty="0">
                <a:solidFill>
                  <a:schemeClr val="tx1">
                    <a:lumMod val="65000"/>
                    <a:lumOff val="35000"/>
                  </a:schemeClr>
                </a:solidFill>
              </a:rPr>
              <a:t> </a:t>
            </a:r>
            <a:r>
              <a:rPr dirty="0" err="1">
                <a:solidFill>
                  <a:schemeClr val="tx1">
                    <a:lumMod val="65000"/>
                    <a:lumOff val="35000"/>
                  </a:schemeClr>
                </a:solidFill>
              </a:rPr>
              <a:t>ayuda</a:t>
            </a:r>
            <a:r>
              <a:rPr dirty="0">
                <a:solidFill>
                  <a:schemeClr val="tx1">
                    <a:lumMod val="65000"/>
                    <a:lumOff val="35000"/>
                  </a:schemeClr>
                </a:solidFill>
              </a:rPr>
              <a:t> </a:t>
            </a:r>
            <a:r>
              <a:rPr dirty="0" err="1">
                <a:solidFill>
                  <a:schemeClr val="tx1">
                    <a:lumMod val="65000"/>
                    <a:lumOff val="35000"/>
                  </a:schemeClr>
                </a:solidFill>
              </a:rPr>
              <a:t>estudiantil</a:t>
            </a:r>
            <a:r>
              <a:rPr dirty="0">
                <a:solidFill>
                  <a:schemeClr val="tx1">
                    <a:lumMod val="65000"/>
                    <a:lumOff val="35000"/>
                  </a:schemeClr>
                </a:solidFill>
              </a:rPr>
              <a:t> </a:t>
            </a:r>
            <a:r>
              <a:rPr dirty="0" err="1">
                <a:solidFill>
                  <a:schemeClr val="tx1">
                    <a:lumMod val="65000"/>
                    <a:lumOff val="35000"/>
                  </a:schemeClr>
                </a:solidFill>
              </a:rPr>
              <a:t>financiada</a:t>
            </a:r>
            <a:r>
              <a:rPr dirty="0">
                <a:solidFill>
                  <a:schemeClr val="tx1">
                    <a:lumMod val="65000"/>
                    <a:lumOff val="35000"/>
                  </a:schemeClr>
                </a:solidFill>
              </a:rPr>
              <a:t> </a:t>
            </a:r>
            <a:r>
              <a:rPr dirty="0" err="1">
                <a:solidFill>
                  <a:schemeClr val="tx1">
                    <a:lumMod val="65000"/>
                    <a:lumOff val="35000"/>
                  </a:schemeClr>
                </a:solidFill>
              </a:rPr>
              <a:t>por</a:t>
            </a:r>
            <a:r>
              <a:rPr dirty="0">
                <a:solidFill>
                  <a:schemeClr val="tx1">
                    <a:lumMod val="65000"/>
                    <a:lumOff val="35000"/>
                  </a:schemeClr>
                </a:solidFill>
              </a:rPr>
              <a:t> </a:t>
            </a:r>
            <a:r>
              <a:rPr dirty="0" err="1">
                <a:solidFill>
                  <a:schemeClr val="tx1">
                    <a:lumMod val="65000"/>
                    <a:lumOff val="35000"/>
                  </a:schemeClr>
                </a:solidFill>
              </a:rPr>
              <a:t>el</a:t>
            </a:r>
            <a:r>
              <a:rPr dirty="0">
                <a:solidFill>
                  <a:schemeClr val="tx1">
                    <a:lumMod val="65000"/>
                    <a:lumOff val="35000"/>
                  </a:schemeClr>
                </a:solidFill>
              </a:rPr>
              <a:t> Estado y </a:t>
            </a:r>
            <a:r>
              <a:rPr dirty="0" err="1">
                <a:solidFill>
                  <a:schemeClr val="tx1">
                    <a:lumMod val="65000"/>
                    <a:lumOff val="35000"/>
                  </a:schemeClr>
                </a:solidFill>
              </a:rPr>
              <a:t>responda</a:t>
            </a:r>
            <a:r>
              <a:rPr dirty="0">
                <a:solidFill>
                  <a:schemeClr val="tx1">
                    <a:lumMod val="65000"/>
                    <a:lumOff val="35000"/>
                  </a:schemeClr>
                </a:solidFill>
              </a:rPr>
              <a:t> a las </a:t>
            </a:r>
            <a:r>
              <a:rPr dirty="0" err="1">
                <a:solidFill>
                  <a:schemeClr val="tx1">
                    <a:lumMod val="65000"/>
                    <a:lumOff val="35000"/>
                  </a:schemeClr>
                </a:solidFill>
              </a:rPr>
              <a:t>tareas</a:t>
            </a:r>
            <a:r>
              <a:rPr dirty="0">
                <a:solidFill>
                  <a:schemeClr val="tx1">
                    <a:lumMod val="65000"/>
                    <a:lumOff val="35000"/>
                  </a:schemeClr>
                </a:solidFill>
              </a:rPr>
              <a:t> </a:t>
            </a:r>
            <a:r>
              <a:rPr dirty="0" err="1">
                <a:solidFill>
                  <a:schemeClr val="tx1">
                    <a:lumMod val="65000"/>
                    <a:lumOff val="35000"/>
                  </a:schemeClr>
                </a:solidFill>
              </a:rPr>
              <a:t>requeridas</a:t>
            </a:r>
            <a:r>
              <a:rPr dirty="0">
                <a:solidFill>
                  <a:schemeClr val="tx1">
                    <a:lumMod val="65000"/>
                    <a:lumOff val="35000"/>
                  </a:schemeClr>
                </a:solidFill>
              </a:rPr>
              <a:t> </a:t>
            </a:r>
            <a:r>
              <a:rPr dirty="0" err="1">
                <a:solidFill>
                  <a:schemeClr val="tx1">
                    <a:lumMod val="65000"/>
                    <a:lumOff val="35000"/>
                  </a:schemeClr>
                </a:solidFill>
              </a:rPr>
              <a:t>en</a:t>
            </a:r>
            <a:r>
              <a:rPr dirty="0">
                <a:solidFill>
                  <a:schemeClr val="tx1">
                    <a:lumMod val="65000"/>
                    <a:lumOff val="35000"/>
                  </a:schemeClr>
                </a:solidFill>
              </a:rPr>
              <a:t> la </a:t>
            </a:r>
            <a:r>
              <a:rPr dirty="0" err="1">
                <a:solidFill>
                  <a:schemeClr val="tx1">
                    <a:lumMod val="65000"/>
                    <a:lumOff val="35000"/>
                  </a:schemeClr>
                </a:solidFill>
              </a:rPr>
              <a:t>lista</a:t>
            </a:r>
            <a:r>
              <a:rPr dirty="0">
                <a:solidFill>
                  <a:schemeClr val="tx1">
                    <a:lumMod val="65000"/>
                    <a:lumOff val="35000"/>
                  </a:schemeClr>
                </a:solidFill>
              </a:rPr>
              <a:t> de </a:t>
            </a:r>
            <a:r>
              <a:rPr dirty="0" err="1">
                <a:solidFill>
                  <a:schemeClr val="tx1">
                    <a:lumMod val="65000"/>
                    <a:lumOff val="35000"/>
                  </a:schemeClr>
                </a:solidFill>
              </a:rPr>
              <a:t>tareas</a:t>
            </a:r>
            <a:r>
              <a:rPr dirty="0">
                <a:solidFill>
                  <a:schemeClr val="tx1">
                    <a:lumMod val="65000"/>
                    <a:lumOff val="35000"/>
                  </a:schemeClr>
                </a:solidFill>
              </a:rPr>
              <a:t> </a:t>
            </a:r>
            <a:r>
              <a:rPr dirty="0" err="1">
                <a:solidFill>
                  <a:schemeClr val="tx1">
                    <a:lumMod val="65000"/>
                    <a:lumOff val="35000"/>
                  </a:schemeClr>
                </a:solidFill>
              </a:rPr>
              <a:t>pendientes</a:t>
            </a:r>
            <a:r>
              <a:rPr dirty="0">
                <a:solidFill>
                  <a:schemeClr val="tx1">
                    <a:lumMod val="65000"/>
                    <a:lumOff val="35000"/>
                  </a:schemeClr>
                </a:solidFill>
              </a:rPr>
              <a:t>. </a:t>
            </a:r>
          </a:p>
        </p:txBody>
      </p:sp>
      <p:sp>
        <p:nvSpPr>
          <p:cNvPr id="37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32</a:t>
            </a:fld>
            <a:endParaRPr/>
          </a:p>
        </p:txBody>
      </p:sp>
      <p:pic>
        <p:nvPicPr>
          <p:cNvPr id="374" name="Picture 2" descr="Picture 2"/>
          <p:cNvPicPr>
            <a:picLocks noChangeAspect="1"/>
          </p:cNvPicPr>
          <p:nvPr/>
        </p:nvPicPr>
        <p:blipFill>
          <a:blip r:embed="rId5"/>
          <a:stretch>
            <a:fillRect/>
          </a:stretch>
        </p:blipFill>
        <p:spPr>
          <a:xfrm>
            <a:off x="4040135" y="1259438"/>
            <a:ext cx="7367818" cy="1245710"/>
          </a:xfrm>
          <a:prstGeom prst="rect">
            <a:avLst/>
          </a:prstGeom>
          <a:ln>
            <a:solidFill>
              <a:srgbClr val="000000"/>
            </a:solidFill>
          </a:ln>
          <a:effectLst>
            <a:outerShdw blurRad="190500" dist="12700" dir="5400000" rotWithShape="0">
              <a:srgbClr val="000000"/>
            </a:outerShdw>
          </a:effectLst>
        </p:spPr>
      </p:pic>
      <p:sp>
        <p:nvSpPr>
          <p:cNvPr id="375" name="Oval 9"/>
          <p:cNvSpPr/>
          <p:nvPr/>
        </p:nvSpPr>
        <p:spPr>
          <a:xfrm>
            <a:off x="10378883" y="1864983"/>
            <a:ext cx="916461" cy="299337"/>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6" name="Right Arrow 10"/>
          <p:cNvSpPr/>
          <p:nvPr/>
        </p:nvSpPr>
        <p:spPr>
          <a:xfrm rot="16200000">
            <a:off x="10518437" y="2369422"/>
            <a:ext cx="637353" cy="35517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7" name="Oval 12"/>
          <p:cNvSpPr/>
          <p:nvPr/>
        </p:nvSpPr>
        <p:spPr>
          <a:xfrm>
            <a:off x="3489187" y="3499476"/>
            <a:ext cx="914401" cy="408303"/>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8" name="Right Arrow 13"/>
          <p:cNvSpPr/>
          <p:nvPr/>
        </p:nvSpPr>
        <p:spPr>
          <a:xfrm rot="10800000">
            <a:off x="4499322" y="4244609"/>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12" name="Title 1"/>
          <p:cNvSpPr txBox="1">
            <a:spLocks/>
          </p:cNvSpPr>
          <p:nvPr/>
        </p:nvSpPr>
        <p:spPr>
          <a:xfrm>
            <a:off x="252919" y="1123837"/>
            <a:ext cx="3236268"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s-ES" dirty="0"/>
              <a:t>Sistema de Gestión de Ayuda Financiera de NJ: NJFAMS</a:t>
            </a:r>
            <a:endParaRPr dirty="0"/>
          </a:p>
        </p:txBody>
      </p:sp>
    </p:spTree>
    <p:extLst>
      <p:ext uri="{BB962C8B-B14F-4D97-AF65-F5344CB8AC3E}">
        <p14:creationId xmlns:p14="http://schemas.microsoft.com/office/powerpoint/2010/main" val="4099404788"/>
      </p:ext>
    </p:extLst>
  </p:cSld>
  <p:clrMapOvr>
    <a:masterClrMapping/>
  </p:clrMapOvr>
  <p:transition spd="med"/>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Footer Placeholder 1"/>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83" name="Title 3"/>
          <p:cNvSpPr txBox="1">
            <a:spLocks noGrp="1"/>
          </p:cNvSpPr>
          <p:nvPr>
            <p:ph type="title"/>
          </p:nvPr>
        </p:nvSpPr>
        <p:spPr>
          <a:prstGeom prst="rect">
            <a:avLst/>
          </a:prstGeom>
        </p:spPr>
        <p:txBody>
          <a:bodyPr/>
          <a:lstStyle>
            <a:lvl1pPr defTabSz="914400"/>
          </a:lstStyle>
          <a:p>
            <a:r>
              <a:rPr dirty="0"/>
              <a:t>NJFAMS: </a:t>
            </a:r>
            <a:br>
              <a:rPr lang="en-US" dirty="0"/>
            </a:br>
            <a:r>
              <a:rPr dirty="0" err="1"/>
              <a:t>Menú</a:t>
            </a:r>
            <a:br>
              <a:rPr lang="en-US" dirty="0"/>
            </a:br>
            <a:br>
              <a:rPr lang="en-US" dirty="0"/>
            </a:br>
            <a:r>
              <a:rPr lang="es-ES" dirty="0">
                <a:highlight>
                  <a:srgbClr val="FFFF00"/>
                </a:highlight>
              </a:rPr>
              <a:t>TODOS los estudiantes deben registrarse</a:t>
            </a:r>
            <a:endParaRPr dirty="0">
              <a:highlight>
                <a:srgbClr val="FFFF00"/>
              </a:highlight>
            </a:endParaRPr>
          </a:p>
        </p:txBody>
      </p:sp>
      <p:sp>
        <p:nvSpPr>
          <p:cNvPr id="38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33</a:t>
            </a:fld>
            <a:endParaRPr/>
          </a:p>
        </p:txBody>
      </p:sp>
      <p:sp>
        <p:nvSpPr>
          <p:cNvPr id="385" name="Rectangle 4"/>
          <p:cNvSpPr/>
          <p:nvPr/>
        </p:nvSpPr>
        <p:spPr>
          <a:xfrm>
            <a:off x="5692700" y="5045640"/>
            <a:ext cx="5184561" cy="538414"/>
          </a:xfrm>
          <a:prstGeom prst="rect">
            <a:avLst/>
          </a:prstGeom>
          <a:solidFill>
            <a:srgbClr val="FFFFFF"/>
          </a:solidFill>
          <a:ln w="25400">
            <a:solidFill>
              <a:srgbClr val="FFFFFF"/>
            </a:solidFill>
          </a:ln>
        </p:spPr>
        <p:txBody>
          <a:bodyPr lIns="45719" rIns="45719" anchor="ctr"/>
          <a:lstStyle/>
          <a:p>
            <a:pPr algn="ctr"/>
            <a:endParaRPr/>
          </a:p>
        </p:txBody>
      </p:sp>
      <p:pic>
        <p:nvPicPr>
          <p:cNvPr id="387" name="Picture 8" descr="Picture 8"/>
          <p:cNvPicPr>
            <a:picLocks noChangeAspect="1"/>
          </p:cNvPicPr>
          <p:nvPr/>
        </p:nvPicPr>
        <p:blipFill>
          <a:blip r:embed="rId3"/>
          <a:stretch>
            <a:fillRect/>
          </a:stretch>
        </p:blipFill>
        <p:spPr>
          <a:xfrm>
            <a:off x="4685740" y="1417640"/>
            <a:ext cx="6088185" cy="4130949"/>
          </a:xfrm>
          <a:prstGeom prst="rect">
            <a:avLst/>
          </a:prstGeom>
          <a:ln w="12700">
            <a:miter lim="400000"/>
          </a:ln>
          <a:effectLst>
            <a:outerShdw blurRad="190500" dist="12700" dir="5400000" rotWithShape="0">
              <a:srgbClr val="000000"/>
            </a:outerShdw>
          </a:effectLst>
        </p:spPr>
      </p:pic>
      <p:pic>
        <p:nvPicPr>
          <p:cNvPr id="2" name="Picture 1"/>
          <p:cNvPicPr>
            <a:picLocks noChangeAspect="1"/>
          </p:cNvPicPr>
          <p:nvPr/>
        </p:nvPicPr>
        <p:blipFill>
          <a:blip r:embed="rId4"/>
          <a:stretch>
            <a:fillRect/>
          </a:stretch>
        </p:blipFill>
        <p:spPr>
          <a:xfrm>
            <a:off x="4733867" y="1942243"/>
            <a:ext cx="5820869" cy="461663"/>
          </a:xfrm>
          <a:prstGeom prst="rect">
            <a:avLst/>
          </a:prstGeom>
        </p:spPr>
      </p:pic>
      <p:sp>
        <p:nvSpPr>
          <p:cNvPr id="10" name="Rectangle 9"/>
          <p:cNvSpPr/>
          <p:nvPr/>
        </p:nvSpPr>
        <p:spPr>
          <a:xfrm>
            <a:off x="4926277" y="5001251"/>
            <a:ext cx="5607109" cy="461663"/>
          </a:xfrm>
          <a:prstGeom prst="rect">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anchor="ctr">
            <a:spAutoFit/>
          </a:bodyPr>
          <a:lstStyle/>
          <a:p>
            <a:endParaRPr sz="2400">
              <a:latin typeface="+mn-lt"/>
              <a:ea typeface="+mn-ea"/>
              <a:cs typeface="+mn-cs"/>
              <a:sym typeface="Arial"/>
            </a:endParaRPr>
          </a:p>
        </p:txBody>
      </p:sp>
    </p:spTree>
    <p:extLst>
      <p:ext uri="{BB962C8B-B14F-4D97-AF65-F5344CB8AC3E}">
        <p14:creationId xmlns:p14="http://schemas.microsoft.com/office/powerpoint/2010/main" val="55708958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393" name="Title 1"/>
          <p:cNvSpPr txBox="1">
            <a:spLocks noGrp="1"/>
          </p:cNvSpPr>
          <p:nvPr>
            <p:ph type="title"/>
          </p:nvPr>
        </p:nvSpPr>
        <p:spPr>
          <a:prstGeom prst="rect">
            <a:avLst/>
          </a:prstGeom>
        </p:spPr>
        <p:txBody>
          <a:bodyPr/>
          <a:lstStyle/>
          <a:p>
            <a:r>
              <a:t>Costo de los estudios</a:t>
            </a:r>
          </a:p>
        </p:txBody>
      </p:sp>
      <p:sp>
        <p:nvSpPr>
          <p:cNvPr id="394" name="Rectangle 5"/>
          <p:cNvSpPr txBox="1">
            <a:spLocks noGrp="1"/>
          </p:cNvSpPr>
          <p:nvPr>
            <p:ph type="body" idx="4294967295"/>
          </p:nvPr>
        </p:nvSpPr>
        <p:spPr>
          <a:xfrm>
            <a:off x="4600402" y="834887"/>
            <a:ext cx="7591598" cy="5212623"/>
          </a:xfrm>
          <a:prstGeom prst="rect">
            <a:avLst/>
          </a:prstGeom>
        </p:spPr>
        <p:txBody>
          <a:bodyPr lIns="44450" tIns="44450" rIns="44450" bIns="44450" anchor="ctr">
            <a:normAutofit/>
          </a:bodyPr>
          <a:lstStyle/>
          <a:p>
            <a:pPr marL="280988" indent="-280988">
              <a:defRPr sz="2400"/>
            </a:pPr>
            <a:r>
              <a:rPr dirty="0" err="1"/>
              <a:t>Matrícula</a:t>
            </a:r>
            <a:r>
              <a:rPr dirty="0"/>
              <a:t> y </a:t>
            </a:r>
            <a:r>
              <a:rPr dirty="0" err="1"/>
              <a:t>cuotas</a:t>
            </a:r>
            <a:endParaRPr dirty="0"/>
          </a:p>
          <a:p>
            <a:pPr marL="280988" indent="-280988">
              <a:defRPr sz="2400"/>
            </a:pPr>
            <a:r>
              <a:rPr dirty="0" err="1"/>
              <a:t>Alimentación</a:t>
            </a:r>
            <a:r>
              <a:rPr dirty="0"/>
              <a:t> y </a:t>
            </a:r>
            <a:r>
              <a:rPr dirty="0" err="1"/>
              <a:t>vivienda</a:t>
            </a:r>
            <a:endParaRPr dirty="0"/>
          </a:p>
          <a:p>
            <a:pPr marL="280988" indent="-280988">
              <a:defRPr sz="2400"/>
            </a:pPr>
            <a:r>
              <a:rPr dirty="0" err="1"/>
              <a:t>Libros</a:t>
            </a:r>
            <a:r>
              <a:rPr dirty="0"/>
              <a:t> y </a:t>
            </a:r>
            <a:r>
              <a:rPr dirty="0" err="1"/>
              <a:t>suministros</a:t>
            </a:r>
            <a:r>
              <a:rPr dirty="0"/>
              <a:t>, </a:t>
            </a:r>
            <a:r>
              <a:rPr dirty="0" err="1"/>
              <a:t>equipo</a:t>
            </a:r>
            <a:r>
              <a:rPr dirty="0"/>
              <a:t>, </a:t>
            </a:r>
            <a:r>
              <a:rPr dirty="0" err="1"/>
              <a:t>transporte</a:t>
            </a:r>
            <a:r>
              <a:rPr dirty="0"/>
              <a:t> </a:t>
            </a:r>
            <a:br>
              <a:rPr dirty="0"/>
            </a:br>
            <a:r>
              <a:rPr dirty="0"/>
              <a:t>y </a:t>
            </a:r>
            <a:r>
              <a:rPr dirty="0" err="1"/>
              <a:t>gastos</a:t>
            </a:r>
            <a:r>
              <a:rPr dirty="0"/>
              <a:t> </a:t>
            </a:r>
            <a:r>
              <a:rPr dirty="0" err="1"/>
              <a:t>personales</a:t>
            </a:r>
            <a:r>
              <a:rPr dirty="0"/>
              <a:t> </a:t>
            </a:r>
            <a:r>
              <a:rPr dirty="0" err="1"/>
              <a:t>diversos</a:t>
            </a:r>
            <a:endParaRPr dirty="0"/>
          </a:p>
          <a:p>
            <a:pPr marL="280988" indent="-280988">
              <a:defRPr sz="2400"/>
            </a:pPr>
            <a:r>
              <a:rPr dirty="0"/>
              <a:t>Seguro </a:t>
            </a:r>
            <a:r>
              <a:rPr dirty="0" err="1"/>
              <a:t>médico</a:t>
            </a:r>
            <a:endParaRPr dirty="0"/>
          </a:p>
          <a:p>
            <a:pPr marL="280988" indent="-280988">
              <a:defRPr sz="2400"/>
            </a:pPr>
            <a:r>
              <a:rPr dirty="0" err="1"/>
              <a:t>Tarifas</a:t>
            </a:r>
            <a:r>
              <a:rPr dirty="0"/>
              <a:t> de </a:t>
            </a:r>
            <a:r>
              <a:rPr dirty="0" err="1"/>
              <a:t>préstamos</a:t>
            </a:r>
            <a:r>
              <a:rPr dirty="0"/>
              <a:t> federales</a:t>
            </a:r>
          </a:p>
          <a:p>
            <a:pPr marL="280988" indent="-280988">
              <a:defRPr sz="2400"/>
            </a:pPr>
            <a:r>
              <a:rPr dirty="0"/>
              <a:t>Costos de </a:t>
            </a:r>
            <a:r>
              <a:rPr dirty="0" err="1"/>
              <a:t>estudiar</a:t>
            </a:r>
            <a:r>
              <a:rPr dirty="0"/>
              <a:t> </a:t>
            </a:r>
            <a:r>
              <a:rPr dirty="0" err="1"/>
              <a:t>en</a:t>
            </a:r>
            <a:r>
              <a:rPr dirty="0"/>
              <a:t> </a:t>
            </a:r>
            <a:r>
              <a:rPr dirty="0" err="1"/>
              <a:t>el</a:t>
            </a:r>
            <a:r>
              <a:rPr dirty="0"/>
              <a:t> </a:t>
            </a:r>
            <a:r>
              <a:rPr dirty="0" err="1"/>
              <a:t>extranjero</a:t>
            </a:r>
            <a:endParaRPr dirty="0"/>
          </a:p>
          <a:p>
            <a:pPr marL="280988" indent="-280988">
              <a:defRPr sz="2400"/>
            </a:pPr>
            <a:r>
              <a:rPr dirty="0" err="1"/>
              <a:t>Gastos</a:t>
            </a:r>
            <a:r>
              <a:rPr dirty="0"/>
              <a:t> de </a:t>
            </a:r>
            <a:r>
              <a:rPr dirty="0" err="1"/>
              <a:t>cuidado</a:t>
            </a:r>
            <a:r>
              <a:rPr dirty="0"/>
              <a:t> de </a:t>
            </a:r>
            <a:r>
              <a:rPr dirty="0" err="1"/>
              <a:t>dependientes</a:t>
            </a:r>
            <a:endParaRPr dirty="0"/>
          </a:p>
          <a:p>
            <a:pPr marL="280988" indent="-280988">
              <a:defRPr sz="2400"/>
            </a:pPr>
            <a:r>
              <a:rPr dirty="0" err="1"/>
              <a:t>Gastos</a:t>
            </a:r>
            <a:r>
              <a:rPr dirty="0"/>
              <a:t> </a:t>
            </a:r>
            <a:r>
              <a:rPr dirty="0" err="1"/>
              <a:t>relacionados</a:t>
            </a:r>
            <a:r>
              <a:rPr dirty="0"/>
              <a:t> con </a:t>
            </a:r>
            <a:r>
              <a:rPr dirty="0" err="1"/>
              <a:t>una</a:t>
            </a:r>
            <a:r>
              <a:rPr dirty="0"/>
              <a:t> </a:t>
            </a:r>
            <a:r>
              <a:rPr dirty="0" err="1"/>
              <a:t>discapacidad</a:t>
            </a:r>
            <a:endParaRPr dirty="0"/>
          </a:p>
          <a:p>
            <a:pPr marL="280988" indent="-280988">
              <a:defRPr sz="2400"/>
            </a:pPr>
            <a:r>
              <a:rPr dirty="0" err="1"/>
              <a:t>Gastos</a:t>
            </a:r>
            <a:r>
              <a:rPr dirty="0"/>
              <a:t> del </a:t>
            </a:r>
            <a:r>
              <a:rPr dirty="0" err="1"/>
              <a:t>programa</a:t>
            </a:r>
            <a:r>
              <a:rPr dirty="0"/>
              <a:t> de </a:t>
            </a:r>
            <a:r>
              <a:rPr dirty="0" err="1"/>
              <a:t>educación</a:t>
            </a:r>
            <a:r>
              <a:rPr dirty="0"/>
              <a:t> </a:t>
            </a:r>
            <a:r>
              <a:rPr dirty="0" err="1"/>
              <a:t>cooperativa</a:t>
            </a:r>
            <a:endParaRPr dirty="0"/>
          </a:p>
        </p:txBody>
      </p:sp>
      <p:sp>
        <p:nvSpPr>
          <p:cNvPr id="39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34</a:t>
            </a:fld>
            <a:endParaRPr/>
          </a:p>
        </p:txBody>
      </p:sp>
    </p:spTree>
    <p:extLst>
      <p:ext uri="{BB962C8B-B14F-4D97-AF65-F5344CB8AC3E}">
        <p14:creationId xmlns:p14="http://schemas.microsoft.com/office/powerpoint/2010/main" val="684275479"/>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01" name="Rectangle 3"/>
          <p:cNvSpPr txBox="1">
            <a:spLocks noGrp="1"/>
          </p:cNvSpPr>
          <p:nvPr>
            <p:ph type="body" sz="half" idx="4294967295"/>
          </p:nvPr>
        </p:nvSpPr>
        <p:spPr>
          <a:xfrm>
            <a:off x="4121319" y="1292684"/>
            <a:ext cx="7467707" cy="3484342"/>
          </a:xfrm>
          <a:prstGeom prst="rect">
            <a:avLst/>
          </a:prstGeom>
        </p:spPr>
        <p:txBody>
          <a:bodyPr>
            <a:normAutofit/>
          </a:bodyPr>
          <a:lstStyle/>
          <a:p>
            <a:pPr>
              <a:spcBef>
                <a:spcPts val="1400"/>
              </a:spcBef>
              <a:defRPr sz="2400"/>
            </a:pPr>
            <a:r>
              <a:rPr dirty="0"/>
              <a:t>El SAI se </a:t>
            </a:r>
            <a:r>
              <a:rPr dirty="0" err="1"/>
              <a:t>determina</a:t>
            </a:r>
            <a:r>
              <a:rPr dirty="0"/>
              <a:t> </a:t>
            </a:r>
            <a:r>
              <a:rPr dirty="0" err="1"/>
              <a:t>mediante</a:t>
            </a:r>
            <a:r>
              <a:rPr dirty="0"/>
              <a:t> </a:t>
            </a:r>
            <a:r>
              <a:rPr dirty="0" err="1"/>
              <a:t>una</a:t>
            </a:r>
            <a:r>
              <a:rPr dirty="0"/>
              <a:t> </a:t>
            </a:r>
            <a:r>
              <a:rPr dirty="0" err="1"/>
              <a:t>fórmula</a:t>
            </a:r>
            <a:r>
              <a:rPr dirty="0"/>
              <a:t> federal que </a:t>
            </a:r>
            <a:r>
              <a:rPr dirty="0" err="1"/>
              <a:t>calcula</a:t>
            </a:r>
            <a:r>
              <a:rPr dirty="0"/>
              <a:t> la </a:t>
            </a:r>
            <a:r>
              <a:rPr dirty="0" err="1"/>
              <a:t>elegibilidad</a:t>
            </a:r>
            <a:r>
              <a:rPr dirty="0"/>
              <a:t> para la </a:t>
            </a:r>
            <a:r>
              <a:rPr dirty="0" err="1"/>
              <a:t>beca</a:t>
            </a:r>
            <a:r>
              <a:rPr dirty="0"/>
              <a:t> federal Pell y se </a:t>
            </a:r>
            <a:r>
              <a:rPr dirty="0" err="1"/>
              <a:t>utiliza</a:t>
            </a:r>
            <a:r>
              <a:rPr dirty="0"/>
              <a:t> para </a:t>
            </a:r>
            <a:r>
              <a:rPr dirty="0" err="1"/>
              <a:t>determinar</a:t>
            </a:r>
            <a:r>
              <a:rPr dirty="0"/>
              <a:t> la </a:t>
            </a:r>
            <a:r>
              <a:rPr dirty="0" err="1"/>
              <a:t>necesidad</a:t>
            </a:r>
            <a:r>
              <a:rPr dirty="0"/>
              <a:t> </a:t>
            </a:r>
            <a:r>
              <a:rPr dirty="0" err="1"/>
              <a:t>financiera</a:t>
            </a:r>
            <a:r>
              <a:rPr dirty="0"/>
              <a:t> </a:t>
            </a:r>
            <a:r>
              <a:rPr dirty="0" err="1"/>
              <a:t>adicional</a:t>
            </a:r>
            <a:r>
              <a:rPr dirty="0"/>
              <a:t> </a:t>
            </a:r>
            <a:r>
              <a:rPr dirty="0" err="1"/>
              <a:t>utilizando</a:t>
            </a:r>
            <a:r>
              <a:rPr dirty="0"/>
              <a:t> la </a:t>
            </a:r>
            <a:r>
              <a:rPr dirty="0" err="1"/>
              <a:t>información</a:t>
            </a:r>
            <a:r>
              <a:rPr dirty="0"/>
              <a:t> que </a:t>
            </a:r>
            <a:r>
              <a:rPr dirty="0" err="1"/>
              <a:t>usted</a:t>
            </a:r>
            <a:r>
              <a:rPr dirty="0"/>
              <a:t> </a:t>
            </a:r>
            <a:r>
              <a:rPr dirty="0" err="1"/>
              <a:t>proporcionó</a:t>
            </a:r>
            <a:r>
              <a:rPr dirty="0"/>
              <a:t> </a:t>
            </a:r>
            <a:r>
              <a:rPr dirty="0" err="1"/>
              <a:t>en</a:t>
            </a:r>
            <a:r>
              <a:rPr dirty="0"/>
              <a:t> la FAFSA. </a:t>
            </a:r>
          </a:p>
          <a:p>
            <a:pPr>
              <a:spcBef>
                <a:spcPts val="1400"/>
              </a:spcBef>
              <a:defRPr sz="2400"/>
            </a:pPr>
            <a:r>
              <a:rPr dirty="0"/>
              <a:t>SAI y la </a:t>
            </a:r>
            <a:r>
              <a:rPr dirty="0" err="1"/>
              <a:t>necesidad</a:t>
            </a:r>
            <a:r>
              <a:rPr dirty="0"/>
              <a:t> </a:t>
            </a:r>
            <a:r>
              <a:rPr dirty="0" err="1"/>
              <a:t>financiera</a:t>
            </a:r>
            <a:r>
              <a:rPr dirty="0"/>
              <a:t> son </a:t>
            </a:r>
            <a:r>
              <a:rPr dirty="0" err="1"/>
              <a:t>pautas</a:t>
            </a:r>
            <a:r>
              <a:rPr dirty="0"/>
              <a:t> </a:t>
            </a:r>
            <a:r>
              <a:rPr dirty="0" err="1"/>
              <a:t>utilizadas</a:t>
            </a:r>
            <a:r>
              <a:rPr dirty="0"/>
              <a:t> </a:t>
            </a:r>
            <a:r>
              <a:rPr dirty="0" err="1"/>
              <a:t>por</a:t>
            </a:r>
            <a:r>
              <a:rPr dirty="0"/>
              <a:t> las </a:t>
            </a:r>
            <a:r>
              <a:rPr dirty="0" err="1"/>
              <a:t>escuelas</a:t>
            </a:r>
            <a:r>
              <a:rPr dirty="0"/>
              <a:t> para </a:t>
            </a:r>
            <a:r>
              <a:rPr dirty="0" err="1"/>
              <a:t>determinar</a:t>
            </a:r>
            <a:r>
              <a:rPr dirty="0"/>
              <a:t> las </a:t>
            </a:r>
            <a:r>
              <a:rPr dirty="0" err="1"/>
              <a:t>ofertas</a:t>
            </a:r>
            <a:r>
              <a:rPr dirty="0"/>
              <a:t> de </a:t>
            </a:r>
            <a:r>
              <a:rPr dirty="0" err="1"/>
              <a:t>ayuda</a:t>
            </a:r>
            <a:r>
              <a:rPr dirty="0"/>
              <a:t> </a:t>
            </a:r>
            <a:r>
              <a:rPr dirty="0" err="1"/>
              <a:t>estudiantil</a:t>
            </a:r>
            <a:endParaRPr dirty="0"/>
          </a:p>
        </p:txBody>
      </p:sp>
      <p:sp>
        <p:nvSpPr>
          <p:cNvPr id="402"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35</a:t>
            </a:fld>
            <a:endParaRPr/>
          </a:p>
        </p:txBody>
      </p:sp>
      <p:sp>
        <p:nvSpPr>
          <p:cNvPr id="7" name="Title 1"/>
          <p:cNvSpPr txBox="1">
            <a:spLocks/>
          </p:cNvSpPr>
          <p:nvPr/>
        </p:nvSpPr>
        <p:spPr>
          <a:xfrm>
            <a:off x="252918" y="1123837"/>
            <a:ext cx="3086629"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dirty="0"/>
              <a:t>¿Qué es el </a:t>
            </a:r>
            <a:r>
              <a:rPr dirty="0" err="1"/>
              <a:t>Índice</a:t>
            </a:r>
            <a:r>
              <a:rPr dirty="0"/>
              <a:t> de Ayuda </a:t>
            </a:r>
            <a:r>
              <a:rPr dirty="0" err="1"/>
              <a:t>Estudiantil</a:t>
            </a:r>
            <a:r>
              <a:rPr dirty="0"/>
              <a:t> </a:t>
            </a:r>
            <a:br>
              <a:rPr lang="en-US" dirty="0"/>
            </a:br>
            <a:r>
              <a:rPr dirty="0"/>
              <a:t>(SAI)?</a:t>
            </a:r>
          </a:p>
        </p:txBody>
      </p:sp>
    </p:spTree>
    <p:extLst>
      <p:ext uri="{BB962C8B-B14F-4D97-AF65-F5344CB8AC3E}">
        <p14:creationId xmlns:p14="http://schemas.microsoft.com/office/powerpoint/2010/main" val="66715926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 xmlns:m="http://schemas.openxmlformats.org/officeDocument/2006/math" xmlns:a14="http://schemas.microsoft.com/office/drawing/2010/main">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6"/>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14" name="Slide Number Placeholder 5"/>
          <p:cNvSpPr txBox="1"/>
          <p:nvPr/>
        </p:nvSpPr>
        <p:spPr>
          <a:xfrm>
            <a:off x="7809128" y="6273935"/>
            <a:ext cx="2651761" cy="231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37</a:t>
            </a:r>
          </a:p>
        </p:txBody>
      </p:sp>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endParaRPr sz="3680" dirty="0">
              <a:solidFill>
                <a:schemeClr val="bg1"/>
              </a:solidFill>
            </a:endParaRPr>
          </a:p>
        </p:txBody>
      </p:sp>
      <p:graphicFrame>
        <p:nvGraphicFramePr>
          <p:cNvPr id="4" name="Content Placeholder 4">
            <a:extLst>
              <a:ext uri="{FF2B5EF4-FFF2-40B4-BE49-F238E27FC236}">
                <a16:creationId xmlns:a16="http://schemas.microsoft.com/office/drawing/2014/main" id="{53312E26-2A10-C5B7-CABD-BC54911E3817}"/>
              </a:ext>
            </a:extLst>
          </p:cNvPr>
          <p:cNvGraphicFramePr/>
          <p:nvPr>
            <p:extLst>
              <p:ext uri="{D42A27DB-BD31-4B8C-83A1-F6EECF244321}">
                <p14:modId xmlns:p14="http://schemas.microsoft.com/office/powerpoint/2010/main" val="2477332423"/>
              </p:ext>
            </p:extLst>
          </p:nvPr>
        </p:nvGraphicFramePr>
        <p:xfrm>
          <a:off x="3608202" y="1398317"/>
          <a:ext cx="8028768" cy="4331737"/>
        </p:xfrm>
        <a:graphic>
          <a:graphicData uri="http://schemas.openxmlformats.org/drawingml/2006/table">
            <a:tbl>
              <a:tblPr firstRow="1" bandRow="1">
                <a:tableStyleId>{B301B821-A1FF-4177-AEE7-76D212191A09}</a:tableStyleId>
              </a:tblPr>
              <a:tblGrid>
                <a:gridCol w="2007192">
                  <a:extLst>
                    <a:ext uri="{9D8B030D-6E8A-4147-A177-3AD203B41FA5}">
                      <a16:colId xmlns:a16="http://schemas.microsoft.com/office/drawing/2014/main" val="20000"/>
                    </a:ext>
                  </a:extLst>
                </a:gridCol>
                <a:gridCol w="2007192">
                  <a:extLst>
                    <a:ext uri="{9D8B030D-6E8A-4147-A177-3AD203B41FA5}">
                      <a16:colId xmlns:a16="http://schemas.microsoft.com/office/drawing/2014/main" val="20001"/>
                    </a:ext>
                  </a:extLst>
                </a:gridCol>
                <a:gridCol w="2007192">
                  <a:extLst>
                    <a:ext uri="{9D8B030D-6E8A-4147-A177-3AD203B41FA5}">
                      <a16:colId xmlns:a16="http://schemas.microsoft.com/office/drawing/2014/main" val="20002"/>
                    </a:ext>
                  </a:extLst>
                </a:gridCol>
                <a:gridCol w="2007192">
                  <a:extLst>
                    <a:ext uri="{9D8B030D-6E8A-4147-A177-3AD203B41FA5}">
                      <a16:colId xmlns:a16="http://schemas.microsoft.com/office/drawing/2014/main" val="20003"/>
                    </a:ext>
                  </a:extLst>
                </a:gridCol>
              </a:tblGrid>
              <a:tr h="1075942">
                <a:tc>
                  <a:txBody>
                    <a:bodyPr/>
                    <a:lstStyle/>
                    <a:p>
                      <a:pPr algn="ctr" defTabSz="457200">
                        <a:defRPr sz="2000" b="0">
                          <a:solidFill>
                            <a:srgbClr val="FFFFFF"/>
                          </a:solidFill>
                        </a:defRPr>
                      </a:pPr>
                      <a:endParaRPr sz="1800" b="1" dirty="0">
                        <a:solidFill>
                          <a:schemeClr val="bg1"/>
                        </a:solidFill>
                      </a:endParaRPr>
                    </a:p>
                  </a:txBody>
                  <a:tcPr marL="45720" marR="45720" anchor="ctr" horzOverflow="overflow"/>
                </a:tc>
                <a:tc>
                  <a:txBody>
                    <a:bodyPr/>
                    <a:lstStyle/>
                    <a:p>
                      <a:pPr algn="ctr"/>
                      <a:r>
                        <a:rPr lang="en-US" sz="1800" b="1" dirty="0">
                          <a:solidFill>
                            <a:schemeClr val="bg1"/>
                          </a:solidFill>
                        </a:rPr>
                        <a:t>Colegio </a:t>
                      </a:r>
                      <a:r>
                        <a:rPr lang="en-US" sz="1800" b="1" dirty="0" err="1">
                          <a:solidFill>
                            <a:schemeClr val="bg1"/>
                          </a:solidFill>
                        </a:rPr>
                        <a:t>comunitario</a:t>
                      </a:r>
                      <a:endParaRPr sz="1800" b="1" dirty="0" err="1">
                        <a:solidFill>
                          <a:schemeClr val="bg1"/>
                        </a:solidFill>
                      </a:endParaRPr>
                    </a:p>
                  </a:txBody>
                  <a:tcPr marL="45720" marR="45720" anchor="ctr" horzOverflow="overflow"/>
                </a:tc>
                <a:tc>
                  <a:txBody>
                    <a:bodyPr/>
                    <a:lstStyle/>
                    <a:p>
                      <a:pPr algn="ctr"/>
                      <a:r>
                        <a:rPr lang="en-US" sz="1800" b="1" dirty="0">
                          <a:solidFill>
                            <a:schemeClr val="bg1"/>
                          </a:solidFill>
                        </a:rPr>
                        <a:t>Colegio o </a:t>
                      </a:r>
                      <a:r>
                        <a:rPr lang="en-US" sz="1800" b="1" dirty="0" err="1">
                          <a:solidFill>
                            <a:schemeClr val="bg1"/>
                          </a:solidFill>
                        </a:rPr>
                        <a:t>universidad</a:t>
                      </a:r>
                      <a:r>
                        <a:rPr sz="1800" b="1" dirty="0">
                          <a:solidFill>
                            <a:schemeClr val="bg1"/>
                          </a:solidFill>
                        </a:rPr>
                        <a:t> </a:t>
                      </a:r>
                      <a:r>
                        <a:rPr sz="1800" b="1" dirty="0" err="1">
                          <a:solidFill>
                            <a:schemeClr val="bg1"/>
                          </a:solidFill>
                        </a:rPr>
                        <a:t>estatal</a:t>
                      </a:r>
                    </a:p>
                  </a:txBody>
                  <a:tcPr marL="45720" marR="45720" anchor="ctr" horzOverflow="overflow"/>
                </a:tc>
                <a:tc>
                  <a:txBody>
                    <a:bodyPr/>
                    <a:lstStyle/>
                    <a:p>
                      <a:pPr algn="ctr" defTabSz="457200">
                        <a:defRPr sz="2000" b="0">
                          <a:solidFill>
                            <a:srgbClr val="FFFFFF"/>
                          </a:solidFill>
                        </a:defRPr>
                      </a:pPr>
                      <a:r>
                        <a:rPr sz="1800" b="1" dirty="0">
                          <a:solidFill>
                            <a:schemeClr val="bg1"/>
                          </a:solidFill>
                        </a:rPr>
                        <a:t>College o universidad privada</a:t>
                      </a:r>
                    </a:p>
                  </a:txBody>
                  <a:tcPr marL="45720" marR="45720" anchor="ctr" horzOverflow="overflow"/>
                </a:tc>
                <a:extLst>
                  <a:ext uri="{0D108BD9-81ED-4DB2-BD59-A6C34878D82A}">
                    <a16:rowId xmlns:a16="http://schemas.microsoft.com/office/drawing/2014/main" val="10000"/>
                  </a:ext>
                </a:extLst>
              </a:tr>
              <a:tr h="651159">
                <a:tc>
                  <a:txBody>
                    <a:bodyPr/>
                    <a:lstStyle/>
                    <a:p>
                      <a:pPr algn="ctr"/>
                      <a:r>
                        <a:rPr lang="en-US" sz="1800" b="1" dirty="0"/>
                        <a:t>Costo de </a:t>
                      </a:r>
                      <a:r>
                        <a:rPr lang="en-US" sz="1800" b="1" dirty="0" err="1"/>
                        <a:t>asistencia</a:t>
                      </a:r>
                      <a:r>
                        <a:rPr lang="en-US" sz="1800" b="1" dirty="0"/>
                        <a:t>/COA</a:t>
                      </a:r>
                      <a:endParaRPr sz="1800" b="1" dirty="0"/>
                    </a:p>
                  </a:txBody>
                  <a:tcPr marL="45720" marR="45720" anchor="ctr" horzOverflow="overflow"/>
                </a:tc>
                <a:tc>
                  <a:txBody>
                    <a:bodyPr/>
                    <a:lstStyle/>
                    <a:p>
                      <a:pPr algn="ctr" defTabSz="457200">
                        <a:defRPr sz="1600"/>
                      </a:pPr>
                      <a:r>
                        <a:rPr sz="1800" dirty="0"/>
                        <a:t>$</a:t>
                      </a:r>
                      <a:r>
                        <a:rPr lang="en-US" sz="1800" dirty="0"/>
                        <a:t>7,395</a:t>
                      </a:r>
                      <a:endParaRPr sz="1800" dirty="0"/>
                    </a:p>
                  </a:txBody>
                  <a:tcPr marL="45720" marR="45720" anchor="ctr" horzOverflow="overflow"/>
                </a:tc>
                <a:tc>
                  <a:txBody>
                    <a:bodyPr/>
                    <a:lstStyle/>
                    <a:p>
                      <a:pPr algn="ctr" defTabSz="457200">
                        <a:defRPr sz="1600"/>
                      </a:pPr>
                      <a:r>
                        <a:rPr sz="1800" dirty="0"/>
                        <a:t>$3</a:t>
                      </a:r>
                      <a:r>
                        <a:rPr lang="en-US" sz="1800" dirty="0"/>
                        <a:t>7</a:t>
                      </a:r>
                      <a:r>
                        <a:rPr sz="1800" dirty="0"/>
                        <a:t>,</a:t>
                      </a:r>
                      <a:r>
                        <a:rPr lang="en-US" sz="1800" dirty="0"/>
                        <a:t>395</a:t>
                      </a:r>
                      <a:endParaRPr sz="1800" dirty="0"/>
                    </a:p>
                  </a:txBody>
                  <a:tcPr marL="45720" marR="45720" anchor="ctr" horzOverflow="overflow"/>
                </a:tc>
                <a:tc>
                  <a:txBody>
                    <a:bodyPr/>
                    <a:lstStyle/>
                    <a:p>
                      <a:pPr algn="ctr" defTabSz="457200">
                        <a:defRPr sz="1600"/>
                      </a:pPr>
                      <a:r>
                        <a:rPr sz="1800" dirty="0"/>
                        <a:t>$6</a:t>
                      </a:r>
                      <a:r>
                        <a:rPr lang="en-US" sz="1800" dirty="0"/>
                        <a:t>7</a:t>
                      </a:r>
                      <a:r>
                        <a:rPr sz="1800" dirty="0"/>
                        <a:t>,</a:t>
                      </a:r>
                      <a:r>
                        <a:rPr lang="en-US" sz="1800" dirty="0"/>
                        <a:t>395</a:t>
                      </a:r>
                      <a:endParaRPr sz="1800" dirty="0"/>
                    </a:p>
                  </a:txBody>
                  <a:tcPr marL="45720" marR="45720" anchor="ctr" horzOverflow="overflow"/>
                </a:tc>
                <a:extLst>
                  <a:ext uri="{0D108BD9-81ED-4DB2-BD59-A6C34878D82A}">
                    <a16:rowId xmlns:a16="http://schemas.microsoft.com/office/drawing/2014/main" val="10001"/>
                  </a:ext>
                </a:extLst>
              </a:tr>
              <a:tr h="651159">
                <a:tc>
                  <a:txBody>
                    <a:bodyPr/>
                    <a:lstStyle/>
                    <a:p>
                      <a:pPr algn="ctr"/>
                      <a:r>
                        <a:rPr lang="en-US" sz="1800" b="1" dirty="0" err="1"/>
                        <a:t>Indice</a:t>
                      </a:r>
                      <a:r>
                        <a:rPr lang="en-US" sz="1800" b="1" dirty="0"/>
                        <a:t> de </a:t>
                      </a:r>
                      <a:r>
                        <a:rPr lang="en-US" sz="1800" b="1" dirty="0" err="1"/>
                        <a:t>ayuda</a:t>
                      </a:r>
                      <a:r>
                        <a:rPr lang="en-US" sz="1800" b="1" dirty="0"/>
                        <a:t> </a:t>
                      </a:r>
                      <a:r>
                        <a:rPr lang="en-US" sz="1800" b="1" dirty="0" err="1"/>
                        <a:t>estudiantil</a:t>
                      </a:r>
                      <a:r>
                        <a:rPr lang="en-US" sz="1800" b="1" dirty="0"/>
                        <a:t>/SAI</a:t>
                      </a:r>
                      <a:endParaRPr sz="1800" b="1" dirty="0"/>
                    </a:p>
                  </a:txBody>
                  <a:tcPr marL="45720" marR="45720" anchor="ctr" horzOverflow="overflow"/>
                </a:tc>
                <a:tc>
                  <a:txBody>
                    <a:bodyPr/>
                    <a:lstStyle/>
                    <a:p>
                      <a:pPr algn="ctr" defTabSz="457200">
                        <a:defRPr sz="1600"/>
                      </a:pPr>
                      <a:r>
                        <a:rPr lang="en-US" sz="1800" dirty="0"/>
                        <a:t>-1500</a:t>
                      </a:r>
                      <a:endParaRPr sz="1800" dirty="0"/>
                    </a:p>
                  </a:txBody>
                  <a:tcPr marL="45720" marR="45720" anchor="ctr" horzOverflow="overflow"/>
                </a:tc>
                <a:tc>
                  <a:txBody>
                    <a:bodyPr/>
                    <a:lstStyle/>
                    <a:p>
                      <a:pPr algn="ctr" defTabSz="457200">
                        <a:defRPr sz="1600"/>
                      </a:pPr>
                      <a:r>
                        <a:rPr lang="en-US" sz="1800" dirty="0"/>
                        <a:t>-1500</a:t>
                      </a:r>
                    </a:p>
                  </a:txBody>
                  <a:tcPr marL="45720" marR="45720" anchor="ctr" horzOverflow="overflow"/>
                </a:tc>
                <a:tc>
                  <a:txBody>
                    <a:bodyPr/>
                    <a:lstStyle/>
                    <a:p>
                      <a:pPr algn="ctr" defTabSz="457200">
                        <a:defRPr sz="1600"/>
                      </a:pPr>
                      <a:r>
                        <a:rPr lang="en-US" sz="1800" dirty="0"/>
                        <a:t>-1500</a:t>
                      </a:r>
                      <a:endParaRPr sz="1800" dirty="0"/>
                    </a:p>
                  </a:txBody>
                  <a:tcPr marL="45720" marR="45720" anchor="ctr" horzOverflow="overflow"/>
                </a:tc>
                <a:extLst>
                  <a:ext uri="{0D108BD9-81ED-4DB2-BD59-A6C34878D82A}">
                    <a16:rowId xmlns:a16="http://schemas.microsoft.com/office/drawing/2014/main" val="10002"/>
                  </a:ext>
                </a:extLst>
              </a:tr>
              <a:tr h="65115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b="1" dirty="0"/>
                        <a:t>Ayuda financiera federal</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$7,395</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$7,395</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$7,395</a:t>
                      </a:r>
                    </a:p>
                  </a:txBody>
                  <a:tcPr marL="45720" marR="45720" anchor="ctr" horzOverflow="overflow"/>
                </a:tc>
                <a:extLst>
                  <a:ext uri="{0D108BD9-81ED-4DB2-BD59-A6C34878D82A}">
                    <a16:rowId xmlns:a16="http://schemas.microsoft.com/office/drawing/2014/main" val="3193481910"/>
                  </a:ext>
                </a:extLst>
              </a:tr>
              <a:tr h="65115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b="1" dirty="0"/>
                        <a:t>Ayuda financiera estatal</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$10,964</a:t>
                      </a:r>
                    </a:p>
                  </a:txBody>
                  <a:tcPr marL="45720" marR="45720" anchor="ctr" horzOverflow="overflow"/>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sz="1600"/>
                      </a:pPr>
                      <a:r>
                        <a:rPr lang="en-US" sz="1800" dirty="0"/>
                        <a:t>$14,404</a:t>
                      </a:r>
                    </a:p>
                  </a:txBody>
                  <a:tcPr marL="45720" marR="45720" anchor="ctr" horzOverflow="overflow"/>
                </a:tc>
                <a:extLst>
                  <a:ext uri="{0D108BD9-81ED-4DB2-BD59-A6C34878D82A}">
                    <a16:rowId xmlns:a16="http://schemas.microsoft.com/office/drawing/2014/main" val="172971037"/>
                  </a:ext>
                </a:extLst>
              </a:tr>
              <a:tr h="651159">
                <a:tc>
                  <a:txBody>
                    <a:bodyPr/>
                    <a:lstStyle/>
                    <a:p>
                      <a:pPr algn="ctr" defTabSz="457200">
                        <a:defRPr sz="1600"/>
                      </a:pPr>
                      <a:r>
                        <a:rPr lang="en-US" sz="1800" b="1" dirty="0"/>
                        <a:t>Factura de vencimiento:</a:t>
                      </a:r>
                      <a:endParaRPr sz="1800" b="1" dirty="0"/>
                    </a:p>
                  </a:txBody>
                  <a:tcPr marL="45720" marR="45720" anchor="ctr" horzOverflow="overflow"/>
                </a:tc>
                <a:tc>
                  <a:txBody>
                    <a:bodyPr/>
                    <a:lstStyle/>
                    <a:p>
                      <a:pPr algn="ctr" defTabSz="457200">
                        <a:defRPr sz="1600"/>
                      </a:pPr>
                      <a:r>
                        <a:rPr sz="1800" b="1" dirty="0"/>
                        <a:t>$0</a:t>
                      </a:r>
                    </a:p>
                  </a:txBody>
                  <a:tcPr marL="45720" marR="45720" anchor="ctr" horzOverflow="overflow"/>
                </a:tc>
                <a:tc>
                  <a:txBody>
                    <a:bodyPr/>
                    <a:lstStyle/>
                    <a:p>
                      <a:pPr algn="ctr" defTabSz="457200">
                        <a:defRPr sz="1600"/>
                      </a:pPr>
                      <a:r>
                        <a:rPr sz="1800" b="1" dirty="0"/>
                        <a:t>$</a:t>
                      </a:r>
                      <a:r>
                        <a:rPr lang="en-US" sz="1800" b="1" dirty="0"/>
                        <a:t>19,036</a:t>
                      </a:r>
                      <a:endParaRPr sz="1800" b="1" dirty="0"/>
                    </a:p>
                  </a:txBody>
                  <a:tcPr marL="45720" marR="45720" anchor="ctr" horzOverflow="overflow"/>
                </a:tc>
                <a:tc>
                  <a:txBody>
                    <a:bodyPr/>
                    <a:lstStyle/>
                    <a:p>
                      <a:pPr algn="ctr" defTabSz="457200">
                        <a:defRPr sz="1600"/>
                      </a:pPr>
                      <a:r>
                        <a:rPr sz="1800" b="1" dirty="0"/>
                        <a:t>$</a:t>
                      </a:r>
                      <a:r>
                        <a:rPr lang="en-US" sz="1800" b="1" dirty="0"/>
                        <a:t>45,596</a:t>
                      </a:r>
                      <a:endParaRPr sz="1800" b="1" dirty="0"/>
                    </a:p>
                  </a:txBody>
                  <a:tcPr marL="45720" marR="45720" anchor="ctr" horzOverflow="overflow"/>
                </a:tc>
                <a:extLst>
                  <a:ext uri="{0D108BD9-81ED-4DB2-BD59-A6C34878D82A}">
                    <a16:rowId xmlns:a16="http://schemas.microsoft.com/office/drawing/2014/main" val="10003"/>
                  </a:ext>
                </a:extLst>
              </a:tr>
            </a:tbl>
          </a:graphicData>
        </a:graphic>
      </p:graphicFrame>
      <p:sp>
        <p:nvSpPr>
          <p:cNvPr id="9" name="Title 1">
            <a:extLst>
              <a:ext uri="{FF2B5EF4-FFF2-40B4-BE49-F238E27FC236}">
                <a16:creationId xmlns:a16="http://schemas.microsoft.com/office/drawing/2014/main" id="{A68E846D-2405-AB0A-8E73-CC6F6762200B}"/>
              </a:ext>
            </a:extLst>
          </p:cNvPr>
          <p:cNvSpPr txBox="1">
            <a:spLocks/>
          </p:cNvSpPr>
          <p:nvPr/>
        </p:nvSpPr>
        <p:spPr>
          <a:xfrm>
            <a:off x="252918" y="1123837"/>
            <a:ext cx="3086629"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s-ES" dirty="0"/>
              <a:t>Ayuda financiera para la familia Santos</a:t>
            </a:r>
            <a:endParaRPr dirty="0"/>
          </a:p>
        </p:txBody>
      </p:sp>
    </p:spTree>
    <p:extLst>
      <p:ext uri="{BB962C8B-B14F-4D97-AF65-F5344CB8AC3E}">
        <p14:creationId xmlns:p14="http://schemas.microsoft.com/office/powerpoint/2010/main" val="3222842764"/>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20"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37</a:t>
            </a:fld>
            <a:endParaRPr/>
          </a:p>
        </p:txBody>
      </p:sp>
      <p:graphicFrame>
        <p:nvGraphicFramePr>
          <p:cNvPr id="421" name="Table"/>
          <p:cNvGraphicFramePr/>
          <p:nvPr>
            <p:extLst>
              <p:ext uri="{D42A27DB-BD31-4B8C-83A1-F6EECF244321}">
                <p14:modId xmlns:p14="http://schemas.microsoft.com/office/powerpoint/2010/main" val="2200104035"/>
              </p:ext>
            </p:extLst>
          </p:nvPr>
        </p:nvGraphicFramePr>
        <p:xfrm>
          <a:off x="3566748" y="1402080"/>
          <a:ext cx="8311660" cy="4053840"/>
        </p:xfrm>
        <a:graphic>
          <a:graphicData uri="http://schemas.openxmlformats.org/drawingml/2006/table">
            <a:tbl>
              <a:tblPr bandRow="1">
                <a:tableStyleId>{4C3C2611-4C71-4FC5-86AE-919BDF0F9419}</a:tableStyleId>
              </a:tblPr>
              <a:tblGrid>
                <a:gridCol w="2096111">
                  <a:extLst>
                    <a:ext uri="{9D8B030D-6E8A-4147-A177-3AD203B41FA5}">
                      <a16:colId xmlns:a16="http://schemas.microsoft.com/office/drawing/2014/main" val="20000"/>
                    </a:ext>
                  </a:extLst>
                </a:gridCol>
                <a:gridCol w="6215549">
                  <a:extLst>
                    <a:ext uri="{9D8B030D-6E8A-4147-A177-3AD203B41FA5}">
                      <a16:colId xmlns:a16="http://schemas.microsoft.com/office/drawing/2014/main" val="20001"/>
                    </a:ext>
                  </a:extLst>
                </a:gridCol>
              </a:tblGrid>
              <a:tr h="1013460">
                <a:tc>
                  <a:txBody>
                    <a:bodyPr/>
                    <a:lstStyle/>
                    <a:p>
                      <a:pPr lvl="1" indent="228600" defTabSz="457200">
                        <a:defRPr sz="1800"/>
                      </a:pPr>
                      <a:r>
                        <a:rPr dirty="0" err="1"/>
                        <a:t>Diciembre</a:t>
                      </a:r>
                      <a:r>
                        <a:rPr dirty="0"/>
                        <a:t> - </a:t>
                      </a:r>
                      <a:r>
                        <a:rPr dirty="0" err="1"/>
                        <a:t>marzo</a:t>
                      </a:r>
                      <a:endParaRPr dirty="0"/>
                    </a:p>
                  </a:txBody>
                  <a:tcPr marL="0" marR="0" marT="0" marB="0" anchor="ctr" horzOverflow="overflow"/>
                </a:tc>
                <a:tc>
                  <a:txBody>
                    <a:bodyPr/>
                    <a:lstStyle/>
                    <a:p>
                      <a:pPr lvl="5" indent="228600" algn="r" defTabSz="457200">
                        <a:defRPr sz="1800"/>
                      </a:pPr>
                      <a:r>
                        <a:rPr dirty="0"/>
                        <a:t>Complete la </a:t>
                      </a:r>
                      <a:r>
                        <a:rPr dirty="0" err="1"/>
                        <a:t>solicitud</a:t>
                      </a:r>
                      <a:r>
                        <a:rPr dirty="0"/>
                        <a:t> de FAFSA </a:t>
                      </a:r>
                      <a:r>
                        <a:rPr dirty="0">
                          <a:solidFill>
                            <a:srgbClr val="FF0000"/>
                          </a:solidFill>
                        </a:rPr>
                        <a:t>(</a:t>
                      </a:r>
                      <a:r>
                        <a:rPr dirty="0" err="1">
                          <a:solidFill>
                            <a:srgbClr val="FF0000"/>
                          </a:solidFill>
                        </a:rPr>
                        <a:t>Disponible</a:t>
                      </a:r>
                      <a:r>
                        <a:rPr dirty="0">
                          <a:solidFill>
                            <a:srgbClr val="FF0000"/>
                          </a:solidFill>
                        </a:rPr>
                        <a:t> </a:t>
                      </a:r>
                      <a:r>
                        <a:rPr lang="en-US" dirty="0" err="1">
                          <a:solidFill>
                            <a:srgbClr val="FF0000"/>
                          </a:solidFill>
                        </a:rPr>
                        <a:t>desde</a:t>
                      </a:r>
                      <a:r>
                        <a:rPr lang="en-US" baseline="0" dirty="0">
                          <a:solidFill>
                            <a:srgbClr val="FF0000"/>
                          </a:solidFill>
                        </a:rPr>
                        <a:t> el</a:t>
                      </a:r>
                      <a:r>
                        <a:rPr dirty="0">
                          <a:solidFill>
                            <a:srgbClr val="FF0000"/>
                          </a:solidFill>
                        </a:rPr>
                        <a:t> 1</a:t>
                      </a:r>
                      <a:r>
                        <a:rPr lang="en-US" dirty="0">
                          <a:solidFill>
                            <a:srgbClr val="FF0000"/>
                          </a:solidFill>
                        </a:rPr>
                        <a:t> </a:t>
                      </a:r>
                      <a:r>
                        <a:rPr dirty="0">
                          <a:solidFill>
                            <a:srgbClr val="FF0000"/>
                          </a:solidFill>
                        </a:rPr>
                        <a:t>de</a:t>
                      </a:r>
                      <a:r>
                        <a:rPr lang="en-US" baseline="0" dirty="0">
                          <a:solidFill>
                            <a:srgbClr val="FF0000"/>
                          </a:solidFill>
                        </a:rPr>
                        <a:t> </a:t>
                      </a:r>
                      <a:r>
                        <a:rPr lang="en-US" dirty="0" err="1">
                          <a:solidFill>
                            <a:srgbClr val="FF0000"/>
                          </a:solidFill>
                        </a:rPr>
                        <a:t>octub</a:t>
                      </a:r>
                      <a:r>
                        <a:rPr dirty="0" err="1">
                          <a:solidFill>
                            <a:srgbClr val="FF0000"/>
                          </a:solidFill>
                        </a:rPr>
                        <a:t>re</a:t>
                      </a:r>
                      <a:r>
                        <a:rPr lang="en-US" baseline="0" dirty="0">
                          <a:solidFill>
                            <a:srgbClr val="FF0000"/>
                          </a:solidFill>
                        </a:rPr>
                        <a:t> </a:t>
                      </a:r>
                      <a:r>
                        <a:rPr dirty="0">
                          <a:solidFill>
                            <a:srgbClr val="FF0000"/>
                          </a:solidFill>
                        </a:rPr>
                        <a:t>para 2025-26)</a:t>
                      </a:r>
                      <a:r>
                        <a:rPr dirty="0"/>
                        <a:t>, </a:t>
                      </a:r>
                      <a:r>
                        <a:rPr dirty="0" err="1"/>
                        <a:t>búsqueda</a:t>
                      </a:r>
                      <a:r>
                        <a:rPr dirty="0"/>
                        <a:t> de </a:t>
                      </a:r>
                      <a:r>
                        <a:rPr dirty="0" err="1"/>
                        <a:t>universidades</a:t>
                      </a:r>
                      <a:r>
                        <a:rPr dirty="0"/>
                        <a:t>,</a:t>
                      </a:r>
                      <a:endParaRPr lang="en-US" dirty="0"/>
                    </a:p>
                    <a:p>
                      <a:pPr lvl="5" indent="228600" algn="r" defTabSz="457200">
                        <a:defRPr sz="1800"/>
                      </a:pPr>
                      <a:r>
                        <a:rPr lang="en-US" dirty="0" err="1"/>
                        <a:t>p</a:t>
                      </a:r>
                      <a:r>
                        <a:rPr dirty="0" err="1"/>
                        <a:t>roceso</a:t>
                      </a:r>
                      <a:r>
                        <a:rPr lang="en-US" dirty="0"/>
                        <a:t> </a:t>
                      </a:r>
                      <a:r>
                        <a:rPr dirty="0"/>
                        <a:t>de </a:t>
                      </a:r>
                      <a:r>
                        <a:rPr dirty="0" err="1"/>
                        <a:t>solicitud</a:t>
                      </a:r>
                      <a:r>
                        <a:rPr dirty="0"/>
                        <a:t> </a:t>
                      </a:r>
                      <a:r>
                        <a:rPr dirty="0" err="1"/>
                        <a:t>universitaria</a:t>
                      </a:r>
                      <a:r>
                        <a:rPr dirty="0"/>
                        <a:t>, y </a:t>
                      </a:r>
                      <a:r>
                        <a:rPr dirty="0" err="1"/>
                        <a:t>Perfil</a:t>
                      </a:r>
                      <a:r>
                        <a:rPr dirty="0"/>
                        <a:t> CSS</a:t>
                      </a:r>
                    </a:p>
                  </a:txBody>
                  <a:tcPr marL="0" marR="108000" marT="0" marB="0" anchor="ctr" horzOverflow="overflow"/>
                </a:tc>
                <a:extLst>
                  <a:ext uri="{0D108BD9-81ED-4DB2-BD59-A6C34878D82A}">
                    <a16:rowId xmlns:a16="http://schemas.microsoft.com/office/drawing/2014/main" val="10000"/>
                  </a:ext>
                </a:extLst>
              </a:tr>
              <a:tr h="1013460">
                <a:tc>
                  <a:txBody>
                    <a:bodyPr/>
                    <a:lstStyle/>
                    <a:p>
                      <a:pPr lvl="1" indent="228600" defTabSz="457200">
                        <a:defRPr sz="1800"/>
                      </a:pPr>
                      <a:r>
                        <a:t>Febrero - mayo </a:t>
                      </a:r>
                    </a:p>
                  </a:txBody>
                  <a:tcPr marL="0" marR="0" marT="0" marB="0" anchor="ctr" horzOverflow="overflow"/>
                </a:tc>
                <a:tc>
                  <a:txBody>
                    <a:bodyPr/>
                    <a:lstStyle/>
                    <a:p>
                      <a:pPr lvl="1" indent="228600" defTabSz="457200">
                        <a:defRPr sz="1800"/>
                      </a:pPr>
                      <a:r>
                        <a:rPr dirty="0"/>
                        <a:t>Los colegios </a:t>
                      </a:r>
                      <a:r>
                        <a:rPr dirty="0" err="1"/>
                        <a:t>envían</a:t>
                      </a:r>
                      <a:r>
                        <a:rPr dirty="0"/>
                        <a:t> </a:t>
                      </a:r>
                      <a:r>
                        <a:rPr dirty="0" err="1"/>
                        <a:t>ofertas</a:t>
                      </a:r>
                      <a:r>
                        <a:rPr dirty="0"/>
                        <a:t> de </a:t>
                      </a:r>
                      <a:r>
                        <a:rPr dirty="0" err="1"/>
                        <a:t>ayuda</a:t>
                      </a:r>
                      <a:r>
                        <a:rPr dirty="0"/>
                        <a:t> </a:t>
                      </a:r>
                      <a:r>
                        <a:rPr dirty="0" err="1"/>
                        <a:t>financiera</a:t>
                      </a:r>
                      <a:endParaRPr dirty="0"/>
                    </a:p>
                  </a:txBody>
                  <a:tcPr marL="0" marR="108000" marT="0" marB="0" anchor="ctr" horzOverflow="overflow"/>
                </a:tc>
                <a:extLst>
                  <a:ext uri="{0D108BD9-81ED-4DB2-BD59-A6C34878D82A}">
                    <a16:rowId xmlns:a16="http://schemas.microsoft.com/office/drawing/2014/main" val="10001"/>
                  </a:ext>
                </a:extLst>
              </a:tr>
              <a:tr h="1013460">
                <a:tc>
                  <a:txBody>
                    <a:bodyPr/>
                    <a:lstStyle/>
                    <a:p>
                      <a:pPr lvl="1" indent="228600" defTabSz="457200">
                        <a:defRPr sz="1800"/>
                      </a:pPr>
                      <a:r>
                        <a:t>Junio - Julio </a:t>
                      </a:r>
                    </a:p>
                  </a:txBody>
                  <a:tcPr marL="0" marR="0" marT="0" marB="0" anchor="ctr" horzOverflow="overflow"/>
                </a:tc>
                <a:tc>
                  <a:txBody>
                    <a:bodyPr/>
                    <a:lstStyle/>
                    <a:p>
                      <a:pPr lvl="1" indent="228600" defTabSz="457200">
                        <a:defRPr sz="1800"/>
                      </a:pPr>
                      <a:r>
                        <a:rPr dirty="0"/>
                        <a:t>Los colegios </a:t>
                      </a:r>
                      <a:r>
                        <a:rPr dirty="0" err="1"/>
                        <a:t>envían</a:t>
                      </a:r>
                      <a:r>
                        <a:rPr dirty="0"/>
                        <a:t> las facturas del </a:t>
                      </a:r>
                      <a:r>
                        <a:rPr dirty="0" err="1"/>
                        <a:t>semestre</a:t>
                      </a:r>
                      <a:r>
                        <a:rPr dirty="0"/>
                        <a:t> de </a:t>
                      </a:r>
                      <a:r>
                        <a:rPr dirty="0" err="1"/>
                        <a:t>otoño</a:t>
                      </a:r>
                      <a:endParaRPr dirty="0"/>
                    </a:p>
                  </a:txBody>
                  <a:tcPr marL="0" marR="108000" marT="0" marB="0" anchor="ctr" horzOverflow="overflow"/>
                </a:tc>
                <a:extLst>
                  <a:ext uri="{0D108BD9-81ED-4DB2-BD59-A6C34878D82A}">
                    <a16:rowId xmlns:a16="http://schemas.microsoft.com/office/drawing/2014/main" val="10002"/>
                  </a:ext>
                </a:extLst>
              </a:tr>
              <a:tr h="1013460">
                <a:tc>
                  <a:txBody>
                    <a:bodyPr/>
                    <a:lstStyle/>
                    <a:p>
                      <a:pPr lvl="1" indent="228600" defTabSz="457200">
                        <a:defRPr sz="1800"/>
                      </a:pPr>
                      <a:r>
                        <a:t>Agosto</a:t>
                      </a:r>
                    </a:p>
                  </a:txBody>
                  <a:tcPr marL="0" marR="0" marT="0" marB="0" anchor="ctr" horzOverflow="overflow"/>
                </a:tc>
                <a:tc>
                  <a:txBody>
                    <a:bodyPr/>
                    <a:lstStyle/>
                    <a:p>
                      <a:pPr lvl="1" indent="228600" defTabSz="457200">
                        <a:defRPr sz="1800"/>
                      </a:pPr>
                      <a:r>
                        <a:rPr dirty="0" err="1"/>
                        <a:t>Vencimiento</a:t>
                      </a:r>
                      <a:r>
                        <a:rPr dirty="0"/>
                        <a:t> de facturas</a:t>
                      </a:r>
                    </a:p>
                  </a:txBody>
                  <a:tcPr marL="0" marR="108000" marT="0" marB="0" anchor="ctr" horzOverflow="overflow"/>
                </a:tc>
                <a:extLst>
                  <a:ext uri="{0D108BD9-81ED-4DB2-BD59-A6C34878D82A}">
                    <a16:rowId xmlns:a16="http://schemas.microsoft.com/office/drawing/2014/main" val="10003"/>
                  </a:ext>
                </a:extLst>
              </a:tr>
            </a:tbl>
          </a:graphicData>
        </a:graphic>
      </p:graphicFrame>
      <p:sp>
        <p:nvSpPr>
          <p:cNvPr id="6" name="Title 1"/>
          <p:cNvSpPr txBox="1">
            <a:spLocks/>
          </p:cNvSpPr>
          <p:nvPr/>
        </p:nvSpPr>
        <p:spPr>
          <a:xfrm>
            <a:off x="252919" y="1123837"/>
            <a:ext cx="2300620"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dirty="0"/>
              <a:t>El </a:t>
            </a:r>
            <a:r>
              <a:rPr dirty="0" err="1"/>
              <a:t>Ciclo</a:t>
            </a:r>
            <a:r>
              <a:rPr dirty="0"/>
              <a:t> de la </a:t>
            </a:r>
            <a:r>
              <a:rPr dirty="0" err="1"/>
              <a:t>Ayuda</a:t>
            </a:r>
            <a:r>
              <a:rPr dirty="0"/>
              <a:t> </a:t>
            </a:r>
            <a:r>
              <a:rPr dirty="0" err="1"/>
              <a:t>Financiera</a:t>
            </a:r>
            <a:endParaRPr sz="3680" dirty="0">
              <a:solidFill>
                <a:schemeClr val="bg1"/>
              </a:solidFill>
            </a:endParaRPr>
          </a:p>
        </p:txBody>
      </p:sp>
      <p:sp>
        <p:nvSpPr>
          <p:cNvPr id="2" name="Rectangle 1"/>
          <p:cNvSpPr/>
          <p:nvPr/>
        </p:nvSpPr>
        <p:spPr>
          <a:xfrm>
            <a:off x="3566748" y="1402080"/>
            <a:ext cx="8311660" cy="4053840"/>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sz="1800" b="0" i="0" u="none" strike="noStrike" cap="none" spc="0" normalizeH="0" baseline="0">
              <a:ln>
                <a:noFill/>
              </a:ln>
              <a:solidFill>
                <a:srgbClr val="000000"/>
              </a:solidFill>
              <a:effectLst/>
              <a:uFillTx/>
              <a:latin typeface="Corbel"/>
              <a:ea typeface="Corbel"/>
              <a:cs typeface="Corbel"/>
              <a:sym typeface="Corbel"/>
            </a:endParaRPr>
          </a:p>
        </p:txBody>
      </p:sp>
      <p:cxnSp>
        <p:nvCxnSpPr>
          <p:cNvPr id="4" name="Straight Connector 3"/>
          <p:cNvCxnSpPr/>
          <p:nvPr/>
        </p:nvCxnSpPr>
        <p:spPr>
          <a:xfrm>
            <a:off x="5831207" y="1402080"/>
            <a:ext cx="52754" cy="4053840"/>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7406828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26" name="Rectangle 2"/>
          <p:cNvSpPr txBox="1">
            <a:spLocks noGrp="1"/>
          </p:cNvSpPr>
          <p:nvPr>
            <p:ph type="title"/>
          </p:nvPr>
        </p:nvSpPr>
        <p:spPr>
          <a:prstGeom prst="rect">
            <a:avLst/>
          </a:prstGeom>
        </p:spPr>
        <p:txBody>
          <a:bodyPr/>
          <a:lstStyle/>
          <a:p>
            <a:r>
              <a:t>¿A Dónde Voy desde Aquí?</a:t>
            </a:r>
          </a:p>
        </p:txBody>
      </p:sp>
      <p:sp>
        <p:nvSpPr>
          <p:cNvPr id="427" name="Rectangle 3"/>
          <p:cNvSpPr txBox="1">
            <a:spLocks noGrp="1"/>
          </p:cNvSpPr>
          <p:nvPr>
            <p:ph type="body" idx="4294967295"/>
          </p:nvPr>
        </p:nvSpPr>
        <p:spPr>
          <a:xfrm>
            <a:off x="3827417" y="729762"/>
            <a:ext cx="7929154" cy="5407269"/>
          </a:xfrm>
          <a:prstGeom prst="rect">
            <a:avLst/>
          </a:prstGeom>
        </p:spPr>
        <p:txBody>
          <a:bodyPr>
            <a:normAutofit fontScale="92500" lnSpcReduction="10000"/>
          </a:bodyPr>
          <a:lstStyle/>
          <a:p>
            <a:pPr marL="266700" indent="-266700">
              <a:spcBef>
                <a:spcPts val="1400"/>
              </a:spcBef>
              <a:defRPr sz="2400"/>
            </a:pPr>
            <a:r>
              <a:rPr spc="-30" dirty="0" err="1"/>
              <a:t>Obtenga</a:t>
            </a:r>
            <a:r>
              <a:rPr spc="-30" dirty="0"/>
              <a:t> y revise la </a:t>
            </a:r>
            <a:r>
              <a:rPr spc="-30" dirty="0" err="1"/>
              <a:t>admisión</a:t>
            </a:r>
            <a:r>
              <a:rPr spc="-30" dirty="0"/>
              <a:t>, </a:t>
            </a:r>
            <a:r>
              <a:rPr spc="-30" dirty="0" err="1"/>
              <a:t>los</a:t>
            </a:r>
            <a:r>
              <a:rPr spc="-30" dirty="0"/>
              <a:t> </a:t>
            </a:r>
            <a:r>
              <a:rPr spc="-30" dirty="0" err="1"/>
              <a:t>materiales</a:t>
            </a:r>
            <a:r>
              <a:rPr spc="-30" dirty="0"/>
              <a:t> de </a:t>
            </a:r>
            <a:r>
              <a:rPr spc="-30" dirty="0" err="1"/>
              <a:t>asistencia</a:t>
            </a:r>
            <a:r>
              <a:rPr spc="-30" dirty="0"/>
              <a:t> </a:t>
            </a:r>
            <a:r>
              <a:rPr spc="-30" dirty="0" err="1"/>
              <a:t>financiera</a:t>
            </a:r>
            <a:r>
              <a:rPr spc="-30" dirty="0"/>
              <a:t> y las </a:t>
            </a:r>
            <a:r>
              <a:rPr spc="-30" dirty="0" err="1"/>
              <a:t>fechas</a:t>
            </a:r>
            <a:r>
              <a:rPr spc="-30" dirty="0"/>
              <a:t> </a:t>
            </a:r>
            <a:r>
              <a:rPr spc="-30" dirty="0" err="1"/>
              <a:t>límite</a:t>
            </a:r>
            <a:r>
              <a:rPr spc="-30" dirty="0"/>
              <a:t> de </a:t>
            </a:r>
            <a:r>
              <a:rPr spc="-30" dirty="0" err="1"/>
              <a:t>cada</a:t>
            </a:r>
            <a:r>
              <a:rPr spc="-30" dirty="0"/>
              <a:t> </a:t>
            </a:r>
            <a:r>
              <a:rPr spc="-30" dirty="0" err="1"/>
              <a:t>escuela</a:t>
            </a:r>
            <a:r>
              <a:rPr spc="-30" dirty="0"/>
              <a:t> a la que </a:t>
            </a:r>
            <a:r>
              <a:rPr spc="-30" dirty="0" err="1"/>
              <a:t>está</a:t>
            </a:r>
            <a:r>
              <a:rPr spc="-30" dirty="0"/>
              <a:t> </a:t>
            </a:r>
            <a:r>
              <a:rPr spc="-30" dirty="0" err="1"/>
              <a:t>solicitando</a:t>
            </a:r>
            <a:endParaRPr sz="2800" spc="-30" dirty="0"/>
          </a:p>
          <a:p>
            <a:pPr marL="266700" indent="-266700">
              <a:spcBef>
                <a:spcPts val="1400"/>
              </a:spcBef>
              <a:defRPr sz="2400"/>
            </a:pPr>
            <a:r>
              <a:rPr dirty="0" err="1"/>
              <a:t>Cumpla</a:t>
            </a:r>
            <a:r>
              <a:rPr dirty="0"/>
              <a:t> con </a:t>
            </a:r>
            <a:r>
              <a:rPr dirty="0" err="1"/>
              <a:t>todos</a:t>
            </a:r>
            <a:r>
              <a:rPr dirty="0"/>
              <a:t> </a:t>
            </a:r>
            <a:r>
              <a:rPr dirty="0" err="1"/>
              <a:t>los</a:t>
            </a:r>
            <a:r>
              <a:rPr dirty="0"/>
              <a:t> </a:t>
            </a:r>
            <a:r>
              <a:rPr dirty="0" err="1"/>
              <a:t>plazos</a:t>
            </a:r>
            <a:r>
              <a:rPr dirty="0"/>
              <a:t> de </a:t>
            </a:r>
            <a:r>
              <a:rPr dirty="0" err="1"/>
              <a:t>solicitud</a:t>
            </a:r>
            <a:endParaRPr sz="2800" dirty="0"/>
          </a:p>
          <a:p>
            <a:pPr marL="793750" lvl="1" indent="-336550">
              <a:spcBef>
                <a:spcPts val="1400"/>
              </a:spcBef>
              <a:defRPr sz="2400"/>
            </a:pPr>
            <a:r>
              <a:rPr dirty="0" err="1"/>
              <a:t>Perfil</a:t>
            </a:r>
            <a:r>
              <a:rPr dirty="0"/>
              <a:t> CSS </a:t>
            </a:r>
            <a:r>
              <a:rPr dirty="0" err="1"/>
              <a:t>si</a:t>
            </a:r>
            <a:r>
              <a:rPr dirty="0"/>
              <a:t> </a:t>
            </a:r>
            <a:r>
              <a:rPr dirty="0" err="1"/>
              <a:t>corresponde</a:t>
            </a:r>
            <a:endParaRPr sz="2400" dirty="0"/>
          </a:p>
          <a:p>
            <a:pPr marL="793750" lvl="1" indent="-336550">
              <a:spcBef>
                <a:spcPts val="1400"/>
              </a:spcBef>
              <a:defRPr sz="2400"/>
            </a:pPr>
            <a:r>
              <a:rPr dirty="0" err="1"/>
              <a:t>Completar</a:t>
            </a:r>
            <a:r>
              <a:rPr dirty="0"/>
              <a:t> la FAFSA y </a:t>
            </a:r>
            <a:r>
              <a:rPr dirty="0" err="1"/>
              <a:t>cualquier</a:t>
            </a:r>
            <a:r>
              <a:rPr dirty="0"/>
              <a:t> </a:t>
            </a:r>
            <a:r>
              <a:rPr dirty="0" err="1"/>
              <a:t>otro</a:t>
            </a:r>
            <a:r>
              <a:rPr dirty="0"/>
              <a:t> material de </a:t>
            </a:r>
            <a:r>
              <a:rPr dirty="0" err="1"/>
              <a:t>solicitud</a:t>
            </a:r>
            <a:r>
              <a:rPr dirty="0"/>
              <a:t> </a:t>
            </a:r>
            <a:r>
              <a:rPr dirty="0" err="1"/>
              <a:t>requerido</a:t>
            </a:r>
            <a:r>
              <a:rPr dirty="0"/>
              <a:t> </a:t>
            </a:r>
            <a:r>
              <a:rPr dirty="0" err="1"/>
              <a:t>por</a:t>
            </a:r>
            <a:r>
              <a:rPr dirty="0"/>
              <a:t> la </a:t>
            </a:r>
            <a:r>
              <a:rPr dirty="0" err="1"/>
              <a:t>escuela</a:t>
            </a:r>
            <a:r>
              <a:rPr dirty="0"/>
              <a:t> o </a:t>
            </a:r>
            <a:r>
              <a:rPr dirty="0" err="1"/>
              <a:t>su</a:t>
            </a:r>
            <a:r>
              <a:rPr dirty="0"/>
              <a:t> </a:t>
            </a:r>
            <a:r>
              <a:rPr dirty="0" err="1"/>
              <a:t>agencia</a:t>
            </a:r>
            <a:r>
              <a:rPr dirty="0"/>
              <a:t> </a:t>
            </a:r>
            <a:r>
              <a:rPr dirty="0" err="1"/>
              <a:t>estatal</a:t>
            </a:r>
            <a:r>
              <a:rPr dirty="0"/>
              <a:t>. </a:t>
            </a:r>
          </a:p>
          <a:p>
            <a:pPr marL="793750" lvl="1" indent="-336550">
              <a:spcBef>
                <a:spcPts val="1400"/>
              </a:spcBef>
              <a:defRPr sz="2400"/>
            </a:pPr>
            <a:r>
              <a:rPr dirty="0" err="1"/>
              <a:t>Plazos</a:t>
            </a:r>
            <a:r>
              <a:rPr dirty="0"/>
              <a:t> del </a:t>
            </a:r>
            <a:r>
              <a:rPr dirty="0" err="1"/>
              <a:t>estado</a:t>
            </a:r>
            <a:r>
              <a:rPr dirty="0"/>
              <a:t> de NJ para la </a:t>
            </a:r>
            <a:r>
              <a:rPr dirty="0" err="1"/>
              <a:t>escuela</a:t>
            </a:r>
            <a:r>
              <a:rPr dirty="0"/>
              <a:t> </a:t>
            </a:r>
            <a:r>
              <a:rPr dirty="0" err="1"/>
              <a:t>secundaria</a:t>
            </a:r>
            <a:r>
              <a:rPr dirty="0"/>
              <a:t> </a:t>
            </a:r>
            <a:r>
              <a:rPr dirty="0" err="1"/>
              <a:t>Clase</a:t>
            </a:r>
            <a:r>
              <a:rPr dirty="0"/>
              <a:t> </a:t>
            </a:r>
            <a:br>
              <a:rPr lang="es-ES" dirty="0"/>
            </a:br>
            <a:r>
              <a:rPr dirty="0"/>
              <a:t>de 202</a:t>
            </a:r>
            <a:r>
              <a:rPr lang="en-US" dirty="0"/>
              <a:t>7</a:t>
            </a:r>
            <a:r>
              <a:rPr dirty="0"/>
              <a:t>:</a:t>
            </a:r>
            <a:endParaRPr sz="2400" dirty="0"/>
          </a:p>
          <a:p>
            <a:pPr marL="876300" lvl="1" indent="-342900">
              <a:buSzTx/>
              <a:buFont typeface="Wingdings" panose="05000000000000000000" pitchFamily="2" charset="2"/>
              <a:buChar char="Ø"/>
              <a:defRPr sz="2000">
                <a:solidFill>
                  <a:schemeClr val="bg2"/>
                </a:solidFill>
              </a:defRPr>
            </a:pPr>
            <a:r>
              <a:rPr dirty="0"/>
              <a:t>15 de </a:t>
            </a:r>
            <a:r>
              <a:rPr dirty="0" err="1"/>
              <a:t>septiembre</a:t>
            </a:r>
            <a:r>
              <a:rPr dirty="0"/>
              <a:t> de 202</a:t>
            </a:r>
            <a:r>
              <a:rPr lang="en-US" dirty="0"/>
              <a:t>7</a:t>
            </a:r>
            <a:r>
              <a:rPr dirty="0"/>
              <a:t> para </a:t>
            </a:r>
            <a:r>
              <a:rPr dirty="0" err="1"/>
              <a:t>los</a:t>
            </a:r>
            <a:r>
              <a:rPr dirty="0"/>
              <a:t> </a:t>
            </a:r>
            <a:r>
              <a:rPr dirty="0" err="1"/>
              <a:t>semestres</a:t>
            </a:r>
            <a:r>
              <a:rPr dirty="0"/>
              <a:t> de </a:t>
            </a:r>
            <a:r>
              <a:rPr dirty="0" err="1"/>
              <a:t>otoño</a:t>
            </a:r>
            <a:r>
              <a:rPr dirty="0"/>
              <a:t> '2</a:t>
            </a:r>
            <a:r>
              <a:rPr lang="en-US" dirty="0"/>
              <a:t>7</a:t>
            </a:r>
            <a:r>
              <a:rPr dirty="0"/>
              <a:t> y primavera '2</a:t>
            </a:r>
            <a:r>
              <a:rPr lang="en-US" dirty="0"/>
              <a:t>8</a:t>
            </a:r>
            <a:r>
              <a:rPr dirty="0"/>
              <a:t>, y el 15 de </a:t>
            </a:r>
            <a:r>
              <a:rPr dirty="0" err="1"/>
              <a:t>febrero</a:t>
            </a:r>
            <a:r>
              <a:rPr dirty="0"/>
              <a:t> de 202</a:t>
            </a:r>
            <a:r>
              <a:rPr lang="en-US" dirty="0"/>
              <a:t>7</a:t>
            </a:r>
            <a:r>
              <a:rPr dirty="0"/>
              <a:t> SOLO para las </a:t>
            </a:r>
            <a:r>
              <a:rPr dirty="0" err="1"/>
              <a:t>adjudicaciones</a:t>
            </a:r>
            <a:r>
              <a:rPr dirty="0"/>
              <a:t> de primavera '2</a:t>
            </a:r>
            <a:r>
              <a:rPr lang="en-US" dirty="0"/>
              <a:t>8</a:t>
            </a:r>
            <a:endParaRPr sz="2200" dirty="0">
              <a:solidFill>
                <a:schemeClr val="bg2"/>
              </a:solidFill>
            </a:endParaRPr>
          </a:p>
          <a:p>
            <a:pPr marL="876300" lvl="1" indent="-342900">
              <a:buSzTx/>
              <a:buFont typeface="Wingdings" panose="05000000000000000000" pitchFamily="2" charset="2"/>
              <a:buChar char="Ø"/>
              <a:defRPr sz="2000">
                <a:solidFill>
                  <a:schemeClr val="bg2"/>
                </a:solidFill>
              </a:defRPr>
            </a:pPr>
            <a:r>
              <a:rPr dirty="0"/>
              <a:t> 15 de </a:t>
            </a:r>
            <a:r>
              <a:rPr dirty="0" err="1"/>
              <a:t>abril</a:t>
            </a:r>
            <a:r>
              <a:rPr dirty="0"/>
              <a:t> de 202</a:t>
            </a:r>
            <a:r>
              <a:rPr lang="en-US" dirty="0"/>
              <a:t>7</a:t>
            </a:r>
            <a:r>
              <a:rPr dirty="0"/>
              <a:t> para </a:t>
            </a:r>
            <a:r>
              <a:rPr dirty="0" err="1"/>
              <a:t>renovar</a:t>
            </a:r>
            <a:r>
              <a:rPr dirty="0"/>
              <a:t> </a:t>
            </a:r>
            <a:r>
              <a:rPr dirty="0" err="1"/>
              <a:t>su</a:t>
            </a:r>
            <a:r>
              <a:rPr dirty="0"/>
              <a:t> </a:t>
            </a:r>
            <a:r>
              <a:rPr dirty="0" err="1"/>
              <a:t>ayuda</a:t>
            </a:r>
            <a:r>
              <a:rPr dirty="0"/>
              <a:t> </a:t>
            </a:r>
            <a:r>
              <a:rPr dirty="0" err="1"/>
              <a:t>financiera</a:t>
            </a:r>
            <a:r>
              <a:rPr dirty="0"/>
              <a:t> para el </a:t>
            </a:r>
            <a:r>
              <a:rPr dirty="0" err="1"/>
              <a:t>año</a:t>
            </a:r>
            <a:r>
              <a:rPr dirty="0"/>
              <a:t> </a:t>
            </a:r>
            <a:r>
              <a:rPr dirty="0" err="1"/>
              <a:t>académico</a:t>
            </a:r>
            <a:r>
              <a:rPr dirty="0"/>
              <a:t> 202</a:t>
            </a:r>
            <a:r>
              <a:rPr lang="en-US" dirty="0"/>
              <a:t>7</a:t>
            </a:r>
            <a:r>
              <a:rPr dirty="0"/>
              <a:t>-2</a:t>
            </a:r>
            <a:r>
              <a:rPr lang="en-US" dirty="0"/>
              <a:t>8</a:t>
            </a:r>
            <a:endParaRPr dirty="0"/>
          </a:p>
          <a:p>
            <a:pPr marL="0" indent="16329">
              <a:buSzTx/>
              <a:buNone/>
              <a:defRPr sz="1700" i="1">
                <a:solidFill>
                  <a:schemeClr val="bg2"/>
                </a:solidFill>
              </a:defRPr>
            </a:pPr>
            <a:r>
              <a:rPr dirty="0"/>
              <a:t>Nota: Después del primer </a:t>
            </a:r>
            <a:r>
              <a:rPr dirty="0" err="1"/>
              <a:t>año</a:t>
            </a:r>
            <a:r>
              <a:rPr dirty="0"/>
              <a:t>, </a:t>
            </a:r>
            <a:r>
              <a:rPr dirty="0" err="1"/>
              <a:t>los</a:t>
            </a:r>
            <a:r>
              <a:rPr dirty="0"/>
              <a:t> </a:t>
            </a:r>
            <a:r>
              <a:rPr dirty="0" err="1"/>
              <a:t>estudiantes</a:t>
            </a:r>
            <a:r>
              <a:rPr dirty="0"/>
              <a:t> </a:t>
            </a:r>
            <a:r>
              <a:rPr dirty="0" err="1"/>
              <a:t>deben</a:t>
            </a:r>
            <a:r>
              <a:rPr dirty="0"/>
              <a:t> </a:t>
            </a:r>
            <a:r>
              <a:rPr dirty="0" err="1"/>
              <a:t>renovar</a:t>
            </a:r>
            <a:r>
              <a:rPr dirty="0"/>
              <a:t> ANUALMENTE antes del 15 de </a:t>
            </a:r>
            <a:r>
              <a:rPr dirty="0" err="1"/>
              <a:t>abril</a:t>
            </a:r>
            <a:r>
              <a:rPr lang="en-US" dirty="0"/>
              <a:t>,</a:t>
            </a:r>
            <a:r>
              <a:rPr dirty="0"/>
              <a:t> </a:t>
            </a:r>
            <a:r>
              <a:rPr dirty="0" err="1"/>
              <a:t>si</a:t>
            </a:r>
            <a:r>
              <a:rPr dirty="0"/>
              <a:t> el </a:t>
            </a:r>
            <a:r>
              <a:rPr dirty="0" err="1"/>
              <a:t>estudiante</a:t>
            </a:r>
            <a:r>
              <a:rPr dirty="0"/>
              <a:t> </a:t>
            </a:r>
            <a:r>
              <a:rPr dirty="0" err="1"/>
              <a:t>recibió</a:t>
            </a:r>
            <a:r>
              <a:rPr dirty="0"/>
              <a:t> un </a:t>
            </a:r>
            <a:r>
              <a:rPr dirty="0" err="1"/>
              <a:t>premio</a:t>
            </a:r>
            <a:r>
              <a:rPr dirty="0"/>
              <a:t> TAG </a:t>
            </a:r>
            <a:r>
              <a:rPr dirty="0" err="1"/>
              <a:t>estatal</a:t>
            </a:r>
            <a:r>
              <a:rPr dirty="0"/>
              <a:t> </a:t>
            </a:r>
            <a:r>
              <a:rPr dirty="0" err="1"/>
              <a:t>en</a:t>
            </a:r>
            <a:r>
              <a:rPr dirty="0"/>
              <a:t> el </a:t>
            </a:r>
            <a:r>
              <a:rPr dirty="0" err="1"/>
              <a:t>año</a:t>
            </a:r>
            <a:r>
              <a:rPr dirty="0"/>
              <a:t> </a:t>
            </a:r>
            <a:r>
              <a:rPr dirty="0" err="1"/>
              <a:t>en</a:t>
            </a:r>
            <a:r>
              <a:rPr dirty="0"/>
              <a:t> </a:t>
            </a:r>
            <a:r>
              <a:rPr dirty="0" err="1"/>
              <a:t>curso</a:t>
            </a:r>
            <a:r>
              <a:rPr dirty="0"/>
              <a:t>. </a:t>
            </a:r>
            <a:endParaRPr sz="1700" i="1" dirty="0">
              <a:solidFill>
                <a:schemeClr val="bg2"/>
              </a:solidFill>
            </a:endParaRPr>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38</a:t>
            </a:fld>
            <a:endParaRPr/>
          </a:p>
        </p:txBody>
      </p:sp>
    </p:spTree>
    <p:extLst>
      <p:ext uri="{BB962C8B-B14F-4D97-AF65-F5344CB8AC3E}">
        <p14:creationId xmlns:p14="http://schemas.microsoft.com/office/powerpoint/2010/main" val="175444377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26" name="Rectangle 2"/>
          <p:cNvSpPr txBox="1">
            <a:spLocks noGrp="1"/>
          </p:cNvSpPr>
          <p:nvPr>
            <p:ph type="title"/>
          </p:nvPr>
        </p:nvSpPr>
        <p:spPr>
          <a:xfrm>
            <a:off x="252918" y="1123837"/>
            <a:ext cx="3074555" cy="4601184"/>
          </a:xfrm>
          <a:prstGeom prst="rect">
            <a:avLst/>
          </a:prstGeom>
        </p:spPr>
        <p:txBody>
          <a:bodyPr>
            <a:normAutofit/>
          </a:bodyPr>
          <a:lstStyle/>
          <a:p>
            <a:r>
              <a:rPr dirty="0"/>
              <a:t>El Plan de </a:t>
            </a:r>
            <a:r>
              <a:rPr dirty="0" err="1"/>
              <a:t>Financiamiento</a:t>
            </a:r>
            <a:r>
              <a:rPr dirty="0"/>
              <a:t> Universitario</a:t>
            </a:r>
            <a:br>
              <a:rPr lang="en-US" dirty="0"/>
            </a:br>
            <a:r>
              <a:rPr dirty="0"/>
              <a:t>Hoja de </a:t>
            </a:r>
            <a:r>
              <a:rPr dirty="0" err="1"/>
              <a:t>comparación</a:t>
            </a:r>
            <a:r>
              <a:rPr dirty="0"/>
              <a:t> de Nueva Jersey</a:t>
            </a:r>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sp>
        <p:nvSpPr>
          <p:cNvPr id="8" name="Google Shape;401;p31"/>
          <p:cNvSpPr txBox="1">
            <a:spLocks/>
          </p:cNvSpPr>
          <p:nvPr/>
        </p:nvSpPr>
        <p:spPr>
          <a:xfrm>
            <a:off x="3539444" y="736762"/>
            <a:ext cx="4164400" cy="5086521"/>
          </a:xfrm>
          <a:prstGeom prst="rect">
            <a:avLst/>
          </a:prstGeom>
        </p:spPr>
        <p:txBody>
          <a:bodyPr spcFirstLastPara="1" vert="horz" wrap="square" lIns="0" tIns="0" rIns="0" bIns="0" anchor="ctr"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sz="2000">
                <a:latin typeface="Corbel" panose="020B0503020204020204" pitchFamily="34" charset="0"/>
              </a:defRPr>
            </a:pPr>
            <a:r>
              <a:rPr sz="1900" dirty="0" err="1"/>
              <a:t>Ayudar</a:t>
            </a:r>
            <a:r>
              <a:rPr sz="1900" dirty="0"/>
              <a:t> a las </a:t>
            </a:r>
            <a:r>
              <a:rPr sz="1900" dirty="0" err="1"/>
              <a:t>familias</a:t>
            </a:r>
            <a:r>
              <a:rPr sz="1900" dirty="0"/>
              <a:t> con la </a:t>
            </a:r>
            <a:r>
              <a:rPr sz="1900" dirty="0" err="1"/>
              <a:t>transparencia</a:t>
            </a:r>
            <a:r>
              <a:rPr sz="1900" dirty="0"/>
              <a:t> de </a:t>
            </a:r>
            <a:r>
              <a:rPr sz="1900" dirty="0" err="1"/>
              <a:t>los</a:t>
            </a:r>
            <a:r>
              <a:rPr sz="1900" dirty="0"/>
              <a:t> </a:t>
            </a:r>
            <a:r>
              <a:rPr sz="1900" dirty="0" err="1"/>
              <a:t>costos</a:t>
            </a:r>
            <a:r>
              <a:rPr sz="1900" dirty="0"/>
              <a:t> </a:t>
            </a:r>
            <a:r>
              <a:rPr sz="1900" dirty="0" err="1"/>
              <a:t>netos</a:t>
            </a:r>
            <a:endParaRPr sz="1900" dirty="0"/>
          </a:p>
          <a:p>
            <a:pPr>
              <a:defRPr sz="2000">
                <a:latin typeface="Corbel" panose="020B0503020204020204" pitchFamily="34" charset="0"/>
              </a:defRPr>
            </a:pPr>
            <a:r>
              <a:rPr sz="1900" dirty="0" err="1"/>
              <a:t>Separar</a:t>
            </a:r>
            <a:r>
              <a:rPr sz="1900" dirty="0"/>
              <a:t> </a:t>
            </a:r>
            <a:r>
              <a:rPr sz="1900" dirty="0" err="1"/>
              <a:t>el</a:t>
            </a:r>
            <a:r>
              <a:rPr sz="1900" dirty="0"/>
              <a:t> </a:t>
            </a:r>
            <a:r>
              <a:rPr sz="1900" dirty="0" err="1"/>
              <a:t>costo</a:t>
            </a:r>
            <a:r>
              <a:rPr sz="1900" dirty="0"/>
              <a:t> de la </a:t>
            </a:r>
            <a:r>
              <a:rPr sz="1900" dirty="0" err="1"/>
              <a:t>asistencia</a:t>
            </a:r>
            <a:r>
              <a:rPr sz="1900" dirty="0"/>
              <a:t> </a:t>
            </a:r>
            <a:r>
              <a:rPr sz="1900" dirty="0" err="1"/>
              <a:t>enumerando</a:t>
            </a:r>
            <a:r>
              <a:rPr sz="1900" dirty="0"/>
              <a:t> </a:t>
            </a:r>
            <a:r>
              <a:rPr sz="1900" dirty="0" err="1"/>
              <a:t>los</a:t>
            </a:r>
            <a:r>
              <a:rPr sz="1900" dirty="0"/>
              <a:t> </a:t>
            </a:r>
            <a:r>
              <a:rPr sz="1900" dirty="0" err="1"/>
              <a:t>costos</a:t>
            </a:r>
            <a:r>
              <a:rPr sz="1900" dirty="0"/>
              <a:t> </a:t>
            </a:r>
            <a:r>
              <a:rPr sz="1900" dirty="0" err="1"/>
              <a:t>directos</a:t>
            </a:r>
            <a:r>
              <a:rPr sz="1900" dirty="0"/>
              <a:t> e </a:t>
            </a:r>
            <a:r>
              <a:rPr sz="1900" dirty="0" err="1"/>
              <a:t>indirectos</a:t>
            </a:r>
            <a:endParaRPr sz="1900" dirty="0"/>
          </a:p>
          <a:p>
            <a:pPr>
              <a:defRPr sz="2000">
                <a:latin typeface="Corbel" panose="020B0503020204020204" pitchFamily="34" charset="0"/>
              </a:defRPr>
            </a:pPr>
            <a:r>
              <a:rPr sz="1900" dirty="0" err="1"/>
              <a:t>Subvenciones</a:t>
            </a:r>
            <a:r>
              <a:rPr sz="1900" dirty="0"/>
              <a:t> y </a:t>
            </a:r>
            <a:r>
              <a:rPr sz="1900" dirty="0" err="1"/>
              <a:t>becas</a:t>
            </a:r>
            <a:r>
              <a:rPr sz="1900" dirty="0"/>
              <a:t> (no </a:t>
            </a:r>
            <a:r>
              <a:rPr sz="1900" dirty="0" err="1"/>
              <a:t>exigen</a:t>
            </a:r>
            <a:r>
              <a:rPr sz="1900" dirty="0"/>
              <a:t> </a:t>
            </a:r>
            <a:r>
              <a:rPr sz="1900" dirty="0" err="1"/>
              <a:t>reembolso</a:t>
            </a:r>
            <a:r>
              <a:rPr sz="1900" dirty="0"/>
              <a:t>; son "dinero gratis")</a:t>
            </a:r>
          </a:p>
          <a:p>
            <a:pPr>
              <a:defRPr sz="2000">
                <a:latin typeface="Corbel" panose="020B0503020204020204" pitchFamily="34" charset="0"/>
              </a:defRPr>
            </a:pPr>
            <a:r>
              <a:rPr sz="1900" dirty="0"/>
              <a:t>Costos </a:t>
            </a:r>
            <a:r>
              <a:rPr sz="1900" dirty="0" err="1"/>
              <a:t>netos</a:t>
            </a:r>
            <a:r>
              <a:rPr sz="1900" dirty="0"/>
              <a:t> del </a:t>
            </a:r>
            <a:r>
              <a:rPr sz="1900" dirty="0" err="1"/>
              <a:t>estudiante</a:t>
            </a:r>
            <a:r>
              <a:rPr sz="1900" dirty="0"/>
              <a:t> </a:t>
            </a:r>
            <a:r>
              <a:rPr sz="1900" dirty="0" err="1"/>
              <a:t>en</a:t>
            </a:r>
            <a:r>
              <a:rPr sz="1900" dirty="0"/>
              <a:t> la </a:t>
            </a:r>
            <a:r>
              <a:rPr sz="1900" dirty="0" err="1"/>
              <a:t>casilla</a:t>
            </a:r>
            <a:r>
              <a:rPr sz="1900" dirty="0"/>
              <a:t> central</a:t>
            </a:r>
          </a:p>
          <a:p>
            <a:pPr>
              <a:defRPr sz="2000">
                <a:latin typeface="Corbel" panose="020B0503020204020204" pitchFamily="34" charset="0"/>
              </a:defRPr>
            </a:pPr>
            <a:r>
              <a:rPr sz="1900" dirty="0" err="1"/>
              <a:t>Trabajo-estudio</a:t>
            </a:r>
            <a:r>
              <a:rPr sz="1900" dirty="0"/>
              <a:t> </a:t>
            </a:r>
            <a:r>
              <a:rPr sz="1900" dirty="0" err="1"/>
              <a:t>coordinado</a:t>
            </a:r>
            <a:r>
              <a:rPr sz="1900" dirty="0"/>
              <a:t> </a:t>
            </a:r>
            <a:r>
              <a:rPr sz="1900" dirty="0" err="1"/>
              <a:t>por</a:t>
            </a:r>
            <a:r>
              <a:rPr sz="1900" dirty="0"/>
              <a:t> la </a:t>
            </a:r>
            <a:r>
              <a:rPr sz="1900" dirty="0" err="1"/>
              <a:t>universidad</a:t>
            </a:r>
            <a:endParaRPr sz="1900" dirty="0"/>
          </a:p>
          <a:p>
            <a:pPr>
              <a:defRPr sz="2000">
                <a:latin typeface="Corbel" panose="020B0503020204020204" pitchFamily="34" charset="0"/>
              </a:defRPr>
            </a:pPr>
            <a:r>
              <a:rPr sz="1900" dirty="0" err="1"/>
              <a:t>Préstamos</a:t>
            </a:r>
            <a:r>
              <a:rPr sz="1900" dirty="0"/>
              <a:t> federales para </a:t>
            </a:r>
            <a:r>
              <a:rPr sz="1900" dirty="0" err="1"/>
              <a:t>estudiantes</a:t>
            </a:r>
            <a:endParaRPr sz="1900" dirty="0"/>
          </a:p>
          <a:p>
            <a:pPr>
              <a:defRPr sz="2000">
                <a:latin typeface="Corbel" panose="020B0503020204020204" pitchFamily="34" charset="0"/>
              </a:defRPr>
            </a:pPr>
            <a:r>
              <a:rPr sz="1900" dirty="0"/>
              <a:t>En </a:t>
            </a:r>
            <a:r>
              <a:rPr sz="1900" dirty="0" err="1"/>
              <a:t>caso</a:t>
            </a:r>
            <a:r>
              <a:rPr sz="1900" dirty="0"/>
              <a:t> </a:t>
            </a:r>
            <a:r>
              <a:rPr sz="1900" dirty="0" err="1"/>
              <a:t>necesario</a:t>
            </a:r>
            <a:r>
              <a:rPr sz="1900" dirty="0"/>
              <a:t>, </a:t>
            </a:r>
            <a:r>
              <a:rPr sz="1900" dirty="0" err="1"/>
              <a:t>préstamos</a:t>
            </a:r>
            <a:r>
              <a:rPr sz="1900" dirty="0"/>
              <a:t> alternativos</a:t>
            </a:r>
          </a:p>
        </p:txBody>
      </p:sp>
      <p:sp>
        <p:nvSpPr>
          <p:cNvPr id="10" name="TextBox 9"/>
          <p:cNvSpPr txBox="1"/>
          <p:nvPr/>
        </p:nvSpPr>
        <p:spPr>
          <a:xfrm>
            <a:off x="3431200" y="5655189"/>
            <a:ext cx="4484614" cy="369332"/>
          </a:xfrm>
          <a:prstGeom prst="rect">
            <a:avLst/>
          </a:prstGeom>
          <a:noFill/>
        </p:spPr>
        <p:txBody>
          <a:bodyPr wrap="square">
            <a:spAutoFit/>
          </a:bodyPr>
          <a:lstStyle/>
          <a:p>
            <a:r>
              <a:rPr dirty="0"/>
              <a:t>La </a:t>
            </a:r>
            <a:r>
              <a:rPr dirty="0" err="1"/>
              <a:t>Oferta</a:t>
            </a:r>
            <a:r>
              <a:rPr dirty="0"/>
              <a:t> de </a:t>
            </a:r>
            <a:r>
              <a:rPr dirty="0" err="1"/>
              <a:t>Ayuda</a:t>
            </a:r>
            <a:r>
              <a:rPr dirty="0"/>
              <a:t> </a:t>
            </a:r>
            <a:r>
              <a:rPr dirty="0" err="1"/>
              <a:t>debe</a:t>
            </a:r>
            <a:r>
              <a:rPr dirty="0"/>
              <a:t> </a:t>
            </a:r>
            <a:r>
              <a:rPr dirty="0" err="1"/>
              <a:t>reproducir</a:t>
            </a:r>
            <a:r>
              <a:rPr dirty="0"/>
              <a:t> la Hoja de </a:t>
            </a:r>
            <a:r>
              <a:rPr dirty="0" err="1"/>
              <a:t>Compras</a:t>
            </a:r>
            <a:endParaRPr dirty="0"/>
          </a:p>
        </p:txBody>
      </p:sp>
      <p:pic>
        <p:nvPicPr>
          <p:cNvPr id="4" name="Picture 3" descr="The image is a comprehensive financial aid shopping sheet for the academic year 2026-2027 for a Bachelor's Degree in New Jersey, detailing costs, aid options, and eligibility for various scholarships and grants.&#10;&#10;AI-generated content may be incorrect.">
            <a:extLst>
              <a:ext uri="{FF2B5EF4-FFF2-40B4-BE49-F238E27FC236}">
                <a16:creationId xmlns:a16="http://schemas.microsoft.com/office/drawing/2014/main" id="{65141E0D-8A45-0BE7-67C2-9BF8DA80556A}"/>
              </a:ext>
            </a:extLst>
          </p:cNvPr>
          <p:cNvPicPr>
            <a:picLocks noChangeAspect="1"/>
          </p:cNvPicPr>
          <p:nvPr/>
        </p:nvPicPr>
        <p:blipFill>
          <a:blip r:embed="rId3"/>
          <a:stretch>
            <a:fillRect/>
          </a:stretch>
        </p:blipFill>
        <p:spPr>
          <a:xfrm>
            <a:off x="7812088" y="467341"/>
            <a:ext cx="3888944" cy="5721617"/>
          </a:xfrm>
          <a:prstGeom prst="rect">
            <a:avLst/>
          </a:prstGeom>
          <a:ln>
            <a:solidFill>
              <a:schemeClr val="tx1"/>
            </a:solidFill>
          </a:ln>
        </p:spPr>
      </p:pic>
    </p:spTree>
    <p:extLst>
      <p:ext uri="{BB962C8B-B14F-4D97-AF65-F5344CB8AC3E}">
        <p14:creationId xmlns:p14="http://schemas.microsoft.com/office/powerpoint/2010/main" val="80662581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 xmlns:m="http://schemas.openxmlformats.org/officeDocument/2006/math" xmlns:a14="http://schemas.microsoft.com/office/drawing/2010/main">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33" name="Title 1"/>
          <p:cNvSpPr txBox="1">
            <a:spLocks noGrp="1"/>
          </p:cNvSpPr>
          <p:nvPr>
            <p:ph type="title"/>
          </p:nvPr>
        </p:nvSpPr>
        <p:spPr>
          <a:prstGeom prst="rect">
            <a:avLst/>
          </a:prstGeom>
        </p:spPr>
        <p:txBody>
          <a:bodyPr/>
          <a:lstStyle/>
          <a:p>
            <a:r>
              <a:t>Otros recursos</a:t>
            </a:r>
          </a:p>
        </p:txBody>
      </p:sp>
      <p:sp>
        <p:nvSpPr>
          <p:cNvPr id="434" name="Content Placeholder 2"/>
          <p:cNvSpPr txBox="1">
            <a:spLocks noGrp="1"/>
          </p:cNvSpPr>
          <p:nvPr>
            <p:ph type="body" idx="4294967295"/>
          </p:nvPr>
        </p:nvSpPr>
        <p:spPr>
          <a:xfrm>
            <a:off x="4288513" y="876301"/>
            <a:ext cx="7339481" cy="4868864"/>
          </a:xfrm>
          <a:prstGeom prst="rect">
            <a:avLst/>
          </a:prstGeom>
        </p:spPr>
        <p:txBody>
          <a:bodyPr/>
          <a:lstStyle/>
          <a:p>
            <a:pPr marL="266700" indent="-266700">
              <a:spcBef>
                <a:spcPts val="600"/>
              </a:spcBef>
              <a:defRPr sz="2800"/>
            </a:pPr>
            <a:r>
              <a:rPr dirty="0" err="1"/>
              <a:t>Becas</a:t>
            </a:r>
            <a:r>
              <a:rPr dirty="0"/>
              <a:t> </a:t>
            </a:r>
            <a:r>
              <a:rPr dirty="0" err="1"/>
              <a:t>externas</a:t>
            </a:r>
            <a:endParaRPr dirty="0"/>
          </a:p>
          <a:p>
            <a:pPr marL="266700" indent="-266700">
              <a:spcBef>
                <a:spcPts val="600"/>
              </a:spcBef>
              <a:defRPr sz="2800"/>
            </a:pPr>
            <a:r>
              <a:rPr dirty="0"/>
              <a:t>Planes de </a:t>
            </a:r>
            <a:r>
              <a:rPr dirty="0" err="1"/>
              <a:t>pago</a:t>
            </a:r>
            <a:r>
              <a:rPr dirty="0"/>
              <a:t> </a:t>
            </a:r>
            <a:r>
              <a:rPr dirty="0" err="1"/>
              <a:t>administrados</a:t>
            </a:r>
            <a:r>
              <a:rPr dirty="0"/>
              <a:t> </a:t>
            </a:r>
            <a:r>
              <a:rPr dirty="0" err="1"/>
              <a:t>por</a:t>
            </a:r>
            <a:r>
              <a:rPr dirty="0"/>
              <a:t> </a:t>
            </a:r>
            <a:r>
              <a:rPr dirty="0" err="1"/>
              <a:t>el</a:t>
            </a:r>
            <a:r>
              <a:rPr dirty="0"/>
              <a:t> campus</a:t>
            </a:r>
          </a:p>
          <a:p>
            <a:pPr marL="266700" indent="-266700">
              <a:spcBef>
                <a:spcPts val="600"/>
              </a:spcBef>
              <a:defRPr sz="2800"/>
            </a:pPr>
            <a:r>
              <a:rPr dirty="0" err="1"/>
              <a:t>Empleo</a:t>
            </a:r>
            <a:r>
              <a:rPr dirty="0"/>
              <a:t> </a:t>
            </a:r>
            <a:r>
              <a:rPr dirty="0" err="1"/>
              <a:t>en</a:t>
            </a:r>
            <a:r>
              <a:rPr dirty="0"/>
              <a:t> </a:t>
            </a:r>
            <a:r>
              <a:rPr dirty="0" err="1"/>
              <a:t>el</a:t>
            </a:r>
            <a:r>
              <a:rPr dirty="0"/>
              <a:t> campus (</a:t>
            </a:r>
            <a:r>
              <a:rPr dirty="0" err="1"/>
              <a:t>incluidos</a:t>
            </a:r>
            <a:r>
              <a:rPr dirty="0"/>
              <a:t> </a:t>
            </a:r>
            <a:r>
              <a:rPr dirty="0" err="1"/>
              <a:t>los</a:t>
            </a:r>
            <a:r>
              <a:rPr dirty="0"/>
              <a:t> </a:t>
            </a:r>
            <a:r>
              <a:rPr dirty="0" err="1"/>
              <a:t>empleos</a:t>
            </a:r>
            <a:r>
              <a:rPr dirty="0"/>
              <a:t> "</a:t>
            </a:r>
            <a:r>
              <a:rPr dirty="0" err="1"/>
              <a:t>trabajo-estudio</a:t>
            </a:r>
            <a:r>
              <a:rPr dirty="0"/>
              <a:t>" </a:t>
            </a:r>
            <a:r>
              <a:rPr dirty="0" err="1"/>
              <a:t>patrocinados</a:t>
            </a:r>
            <a:r>
              <a:rPr dirty="0"/>
              <a:t> </a:t>
            </a:r>
            <a:r>
              <a:rPr dirty="0" err="1"/>
              <a:t>por</a:t>
            </a:r>
            <a:r>
              <a:rPr dirty="0"/>
              <a:t> la </a:t>
            </a:r>
            <a:r>
              <a:rPr dirty="0" err="1"/>
              <a:t>escuela</a:t>
            </a:r>
            <a:r>
              <a:rPr dirty="0"/>
              <a:t>)</a:t>
            </a:r>
          </a:p>
          <a:p>
            <a:pPr marL="266700" indent="-266700">
              <a:spcBef>
                <a:spcPts val="600"/>
              </a:spcBef>
              <a:defRPr sz="2800"/>
            </a:pPr>
            <a:r>
              <a:rPr dirty="0" err="1"/>
              <a:t>Oportunidades</a:t>
            </a:r>
            <a:r>
              <a:rPr dirty="0"/>
              <a:t> </a:t>
            </a:r>
            <a:r>
              <a:rPr dirty="0" err="1"/>
              <a:t>especializadas</a:t>
            </a:r>
            <a:r>
              <a:rPr dirty="0"/>
              <a:t> </a:t>
            </a:r>
            <a:r>
              <a:rPr dirty="0" err="1"/>
              <a:t>en</a:t>
            </a:r>
            <a:r>
              <a:rPr dirty="0"/>
              <a:t> campus</a:t>
            </a:r>
          </a:p>
          <a:p>
            <a:pPr marL="274320" indent="0">
              <a:spcBef>
                <a:spcPts val="600"/>
              </a:spcBef>
              <a:buFontTx/>
              <a:buChar char="✓"/>
              <a:defRPr sz="2800"/>
            </a:pPr>
            <a:r>
              <a:rPr dirty="0"/>
              <a:t> </a:t>
            </a:r>
            <a:r>
              <a:rPr sz="2400" dirty="0" err="1"/>
              <a:t>Asesores</a:t>
            </a:r>
            <a:r>
              <a:rPr sz="2400" dirty="0"/>
              <a:t> </a:t>
            </a:r>
            <a:r>
              <a:rPr sz="2400" dirty="0" err="1"/>
              <a:t>residenciales</a:t>
            </a:r>
            <a:endParaRPr sz="2400" dirty="0"/>
          </a:p>
          <a:p>
            <a:pPr marL="274320" indent="0">
              <a:spcBef>
                <a:spcPts val="500"/>
              </a:spcBef>
              <a:buFontTx/>
              <a:buChar char="✓"/>
              <a:defRPr sz="2400"/>
            </a:pPr>
            <a:r>
              <a:rPr dirty="0"/>
              <a:t> </a:t>
            </a:r>
            <a:r>
              <a:rPr dirty="0" err="1"/>
              <a:t>Embajadores</a:t>
            </a:r>
            <a:r>
              <a:rPr dirty="0"/>
              <a:t> </a:t>
            </a:r>
            <a:r>
              <a:rPr dirty="0" err="1"/>
              <a:t>estudiantiles</a:t>
            </a:r>
            <a:endParaRPr dirty="0"/>
          </a:p>
          <a:p>
            <a:pPr marL="274320" indent="0">
              <a:spcBef>
                <a:spcPts val="500"/>
              </a:spcBef>
              <a:buFontTx/>
              <a:buChar char="✓"/>
              <a:defRPr sz="2400"/>
            </a:pPr>
            <a:r>
              <a:rPr dirty="0"/>
              <a:t> </a:t>
            </a:r>
            <a:r>
              <a:rPr dirty="0" err="1"/>
              <a:t>Guías</a:t>
            </a:r>
            <a:r>
              <a:rPr dirty="0"/>
              <a:t> </a:t>
            </a:r>
            <a:r>
              <a:rPr dirty="0" err="1"/>
              <a:t>turísticos</a:t>
            </a:r>
            <a:r>
              <a:rPr dirty="0"/>
              <a:t> para </a:t>
            </a:r>
            <a:r>
              <a:rPr dirty="0" err="1"/>
              <a:t>estudiantes</a:t>
            </a:r>
            <a:endParaRPr dirty="0"/>
          </a:p>
          <a:p>
            <a:pPr marL="274320" indent="0">
              <a:spcBef>
                <a:spcPts val="500"/>
              </a:spcBef>
              <a:buFontTx/>
              <a:buChar char="✓"/>
              <a:defRPr sz="2400"/>
            </a:pPr>
            <a:r>
              <a:rPr dirty="0"/>
              <a:t> </a:t>
            </a:r>
            <a:r>
              <a:rPr dirty="0" err="1"/>
              <a:t>Pasantías</a:t>
            </a:r>
            <a:r>
              <a:rPr dirty="0"/>
              <a:t>/CO-OP</a:t>
            </a:r>
          </a:p>
        </p:txBody>
      </p:sp>
      <p:sp>
        <p:nvSpPr>
          <p:cNvPr id="435"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40</a:t>
            </a:fld>
            <a:endParaRPr/>
          </a:p>
        </p:txBody>
      </p:sp>
    </p:spTree>
    <p:extLst>
      <p:ext uri="{BB962C8B-B14F-4D97-AF65-F5344CB8AC3E}">
        <p14:creationId xmlns:p14="http://schemas.microsoft.com/office/powerpoint/2010/main" val="4232626365"/>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38" name="Title 1"/>
          <p:cNvSpPr txBox="1">
            <a:spLocks noGrp="1"/>
          </p:cNvSpPr>
          <p:nvPr>
            <p:ph type="title"/>
          </p:nvPr>
        </p:nvSpPr>
        <p:spPr>
          <a:xfrm>
            <a:off x="252918" y="1123837"/>
            <a:ext cx="3137981" cy="4601184"/>
          </a:xfrm>
          <a:prstGeom prst="rect">
            <a:avLst/>
          </a:prstGeom>
        </p:spPr>
        <p:txBody>
          <a:bodyPr/>
          <a:lstStyle/>
          <a:p>
            <a:r>
              <a:rPr dirty="0" err="1"/>
              <a:t>Búsqueda</a:t>
            </a:r>
            <a:r>
              <a:rPr dirty="0"/>
              <a:t> de </a:t>
            </a:r>
            <a:r>
              <a:rPr dirty="0" err="1"/>
              <a:t>becas</a:t>
            </a:r>
            <a:r>
              <a:rPr dirty="0"/>
              <a:t> de </a:t>
            </a:r>
            <a:r>
              <a:rPr dirty="0" err="1"/>
              <a:t>estudio</a:t>
            </a:r>
            <a:r>
              <a:rPr dirty="0"/>
              <a:t> </a:t>
            </a:r>
            <a:r>
              <a:rPr dirty="0" err="1"/>
              <a:t>privadas</a:t>
            </a:r>
            <a:endParaRPr dirty="0"/>
          </a:p>
        </p:txBody>
      </p:sp>
      <p:sp>
        <p:nvSpPr>
          <p:cNvPr id="439" name="Content Placeholder 3"/>
          <p:cNvSpPr txBox="1">
            <a:spLocks noGrp="1"/>
          </p:cNvSpPr>
          <p:nvPr>
            <p:ph type="body" idx="4294967295"/>
          </p:nvPr>
        </p:nvSpPr>
        <p:spPr>
          <a:xfrm>
            <a:off x="3971929" y="1123837"/>
            <a:ext cx="7516898" cy="4525963"/>
          </a:xfrm>
          <a:prstGeom prst="rect">
            <a:avLst/>
          </a:prstGeom>
        </p:spPr>
        <p:txBody>
          <a:bodyPr/>
          <a:lstStyle/>
          <a:p>
            <a:pPr marL="266700" indent="-266700">
              <a:spcBef>
                <a:spcPts val="500"/>
              </a:spcBef>
              <a:defRPr sz="2400"/>
            </a:pPr>
            <a:r>
              <a:rPr dirty="0"/>
              <a:t>Sitios web de </a:t>
            </a:r>
            <a:r>
              <a:rPr dirty="0" err="1"/>
              <a:t>instituciones</a:t>
            </a:r>
            <a:r>
              <a:rPr dirty="0"/>
              <a:t>/</a:t>
            </a:r>
            <a:r>
              <a:rPr dirty="0" err="1"/>
              <a:t>universidades</a:t>
            </a:r>
            <a:endParaRPr dirty="0"/>
          </a:p>
          <a:p>
            <a:pPr marL="266700" indent="-266700">
              <a:spcBef>
                <a:spcPts val="500"/>
              </a:spcBef>
              <a:defRPr sz="2400"/>
            </a:pPr>
            <a:r>
              <a:rPr dirty="0" err="1"/>
              <a:t>Recursos</a:t>
            </a:r>
            <a:r>
              <a:rPr dirty="0"/>
              <a:t> de la </a:t>
            </a:r>
            <a:r>
              <a:rPr dirty="0" err="1"/>
              <a:t>biblioteca</a:t>
            </a:r>
            <a:r>
              <a:rPr dirty="0"/>
              <a:t> local</a:t>
            </a:r>
          </a:p>
          <a:p>
            <a:pPr marL="266700" indent="-266700">
              <a:spcBef>
                <a:spcPts val="500"/>
              </a:spcBef>
              <a:defRPr sz="2400"/>
            </a:pPr>
            <a:r>
              <a:rPr dirty="0" err="1"/>
              <a:t>Empresas</a:t>
            </a:r>
            <a:r>
              <a:rPr dirty="0"/>
              <a:t> locales, </a:t>
            </a:r>
            <a:r>
              <a:rPr dirty="0" err="1"/>
              <a:t>organizaciones</a:t>
            </a:r>
            <a:r>
              <a:rPr dirty="0"/>
              <a:t> </a:t>
            </a:r>
            <a:r>
              <a:rPr dirty="0" err="1"/>
              <a:t>cívicas</a:t>
            </a:r>
            <a:r>
              <a:rPr dirty="0"/>
              <a:t> e </a:t>
            </a:r>
            <a:r>
              <a:rPr dirty="0" err="1"/>
              <a:t>iglesias</a:t>
            </a:r>
            <a:endParaRPr dirty="0"/>
          </a:p>
          <a:p>
            <a:pPr marL="742950" lvl="1" indent="-285750">
              <a:spcBef>
                <a:spcPts val="400"/>
              </a:spcBef>
              <a:buFontTx/>
              <a:buChar char="✓"/>
              <a:defRPr sz="2000"/>
            </a:pPr>
            <a:r>
              <a:rPr dirty="0" err="1"/>
              <a:t>Consulte</a:t>
            </a:r>
            <a:r>
              <a:rPr dirty="0"/>
              <a:t> con la </a:t>
            </a:r>
            <a:r>
              <a:rPr dirty="0" err="1"/>
              <a:t>oficina</a:t>
            </a:r>
            <a:r>
              <a:rPr dirty="0"/>
              <a:t> de </a:t>
            </a:r>
            <a:r>
              <a:rPr dirty="0" err="1"/>
              <a:t>orientación</a:t>
            </a:r>
            <a:r>
              <a:rPr dirty="0"/>
              <a:t> de </a:t>
            </a:r>
            <a:r>
              <a:rPr dirty="0" err="1"/>
              <a:t>su</a:t>
            </a:r>
            <a:r>
              <a:rPr dirty="0"/>
              <a:t> </a:t>
            </a:r>
            <a:r>
              <a:rPr dirty="0" err="1"/>
              <a:t>instituto</a:t>
            </a:r>
            <a:r>
              <a:rPr dirty="0"/>
              <a:t>.</a:t>
            </a:r>
            <a:endParaRPr sz="2800" dirty="0"/>
          </a:p>
          <a:p>
            <a:pPr marL="266700" indent="-266700">
              <a:spcBef>
                <a:spcPts val="500"/>
              </a:spcBef>
              <a:defRPr sz="2400"/>
            </a:pPr>
            <a:r>
              <a:rPr dirty="0" err="1"/>
              <a:t>Empleador</a:t>
            </a:r>
            <a:r>
              <a:rPr dirty="0"/>
              <a:t>(es) de </a:t>
            </a:r>
            <a:r>
              <a:rPr dirty="0" err="1"/>
              <a:t>los</a:t>
            </a:r>
            <a:r>
              <a:rPr dirty="0"/>
              <a:t> padres</a:t>
            </a:r>
          </a:p>
          <a:p>
            <a:pPr marL="266700" indent="-266700">
              <a:spcBef>
                <a:spcPts val="500"/>
              </a:spcBef>
              <a:defRPr sz="2400"/>
            </a:pPr>
            <a:r>
              <a:rPr dirty="0">
                <a:hlinkClick r:id="rId2"/>
              </a:rPr>
              <a:t>www.hesaa.org</a:t>
            </a:r>
            <a:r>
              <a:rPr lang="en-US" dirty="0"/>
              <a:t> </a:t>
            </a:r>
            <a:endParaRPr dirty="0"/>
          </a:p>
          <a:p>
            <a:pPr marL="266700" indent="-266700">
              <a:spcBef>
                <a:spcPts val="500"/>
              </a:spcBef>
              <a:defRPr sz="2400"/>
            </a:pPr>
            <a:r>
              <a:rPr dirty="0">
                <a:hlinkClick r:id="rId3"/>
              </a:rPr>
              <a:t>www.fastweb.com</a:t>
            </a:r>
            <a:r>
              <a:rPr lang="en-US" dirty="0"/>
              <a:t> </a:t>
            </a:r>
            <a:endParaRPr dirty="0"/>
          </a:p>
          <a:p>
            <a:pPr marL="266700" indent="-266700">
              <a:spcBef>
                <a:spcPts val="500"/>
              </a:spcBef>
              <a:defRPr sz="2400"/>
            </a:pPr>
            <a:r>
              <a:rPr dirty="0">
                <a:hlinkClick r:id="rId4"/>
              </a:rPr>
              <a:t>www.collegeboard.org</a:t>
            </a:r>
            <a:r>
              <a:rPr lang="en-US" dirty="0"/>
              <a:t> </a:t>
            </a:r>
            <a:endParaRPr dirty="0"/>
          </a:p>
          <a:p>
            <a:pPr marL="266700" indent="-266700">
              <a:spcBef>
                <a:spcPts val="500"/>
              </a:spcBef>
              <a:defRPr sz="2400"/>
            </a:pPr>
            <a:r>
              <a:rPr dirty="0">
                <a:hlinkClick r:id="rId5"/>
              </a:rPr>
              <a:t>www.mappingyourfuture.org</a:t>
            </a:r>
            <a:r>
              <a:rPr lang="en-US" dirty="0"/>
              <a:t> </a:t>
            </a:r>
            <a:endParaRPr dirty="0"/>
          </a:p>
        </p:txBody>
      </p:sp>
      <p:sp>
        <p:nvSpPr>
          <p:cNvPr id="44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41</a:t>
            </a:fld>
            <a:endParaRPr/>
          </a:p>
        </p:txBody>
      </p:sp>
      <p:pic>
        <p:nvPicPr>
          <p:cNvPr id="3" name="Picture 2" descr="Private Scholarships for College | CollegeData">
            <a:extLst>
              <a:ext uri="{FF2B5EF4-FFF2-40B4-BE49-F238E27FC236}">
                <a16:creationId xmlns:a16="http://schemas.microsoft.com/office/drawing/2014/main" id="{6B8C209C-303C-1A5C-34E5-B578E121BF90}"/>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15" r="6372"/>
          <a:stretch/>
        </p:blipFill>
        <p:spPr bwMode="auto">
          <a:xfrm>
            <a:off x="8228031" y="3870584"/>
            <a:ext cx="3438939" cy="1661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9249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45" name="Rectangle 3"/>
          <p:cNvSpPr txBox="1">
            <a:spLocks noGrp="1"/>
          </p:cNvSpPr>
          <p:nvPr>
            <p:ph type="body" sz="half" idx="4294967295"/>
          </p:nvPr>
        </p:nvSpPr>
        <p:spPr>
          <a:xfrm>
            <a:off x="3992486" y="1907177"/>
            <a:ext cx="7380364" cy="3964850"/>
          </a:xfrm>
          <a:prstGeom prst="rect">
            <a:avLst/>
          </a:prstGeom>
        </p:spPr>
        <p:txBody>
          <a:bodyPr>
            <a:normAutofit/>
          </a:bodyPr>
          <a:lstStyle/>
          <a:p>
            <a:pPr marL="305180" indent="-305180" defTabSz="406908">
              <a:spcBef>
                <a:spcPts val="1000"/>
              </a:spcBef>
              <a:defRPr sz="2136"/>
            </a:pPr>
            <a:r>
              <a:rPr dirty="0"/>
              <a:t>HESAA </a:t>
            </a:r>
            <a:r>
              <a:rPr dirty="0" err="1"/>
              <a:t>otorga</a:t>
            </a:r>
            <a:r>
              <a:rPr dirty="0"/>
              <a:t> </a:t>
            </a:r>
            <a:r>
              <a:rPr dirty="0" err="1"/>
              <a:t>una</a:t>
            </a:r>
            <a:r>
              <a:rPr dirty="0"/>
              <a:t> </a:t>
            </a:r>
            <a:r>
              <a:rPr dirty="0" err="1"/>
              <a:t>beca</a:t>
            </a:r>
            <a:r>
              <a:rPr dirty="0"/>
              <a:t> </a:t>
            </a:r>
            <a:r>
              <a:rPr dirty="0" err="1"/>
              <a:t>única</a:t>
            </a:r>
            <a:r>
              <a:rPr dirty="0"/>
              <a:t> que </a:t>
            </a:r>
            <a:r>
              <a:rPr dirty="0" err="1"/>
              <a:t>varía</a:t>
            </a:r>
            <a:r>
              <a:rPr dirty="0"/>
              <a:t> entre $2,000 y $6,000 a </a:t>
            </a:r>
            <a:r>
              <a:rPr dirty="0" err="1"/>
              <a:t>los</a:t>
            </a:r>
            <a:r>
              <a:rPr dirty="0"/>
              <a:t> </a:t>
            </a:r>
            <a:r>
              <a:rPr dirty="0" err="1"/>
              <a:t>beneficiarios</a:t>
            </a:r>
            <a:r>
              <a:rPr dirty="0"/>
              <a:t> de NJBEST que se </a:t>
            </a:r>
            <a:r>
              <a:rPr dirty="0" err="1"/>
              <a:t>inscriban</a:t>
            </a:r>
            <a:r>
              <a:rPr dirty="0"/>
              <a:t> </a:t>
            </a:r>
            <a:r>
              <a:rPr dirty="0" err="1"/>
              <a:t>en</a:t>
            </a:r>
            <a:r>
              <a:rPr dirty="0"/>
              <a:t> </a:t>
            </a:r>
            <a:r>
              <a:rPr dirty="0" err="1"/>
              <a:t>una</a:t>
            </a:r>
            <a:r>
              <a:rPr dirty="0"/>
              <a:t> </a:t>
            </a:r>
            <a:r>
              <a:rPr dirty="0" err="1"/>
              <a:t>institución</a:t>
            </a:r>
            <a:r>
              <a:rPr dirty="0"/>
              <a:t> de Nueva Jersey</a:t>
            </a:r>
            <a:r>
              <a:rPr lang="en-US" dirty="0"/>
              <a:t>,</a:t>
            </a:r>
            <a:r>
              <a:rPr dirty="0"/>
              <a:t> </a:t>
            </a:r>
            <a:r>
              <a:rPr lang="es-ES" dirty="0">
                <a:highlight>
                  <a:srgbClr val="FFFF00"/>
                </a:highlight>
              </a:rPr>
              <a:t>dependiendo de cuánto tiempo haya estado abierto el plan y del total de las contribuciones realizadas antes de la inscripción del estudiante.</a:t>
            </a:r>
          </a:p>
          <a:p>
            <a:pPr marL="305180" indent="-305180" defTabSz="406908">
              <a:spcBef>
                <a:spcPts val="1000"/>
              </a:spcBef>
              <a:defRPr sz="2136"/>
            </a:pPr>
            <a:r>
              <a:rPr dirty="0"/>
              <a:t>NJBEST </a:t>
            </a:r>
            <a:r>
              <a:rPr dirty="0" err="1"/>
              <a:t>ofrece</a:t>
            </a:r>
            <a:r>
              <a:rPr dirty="0"/>
              <a:t> </a:t>
            </a:r>
            <a:r>
              <a:rPr dirty="0" err="1"/>
              <a:t>una</a:t>
            </a:r>
            <a:r>
              <a:rPr dirty="0"/>
              <a:t> </a:t>
            </a:r>
            <a:r>
              <a:rPr dirty="0" err="1"/>
              <a:t>subvención</a:t>
            </a:r>
            <a:r>
              <a:rPr dirty="0"/>
              <a:t> </a:t>
            </a:r>
            <a:r>
              <a:rPr dirty="0" err="1"/>
              <a:t>paralela</a:t>
            </a:r>
            <a:r>
              <a:rPr dirty="0"/>
              <a:t> de hasta $750 para las </a:t>
            </a:r>
            <a:r>
              <a:rPr dirty="0" err="1"/>
              <a:t>nuevas</a:t>
            </a:r>
            <a:r>
              <a:rPr dirty="0"/>
              <a:t> </a:t>
            </a:r>
            <a:r>
              <a:rPr dirty="0" err="1"/>
              <a:t>cuentas</a:t>
            </a:r>
            <a:r>
              <a:rPr dirty="0"/>
              <a:t>.</a:t>
            </a:r>
          </a:p>
          <a:p>
            <a:pPr marL="305180" indent="-305180" defTabSz="406908">
              <a:spcBef>
                <a:spcPts val="1000"/>
              </a:spcBef>
              <a:defRPr sz="2136"/>
            </a:pPr>
            <a:r>
              <a:rPr dirty="0" err="1"/>
              <a:t>Deducción</a:t>
            </a:r>
            <a:r>
              <a:rPr dirty="0"/>
              <a:t> de </a:t>
            </a:r>
            <a:r>
              <a:rPr dirty="0" err="1"/>
              <a:t>impuestos</a:t>
            </a:r>
            <a:r>
              <a:rPr dirty="0"/>
              <a:t> </a:t>
            </a:r>
            <a:r>
              <a:rPr dirty="0" err="1"/>
              <a:t>estatales</a:t>
            </a:r>
            <a:r>
              <a:rPr dirty="0"/>
              <a:t> </a:t>
            </a:r>
            <a:r>
              <a:rPr dirty="0" err="1"/>
              <a:t>por</a:t>
            </a:r>
            <a:r>
              <a:rPr dirty="0"/>
              <a:t> hasta $10,000 </a:t>
            </a:r>
            <a:r>
              <a:rPr dirty="0" err="1"/>
              <a:t>en</a:t>
            </a:r>
            <a:r>
              <a:rPr dirty="0"/>
              <a:t> </a:t>
            </a:r>
            <a:r>
              <a:rPr dirty="0" err="1"/>
              <a:t>contribuciones</a:t>
            </a:r>
            <a:r>
              <a:rPr dirty="0"/>
              <a:t> </a:t>
            </a:r>
            <a:r>
              <a:rPr dirty="0" err="1"/>
              <a:t>anuales</a:t>
            </a:r>
            <a:r>
              <a:rPr dirty="0"/>
              <a:t> a </a:t>
            </a:r>
            <a:r>
              <a:rPr dirty="0" err="1"/>
              <a:t>una</a:t>
            </a:r>
            <a:r>
              <a:rPr dirty="0"/>
              <a:t> </a:t>
            </a:r>
            <a:r>
              <a:rPr dirty="0" err="1"/>
              <a:t>cuenta</a:t>
            </a:r>
            <a:br>
              <a:rPr dirty="0"/>
            </a:br>
            <a:br>
              <a:rPr dirty="0"/>
            </a:br>
            <a:r>
              <a:rPr dirty="0"/>
              <a:t>Para </a:t>
            </a:r>
            <a:r>
              <a:rPr dirty="0" err="1"/>
              <a:t>obtener</a:t>
            </a:r>
            <a:r>
              <a:rPr dirty="0"/>
              <a:t> </a:t>
            </a:r>
            <a:r>
              <a:rPr dirty="0" err="1"/>
              <a:t>más</a:t>
            </a:r>
            <a:r>
              <a:rPr dirty="0"/>
              <a:t> </a:t>
            </a:r>
            <a:r>
              <a:rPr dirty="0" err="1"/>
              <a:t>información</a:t>
            </a:r>
            <a:r>
              <a:rPr dirty="0"/>
              <a:t>: </a:t>
            </a:r>
            <a:r>
              <a:rPr u="sng" dirty="0">
                <a:solidFill>
                  <a:srgbClr val="8BC814"/>
                </a:solidFill>
                <a:uFill>
                  <a:solidFill>
                    <a:srgbClr val="8BC814"/>
                  </a:solidFill>
                </a:uFill>
                <a:hlinkClick r:id="rId4"/>
              </a:rPr>
              <a:t>www.hesaa.org/pages/NJBESTHome.aspx</a:t>
            </a:r>
            <a:r>
              <a:rPr dirty="0"/>
              <a:t>.</a:t>
            </a:r>
          </a:p>
        </p:txBody>
      </p:sp>
      <p:sp>
        <p:nvSpPr>
          <p:cNvPr id="446"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42</a:t>
            </a:fld>
            <a:endParaRPr/>
          </a:p>
        </p:txBody>
      </p:sp>
      <p:pic>
        <p:nvPicPr>
          <p:cNvPr id="447" name="NJBEST.png" descr="NJBEST.png"/>
          <p:cNvPicPr>
            <a:picLocks noChangeAspect="1"/>
          </p:cNvPicPr>
          <p:nvPr/>
        </p:nvPicPr>
        <p:blipFill>
          <a:blip r:embed="rId5"/>
          <a:stretch>
            <a:fillRect/>
          </a:stretch>
        </p:blipFill>
        <p:spPr>
          <a:xfrm>
            <a:off x="3992486" y="764176"/>
            <a:ext cx="2117872" cy="1143001"/>
          </a:xfrm>
          <a:prstGeom prst="rect">
            <a:avLst/>
          </a:prstGeom>
          <a:ln w="12700">
            <a:miter lim="400000"/>
          </a:ln>
        </p:spPr>
      </p:pic>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t>Plan de ahorro universitario NJBEST 529</a:t>
            </a:r>
          </a:p>
        </p:txBody>
      </p:sp>
    </p:spTree>
    <p:extLst>
      <p:ext uri="{BB962C8B-B14F-4D97-AF65-F5344CB8AC3E}">
        <p14:creationId xmlns:p14="http://schemas.microsoft.com/office/powerpoint/2010/main" val="1925645830"/>
      </p:ext>
    </p:extLst>
  </p:cSld>
  <p:clrMapOvr>
    <a:masterClrMapping/>
  </p:clrMapOvr>
  <p:transition spd="med"/>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53"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43</a:t>
            </a:fld>
            <a:endParaRPr/>
          </a:p>
        </p:txBody>
      </p:sp>
      <p:sp>
        <p:nvSpPr>
          <p:cNvPr id="455" name="TextBox 4"/>
          <p:cNvSpPr txBox="1"/>
          <p:nvPr/>
        </p:nvSpPr>
        <p:spPr>
          <a:xfrm>
            <a:off x="3645568" y="5217189"/>
            <a:ext cx="8169442"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800" u="sng"/>
            </a:lvl1pPr>
          </a:lstStyle>
          <a:p>
            <a:pPr>
              <a:defRPr sz="2000"/>
            </a:pPr>
            <a:r>
              <a:rPr lang="es-ES" u="none" dirty="0">
                <a:solidFill>
                  <a:schemeClr val="tx1">
                    <a:lumMod val="65000"/>
                    <a:lumOff val="35000"/>
                  </a:schemeClr>
                </a:solidFill>
                <a:highlight>
                  <a:srgbClr val="FFFF00"/>
                </a:highlight>
              </a:rPr>
              <a:t>Calendario para </a:t>
            </a:r>
            <a:r>
              <a:rPr lang="es-ES" u="none" dirty="0">
                <a:solidFill>
                  <a:schemeClr val="tx1">
                    <a:lumMod val="65000"/>
                    <a:lumOff val="35000"/>
                  </a:schemeClr>
                </a:solidFill>
              </a:rPr>
              <a:t>los NJ </a:t>
            </a:r>
            <a:r>
              <a:rPr lang="es-ES" u="none" dirty="0" err="1">
                <a:solidFill>
                  <a:schemeClr val="tx1">
                    <a:lumMod val="65000"/>
                    <a:lumOff val="35000"/>
                  </a:schemeClr>
                </a:solidFill>
              </a:rPr>
              <a:t>Dreamers</a:t>
            </a:r>
            <a:r>
              <a:rPr lang="es-ES" u="none" dirty="0">
                <a:solidFill>
                  <a:schemeClr val="tx1">
                    <a:lumMod val="65000"/>
                    <a:lumOff val="35000"/>
                  </a:schemeClr>
                </a:solidFill>
              </a:rPr>
              <a:t> – </a:t>
            </a:r>
            <a:r>
              <a:rPr lang="es-ES" u="none" dirty="0">
                <a:solidFill>
                  <a:schemeClr val="tx1">
                    <a:lumMod val="65000"/>
                    <a:lumOff val="35000"/>
                  </a:schemeClr>
                </a:solidFill>
                <a:hlinkClick r:id="rId2"/>
              </a:rPr>
              <a:t>www.hesaa.org/Pages/NJAlternativeApplication.aspx</a:t>
            </a:r>
            <a:r>
              <a:rPr lang="es-ES" u="none" dirty="0">
                <a:solidFill>
                  <a:schemeClr val="tx1">
                    <a:lumMod val="65000"/>
                    <a:lumOff val="35000"/>
                  </a:schemeClr>
                </a:solidFill>
              </a:rPr>
              <a:t> </a:t>
            </a:r>
          </a:p>
          <a:p>
            <a:pPr>
              <a:defRPr sz="2000"/>
            </a:pPr>
            <a:r>
              <a:rPr lang="es-ES" u="none" dirty="0">
                <a:solidFill>
                  <a:schemeClr val="tx1">
                    <a:lumMod val="65000"/>
                    <a:lumOff val="35000"/>
                  </a:schemeClr>
                </a:solidFill>
                <a:highlight>
                  <a:srgbClr val="FFFF00"/>
                </a:highlight>
              </a:rPr>
              <a:t>Calendario de la </a:t>
            </a:r>
            <a:r>
              <a:rPr lang="es-ES" u="none" dirty="0">
                <a:solidFill>
                  <a:schemeClr val="tx1">
                    <a:lumMod val="65000"/>
                    <a:lumOff val="35000"/>
                  </a:schemeClr>
                </a:solidFill>
              </a:rPr>
              <a:t>FAFSA – </a:t>
            </a:r>
            <a:r>
              <a:rPr lang="es-ES" u="none" dirty="0">
                <a:solidFill>
                  <a:schemeClr val="tx1">
                    <a:lumMod val="65000"/>
                    <a:lumOff val="35000"/>
                  </a:schemeClr>
                </a:solidFill>
                <a:hlinkClick r:id="rId3"/>
              </a:rPr>
              <a:t>www.hesaa.org/Pages/FAFSA.aspx</a:t>
            </a:r>
            <a:r>
              <a:rPr lang="es-ES" u="none" dirty="0">
                <a:solidFill>
                  <a:schemeClr val="tx1">
                    <a:lumMod val="65000"/>
                    <a:lumOff val="35000"/>
                  </a:schemeClr>
                </a:solidFill>
              </a:rPr>
              <a:t> </a:t>
            </a:r>
            <a:endParaRPr u="none" dirty="0">
              <a:solidFill>
                <a:schemeClr val="tx1">
                  <a:lumMod val="65000"/>
                  <a:lumOff val="35000"/>
                </a:schemeClr>
              </a:solidFill>
            </a:endParaRPr>
          </a:p>
        </p:txBody>
      </p:sp>
      <p:sp>
        <p:nvSpPr>
          <p:cNvPr id="456" name="TextBox 5"/>
          <p:cNvSpPr txBox="1"/>
          <p:nvPr/>
        </p:nvSpPr>
        <p:spPr>
          <a:xfrm>
            <a:off x="5437411" y="364408"/>
            <a:ext cx="4271356" cy="4616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1800" b="1" u="sng"/>
            </a:lvl1pPr>
          </a:lstStyle>
          <a:p>
            <a:r>
              <a:rPr sz="2400" b="0" u="none" dirty="0">
                <a:solidFill>
                  <a:schemeClr val="tx1">
                    <a:lumMod val="65000"/>
                    <a:lumOff val="35000"/>
                  </a:schemeClr>
                </a:solidFill>
                <a:highlight>
                  <a:srgbClr val="FFFF00"/>
                </a:highlight>
              </a:rPr>
              <a:t>Seminarios web </a:t>
            </a:r>
            <a:r>
              <a:rPr lang="en-US" sz="2400" b="0" u="none" dirty="0" err="1">
                <a:solidFill>
                  <a:schemeClr val="tx1">
                    <a:lumMod val="65000"/>
                    <a:lumOff val="35000"/>
                  </a:schemeClr>
                </a:solidFill>
                <a:highlight>
                  <a:srgbClr val="FFFF00"/>
                </a:highlight>
              </a:rPr>
              <a:t>en</a:t>
            </a:r>
            <a:r>
              <a:rPr lang="en-US" sz="2400" b="0" u="none" dirty="0">
                <a:solidFill>
                  <a:schemeClr val="tx1">
                    <a:lumMod val="65000"/>
                    <a:lumOff val="35000"/>
                  </a:schemeClr>
                </a:solidFill>
                <a:highlight>
                  <a:srgbClr val="FFFF00"/>
                </a:highlight>
              </a:rPr>
              <a:t> vivo</a:t>
            </a:r>
            <a:endParaRPr sz="2400" b="0" u="none" dirty="0">
              <a:solidFill>
                <a:schemeClr val="tx1">
                  <a:lumMod val="65000"/>
                  <a:lumOff val="35000"/>
                </a:schemeClr>
              </a:solidFill>
              <a:highlight>
                <a:srgbClr val="FFFF00"/>
              </a:highlight>
            </a:endParaRPr>
          </a:p>
        </p:txBody>
      </p:sp>
      <p:sp>
        <p:nvSpPr>
          <p:cNvPr id="3" name="Title 2"/>
          <p:cNvSpPr>
            <a:spLocks noGrp="1"/>
          </p:cNvSpPr>
          <p:nvPr>
            <p:ph type="title"/>
          </p:nvPr>
        </p:nvSpPr>
        <p:spPr>
          <a:xfrm>
            <a:off x="283770" y="1123837"/>
            <a:ext cx="2947482" cy="4601184"/>
          </a:xfrm>
        </p:spPr>
        <p:txBody>
          <a:bodyPr/>
          <a:lstStyle/>
          <a:p>
            <a:r>
              <a:rPr dirty="0"/>
              <a:t>Talleres </a:t>
            </a:r>
            <a:br>
              <a:rPr lang="en-US" dirty="0"/>
            </a:br>
            <a:r>
              <a:rPr dirty="0"/>
              <a:t>y </a:t>
            </a:r>
            <a:r>
              <a:rPr dirty="0" err="1"/>
              <a:t>seminarios</a:t>
            </a:r>
            <a:r>
              <a:rPr dirty="0"/>
              <a:t> web </a:t>
            </a:r>
            <a:r>
              <a:rPr lang="es-ES" dirty="0">
                <a:highlight>
                  <a:srgbClr val="FFFF00"/>
                </a:highlight>
              </a:rPr>
              <a:t>sobre ayuda financiera en Nueva Jersey</a:t>
            </a:r>
            <a:br>
              <a:rPr lang="en-US" dirty="0">
                <a:highlight>
                  <a:srgbClr val="FFFF00"/>
                </a:highlight>
              </a:rPr>
            </a:br>
            <a:endParaRPr lang="en-US" dirty="0">
              <a:highlight>
                <a:srgbClr val="FFFF00"/>
              </a:highlight>
            </a:endParaRPr>
          </a:p>
        </p:txBody>
      </p:sp>
      <p:pic>
        <p:nvPicPr>
          <p:cNvPr id="7" name="Picture 6" descr="The image is a flyer for the Free Application for Federal Student Aid (FAFSA) with important deadlines and links to webinars for assistance.&#10;&#10;AI-generated content may be incorrect.">
            <a:extLst>
              <a:ext uri="{FF2B5EF4-FFF2-40B4-BE49-F238E27FC236}">
                <a16:creationId xmlns:a16="http://schemas.microsoft.com/office/drawing/2014/main" id="{B5388C53-9D8E-725F-DE93-7E4BA34E1370}"/>
              </a:ext>
            </a:extLst>
          </p:cNvPr>
          <p:cNvPicPr>
            <a:picLocks noChangeAspect="1"/>
          </p:cNvPicPr>
          <p:nvPr/>
        </p:nvPicPr>
        <p:blipFill>
          <a:blip r:embed="rId4"/>
          <a:stretch>
            <a:fillRect/>
          </a:stretch>
        </p:blipFill>
        <p:spPr>
          <a:xfrm>
            <a:off x="4449644" y="807250"/>
            <a:ext cx="6561290" cy="4388232"/>
          </a:xfrm>
          <a:prstGeom prst="rect">
            <a:avLst/>
          </a:prstGeom>
        </p:spPr>
      </p:pic>
    </p:spTree>
    <p:extLst>
      <p:ext uri="{BB962C8B-B14F-4D97-AF65-F5344CB8AC3E}">
        <p14:creationId xmlns:p14="http://schemas.microsoft.com/office/powerpoint/2010/main" val="194646083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Footer Placeholder 2"/>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61"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44</a:t>
            </a:fld>
            <a:endParaRPr/>
          </a:p>
        </p:txBody>
      </p:sp>
      <p:sp>
        <p:nvSpPr>
          <p:cNvPr id="462" name="Title 3"/>
          <p:cNvSpPr txBox="1">
            <a:spLocks noGrp="1"/>
          </p:cNvSpPr>
          <p:nvPr>
            <p:ph type="title"/>
          </p:nvPr>
        </p:nvSpPr>
        <p:spPr>
          <a:prstGeom prst="rect">
            <a:avLst/>
          </a:prstGeom>
        </p:spPr>
        <p:txBody>
          <a:bodyPr/>
          <a:lstStyle/>
          <a:p>
            <a:r>
              <a:t>Publicaciones</a:t>
            </a:r>
          </a:p>
        </p:txBody>
      </p:sp>
      <p:pic>
        <p:nvPicPr>
          <p:cNvPr id="463" name="Picture 5" descr="Picture 5"/>
          <p:cNvPicPr>
            <a:picLocks noChangeAspect="1"/>
          </p:cNvPicPr>
          <p:nvPr/>
        </p:nvPicPr>
        <p:blipFill>
          <a:blip r:embed="rId2"/>
          <a:stretch>
            <a:fillRect/>
          </a:stretch>
        </p:blipFill>
        <p:spPr>
          <a:xfrm>
            <a:off x="3581114" y="727576"/>
            <a:ext cx="8357967" cy="396261"/>
          </a:xfrm>
          <a:prstGeom prst="rect">
            <a:avLst/>
          </a:prstGeom>
          <a:ln w="12700">
            <a:miter lim="400000"/>
          </a:ln>
        </p:spPr>
      </p:pic>
      <p:sp>
        <p:nvSpPr>
          <p:cNvPr id="466" name="Rectangle 9"/>
          <p:cNvSpPr/>
          <p:nvPr/>
        </p:nvSpPr>
        <p:spPr>
          <a:xfrm>
            <a:off x="5947663" y="633097"/>
            <a:ext cx="3794760" cy="585217"/>
          </a:xfrm>
          <a:prstGeom prst="rect">
            <a:avLst/>
          </a:prstGeom>
          <a:ln w="28575">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pic>
        <p:nvPicPr>
          <p:cNvPr id="3" name="Picture 2" descr="The image contains various documents and instructions for applying for different financial aid programs, including state and federal aid for undergraduate and graduate students, with an emphasis on the New Jersey Dreamers program.&#10;&#10;AI-generated content may be incorrect.">
            <a:extLst>
              <a:ext uri="{FF2B5EF4-FFF2-40B4-BE49-F238E27FC236}">
                <a16:creationId xmlns:a16="http://schemas.microsoft.com/office/drawing/2014/main" id="{63D3E886-7F8F-F17D-0F8C-4F10E9BA3806}"/>
              </a:ext>
            </a:extLst>
          </p:cNvPr>
          <p:cNvPicPr>
            <a:picLocks noChangeAspect="1"/>
          </p:cNvPicPr>
          <p:nvPr/>
        </p:nvPicPr>
        <p:blipFill>
          <a:blip r:embed="rId3"/>
          <a:stretch>
            <a:fillRect/>
          </a:stretch>
        </p:blipFill>
        <p:spPr>
          <a:xfrm>
            <a:off x="3536871" y="1312793"/>
            <a:ext cx="4308172" cy="3382030"/>
          </a:xfrm>
          <a:prstGeom prst="rect">
            <a:avLst/>
          </a:prstGeom>
        </p:spPr>
      </p:pic>
      <p:pic>
        <p:nvPicPr>
          <p:cNvPr id="5" name="Picture 4" descr="The image contains a collection of informational brochures and links about various state grants and scholarships, including NJ STARS, TAG, and other educational aid programs in New Jersey.&#10;&#10;AI-generated content may be incorrect.">
            <a:extLst>
              <a:ext uri="{FF2B5EF4-FFF2-40B4-BE49-F238E27FC236}">
                <a16:creationId xmlns:a16="http://schemas.microsoft.com/office/drawing/2014/main" id="{E8990555-3ABA-9553-E02C-44E7FDCA134F}"/>
              </a:ext>
            </a:extLst>
          </p:cNvPr>
          <p:cNvPicPr>
            <a:picLocks noChangeAspect="1"/>
          </p:cNvPicPr>
          <p:nvPr/>
        </p:nvPicPr>
        <p:blipFill>
          <a:blip r:embed="rId4"/>
          <a:stretch>
            <a:fillRect/>
          </a:stretch>
        </p:blipFill>
        <p:spPr>
          <a:xfrm>
            <a:off x="7760097" y="3069367"/>
            <a:ext cx="4027483" cy="3061057"/>
          </a:xfrm>
          <a:prstGeom prst="rect">
            <a:avLst/>
          </a:prstGeom>
        </p:spPr>
      </p:pic>
    </p:spTree>
    <p:extLst>
      <p:ext uri="{BB962C8B-B14F-4D97-AF65-F5344CB8AC3E}">
        <p14:creationId xmlns:p14="http://schemas.microsoft.com/office/powerpoint/2010/main" val="162023756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sp>
        <p:nvSpPr>
          <p:cNvPr id="469" name="Rectangle 2"/>
          <p:cNvSpPr txBox="1">
            <a:spLocks noGrp="1"/>
          </p:cNvSpPr>
          <p:nvPr>
            <p:ph type="title"/>
          </p:nvPr>
        </p:nvSpPr>
        <p:spPr>
          <a:prstGeom prst="rect">
            <a:avLst/>
          </a:prstGeom>
        </p:spPr>
        <p:txBody>
          <a:bodyPr/>
          <a:lstStyle/>
          <a:p>
            <a:r>
              <a:t>Servicios de HESAA</a:t>
            </a:r>
          </a:p>
        </p:txBody>
      </p:sp>
      <p:sp>
        <p:nvSpPr>
          <p:cNvPr id="470" name="Rectangle 3"/>
          <p:cNvSpPr txBox="1">
            <a:spLocks noGrp="1"/>
          </p:cNvSpPr>
          <p:nvPr>
            <p:ph type="body" idx="4294967295"/>
          </p:nvPr>
        </p:nvSpPr>
        <p:spPr>
          <a:xfrm>
            <a:off x="3669631" y="661737"/>
            <a:ext cx="7905908" cy="5147505"/>
          </a:xfrm>
          <a:prstGeom prst="rect">
            <a:avLst/>
          </a:prstGeom>
        </p:spPr>
        <p:txBody>
          <a:bodyPr>
            <a:noAutofit/>
          </a:bodyPr>
          <a:lstStyle/>
          <a:p>
            <a:pPr>
              <a:lnSpc>
                <a:spcPct val="80000"/>
              </a:lnSpc>
              <a:spcBef>
                <a:spcPts val="1300"/>
              </a:spcBef>
              <a:defRPr sz="2400"/>
            </a:pPr>
            <a:r>
              <a:rPr lang="es-ES" dirty="0"/>
              <a:t> </a:t>
            </a:r>
            <a:r>
              <a:rPr dirty="0"/>
              <a:t>Centro de </a:t>
            </a:r>
            <a:r>
              <a:rPr dirty="0" err="1"/>
              <a:t>atención</a:t>
            </a:r>
            <a:r>
              <a:rPr dirty="0"/>
              <a:t> al </a:t>
            </a:r>
            <a:r>
              <a:rPr dirty="0" err="1"/>
              <a:t>cliente</a:t>
            </a:r>
            <a:r>
              <a:rPr dirty="0"/>
              <a:t> 	</a:t>
            </a:r>
          </a:p>
          <a:p>
            <a:pPr marL="0" lvl="1" indent="457200">
              <a:lnSpc>
                <a:spcPct val="80000"/>
              </a:lnSpc>
              <a:spcBef>
                <a:spcPts val="1300"/>
              </a:spcBef>
              <a:buSzTx/>
              <a:buNone/>
              <a:defRPr sz="2400" u="sng">
                <a:solidFill>
                  <a:srgbClr val="8BC814"/>
                </a:solidFill>
                <a:uFill>
                  <a:solidFill>
                    <a:srgbClr val="8BC814"/>
                  </a:solidFill>
                </a:uFill>
                <a:hlinkClick r:id="rId2"/>
              </a:defRPr>
            </a:pPr>
            <a:r>
              <a:rPr lang="es-ES" dirty="0">
                <a:solidFill>
                  <a:schemeClr val="tx1">
                    <a:lumMod val="65000"/>
                    <a:lumOff val="35000"/>
                  </a:schemeClr>
                </a:solidFill>
                <a:highlight>
                  <a:srgbClr val="FFFF00"/>
                </a:highlight>
                <a:hlinkClick r:id="rId2">
                  <a:extLst>
                    <a:ext uri="{A12FA001-AC4F-418D-AE19-62706E023703}">
                      <ahyp:hlinkClr xmlns:ahyp="http://schemas.microsoft.com/office/drawing/2018/hyperlinkcolor" val="tx"/>
                    </a:ext>
                  </a:extLst>
                </a:hlinkClick>
              </a:rPr>
              <a:t>Correo electrónico</a:t>
            </a:r>
            <a:r>
              <a:rPr lang="es-ES" dirty="0">
                <a:solidFill>
                  <a:schemeClr val="tx1">
                    <a:lumMod val="65000"/>
                    <a:lumOff val="35000"/>
                  </a:schemeClr>
                </a:solidFill>
                <a:highlight>
                  <a:srgbClr val="FFFF00"/>
                </a:highlight>
              </a:rPr>
              <a:t>: </a:t>
            </a:r>
            <a:r>
              <a:rPr lang="en-US" dirty="0"/>
              <a:t>CustomerCare@hesaa.org</a:t>
            </a:r>
            <a:endParaRPr lang="es-ES" dirty="0">
              <a:solidFill>
                <a:schemeClr val="tx1">
                  <a:lumMod val="65000"/>
                  <a:lumOff val="35000"/>
                </a:schemeClr>
              </a:solidFill>
              <a:hlinkClick r:id="rId2">
                <a:extLst>
                  <a:ext uri="{A12FA001-AC4F-418D-AE19-62706E023703}">
                    <ahyp:hlinkClr xmlns:ahyp="http://schemas.microsoft.com/office/drawing/2018/hyperlinkcolor" val="tx"/>
                  </a:ext>
                </a:extLst>
              </a:hlinkClick>
            </a:endParaRPr>
          </a:p>
          <a:p>
            <a:pPr marL="0" lvl="1" indent="457200">
              <a:lnSpc>
                <a:spcPct val="80000"/>
              </a:lnSpc>
              <a:spcBef>
                <a:spcPts val="1300"/>
              </a:spcBef>
              <a:buSzTx/>
              <a:buNone/>
              <a:defRPr sz="2400" u="sng">
                <a:solidFill>
                  <a:srgbClr val="8BC814"/>
                </a:solidFill>
                <a:uFill>
                  <a:solidFill>
                    <a:srgbClr val="8BC814"/>
                  </a:solidFill>
                </a:uFill>
                <a:hlinkClick r:id="rId2"/>
              </a:defRPr>
            </a:pPr>
            <a:r>
              <a:rPr lang="es-ES" dirty="0">
                <a:solidFill>
                  <a:schemeClr val="tx1">
                    <a:lumMod val="65000"/>
                    <a:lumOff val="35000"/>
                  </a:schemeClr>
                </a:solidFill>
                <a:highlight>
                  <a:srgbClr val="FFFF00"/>
                </a:highlight>
                <a:hlinkClick r:id="rId2">
                  <a:extLst>
                    <a:ext uri="{A12FA001-AC4F-418D-AE19-62706E023703}">
                      <ahyp:hlinkClr xmlns:ahyp="http://schemas.microsoft.com/office/drawing/2018/hyperlinkcolor" val="tx"/>
                    </a:ext>
                  </a:extLst>
                </a:hlinkClick>
              </a:rPr>
              <a:t>Centro de llamadas: </a:t>
            </a:r>
            <a:r>
              <a:rPr dirty="0"/>
              <a:t>609-584-4480</a:t>
            </a:r>
          </a:p>
          <a:p>
            <a:pPr marL="285750" lvl="1" indent="171450">
              <a:lnSpc>
                <a:spcPct val="80000"/>
              </a:lnSpc>
              <a:spcBef>
                <a:spcPts val="1100"/>
              </a:spcBef>
              <a:buSzTx/>
              <a:buNone/>
              <a:defRPr sz="2400"/>
            </a:pPr>
            <a:r>
              <a:rPr lang="es-ES" dirty="0"/>
              <a:t>Lunes a jueves: 8:30 a. m. – 6:00 p. m.</a:t>
            </a:r>
          </a:p>
          <a:p>
            <a:pPr marL="285750" lvl="1" indent="171450">
              <a:lnSpc>
                <a:spcPct val="80000"/>
              </a:lnSpc>
              <a:spcBef>
                <a:spcPts val="1100"/>
              </a:spcBef>
              <a:buSzTx/>
              <a:buNone/>
              <a:defRPr sz="2400"/>
            </a:pPr>
            <a:r>
              <a:rPr lang="es-ES" dirty="0"/>
              <a:t>Viernes: 8:30 a. m. – 4:30 p. m</a:t>
            </a:r>
          </a:p>
          <a:p>
            <a:pPr marL="285750" lvl="1" indent="171450">
              <a:lnSpc>
                <a:spcPct val="80000"/>
              </a:lnSpc>
              <a:spcBef>
                <a:spcPts val="1100"/>
              </a:spcBef>
              <a:buSzTx/>
              <a:buNone/>
              <a:defRPr sz="2400"/>
            </a:pPr>
            <a:endParaRPr lang="es-ES" dirty="0"/>
          </a:p>
          <a:p>
            <a:pPr marL="628650" lvl="1" indent="-342900">
              <a:lnSpc>
                <a:spcPct val="80000"/>
              </a:lnSpc>
              <a:spcBef>
                <a:spcPts val="1100"/>
              </a:spcBef>
              <a:buSzTx/>
              <a:defRPr sz="2400"/>
            </a:pPr>
            <a:r>
              <a:rPr dirty="0" err="1"/>
              <a:t>Recursos</a:t>
            </a:r>
            <a:r>
              <a:rPr dirty="0"/>
              <a:t> </a:t>
            </a:r>
            <a:r>
              <a:rPr dirty="0" err="1"/>
              <a:t>en</a:t>
            </a:r>
            <a:r>
              <a:rPr dirty="0"/>
              <a:t> </a:t>
            </a:r>
            <a:r>
              <a:rPr dirty="0" err="1"/>
              <a:t>línea</a:t>
            </a:r>
            <a:endParaRPr dirty="0"/>
          </a:p>
          <a:p>
            <a:pPr marL="285750" lvl="1" indent="171450">
              <a:lnSpc>
                <a:spcPct val="80000"/>
              </a:lnSpc>
              <a:spcBef>
                <a:spcPts val="1100"/>
              </a:spcBef>
              <a:buSzTx/>
              <a:buNone/>
              <a:defRPr sz="2400" u="sng">
                <a:solidFill>
                  <a:srgbClr val="8BC814"/>
                </a:solidFill>
                <a:uFill>
                  <a:solidFill>
                    <a:srgbClr val="8BC814"/>
                  </a:solidFill>
                </a:uFill>
                <a:hlinkClick r:id="rId3"/>
              </a:defRPr>
            </a:pPr>
            <a:r>
              <a:rPr dirty="0"/>
              <a:t>www.hesaa.org</a:t>
            </a:r>
          </a:p>
          <a:p>
            <a:pPr marL="285750" lvl="1" indent="171450">
              <a:lnSpc>
                <a:spcPct val="80000"/>
              </a:lnSpc>
              <a:spcBef>
                <a:spcPts val="1100"/>
              </a:spcBef>
              <a:buSzTx/>
              <a:buNone/>
              <a:defRPr sz="2400" u="sng">
                <a:solidFill>
                  <a:srgbClr val="8BC814"/>
                </a:solidFill>
                <a:uFill>
                  <a:solidFill>
                    <a:srgbClr val="8BC814"/>
                  </a:solidFill>
                </a:uFill>
                <a:hlinkClick r:id="rId4"/>
              </a:defRPr>
            </a:pPr>
            <a:r>
              <a:rPr dirty="0"/>
              <a:t>www.njgrants.org</a:t>
            </a:r>
          </a:p>
          <a:p>
            <a:pPr marL="285750" lvl="1" indent="171450">
              <a:lnSpc>
                <a:spcPct val="80000"/>
              </a:lnSpc>
              <a:spcBef>
                <a:spcPts val="1100"/>
              </a:spcBef>
              <a:buSzTx/>
              <a:buNone/>
              <a:defRPr sz="2400" u="sng">
                <a:solidFill>
                  <a:srgbClr val="8BC814"/>
                </a:solidFill>
                <a:uFill>
                  <a:solidFill>
                    <a:srgbClr val="8BC814"/>
                  </a:solidFill>
                </a:uFill>
                <a:hlinkClick r:id="rId5"/>
              </a:defRPr>
            </a:pPr>
            <a:r>
              <a:rPr dirty="0"/>
              <a:t>www.njclass.org</a:t>
            </a:r>
          </a:p>
          <a:p>
            <a:pPr marL="285750" lvl="1" indent="171450">
              <a:lnSpc>
                <a:spcPct val="80000"/>
              </a:lnSpc>
              <a:spcBef>
                <a:spcPts val="1100"/>
              </a:spcBef>
              <a:buSzTx/>
              <a:buNone/>
              <a:defRPr sz="2400" u="sng">
                <a:solidFill>
                  <a:srgbClr val="8BC814"/>
                </a:solidFill>
                <a:uFill>
                  <a:solidFill>
                    <a:srgbClr val="8BC814"/>
                  </a:solidFill>
                </a:uFill>
                <a:hlinkClick r:id="rId6"/>
              </a:defRPr>
            </a:pPr>
            <a:r>
              <a:rPr dirty="0"/>
              <a:t>https://njfams.hesaa.org</a:t>
            </a:r>
          </a:p>
          <a:p>
            <a:pPr marL="0" lvl="1" indent="457200">
              <a:lnSpc>
                <a:spcPct val="80000"/>
              </a:lnSpc>
              <a:spcBef>
                <a:spcPts val="1100"/>
              </a:spcBef>
              <a:buSzTx/>
              <a:buNone/>
              <a:defRPr sz="2400" u="sng">
                <a:solidFill>
                  <a:srgbClr val="8BC814"/>
                </a:solidFill>
                <a:uFill>
                  <a:solidFill>
                    <a:srgbClr val="8BC814"/>
                  </a:solidFill>
                </a:uFill>
                <a:hlinkClick r:id="rId7"/>
              </a:defRPr>
            </a:pPr>
            <a:r>
              <a:rPr dirty="0"/>
              <a:t>www.hesaa.org/pages/financialaidhub</a:t>
            </a:r>
          </a:p>
        </p:txBody>
      </p:sp>
      <p:sp>
        <p:nvSpPr>
          <p:cNvPr id="471"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45</a:t>
            </a:fld>
            <a:endParaRPr/>
          </a:p>
        </p:txBody>
      </p:sp>
    </p:spTree>
    <p:extLst>
      <p:ext uri="{BB962C8B-B14F-4D97-AF65-F5344CB8AC3E}">
        <p14:creationId xmlns:p14="http://schemas.microsoft.com/office/powerpoint/2010/main" val="193151700"/>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Footer Placeholder 3"/>
          <p:cNvSpPr txBox="1"/>
          <p:nvPr/>
        </p:nvSpPr>
        <p:spPr>
          <a:xfrm>
            <a:off x="3081079" y="6254559"/>
            <a:ext cx="385734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Autoridad de Asistencia al Estudiante de Educación Superior</a:t>
            </a:r>
          </a:p>
        </p:txBody>
      </p:sp>
      <p:pic>
        <p:nvPicPr>
          <p:cNvPr id="474" name="Picture 2" descr="Picture 2"/>
          <p:cNvPicPr>
            <a:picLocks noChangeAspect="1"/>
          </p:cNvPicPr>
          <p:nvPr/>
        </p:nvPicPr>
        <p:blipFill>
          <a:blip r:embed="rId2"/>
          <a:stretch>
            <a:fillRect/>
          </a:stretch>
        </p:blipFill>
        <p:spPr>
          <a:xfrm>
            <a:off x="6042932" y="2335759"/>
            <a:ext cx="3276600" cy="1301751"/>
          </a:xfrm>
          <a:prstGeom prst="rect">
            <a:avLst/>
          </a:prstGeom>
          <a:ln w="12700">
            <a:miter lim="400000"/>
          </a:ln>
        </p:spPr>
      </p:pic>
      <p:sp>
        <p:nvSpPr>
          <p:cNvPr id="475" name="TextBox 7"/>
          <p:cNvSpPr txBox="1"/>
          <p:nvPr/>
        </p:nvSpPr>
        <p:spPr>
          <a:xfrm>
            <a:off x="3993151" y="932180"/>
            <a:ext cx="7376162" cy="470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sz="6000" b="1">
                <a:solidFill>
                  <a:schemeClr val="accent1">
                    <a:lumMod val="75000"/>
                  </a:schemeClr>
                </a:solidFill>
              </a:defRPr>
            </a:pPr>
            <a:r>
              <a:rPr dirty="0"/>
              <a:t>PREGUNTAS</a:t>
            </a:r>
            <a:r>
              <a:rPr lang="en-US" dirty="0"/>
              <a:t>?</a:t>
            </a:r>
            <a:endParaRPr dirty="0"/>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1">
                    <a:lumMod val="75000"/>
                  </a:schemeClr>
                </a:solidFill>
              </a:defRPr>
            </a:pPr>
            <a:r>
              <a:rPr dirty="0" err="1"/>
              <a:t>Muchas</a:t>
            </a:r>
            <a:r>
              <a:rPr dirty="0"/>
              <a:t> gracias</a:t>
            </a:r>
            <a:r>
              <a:rPr lang="en-US" dirty="0"/>
              <a:t>!</a:t>
            </a:r>
            <a:endParaRPr dirty="0"/>
          </a:p>
        </p:txBody>
      </p:sp>
    </p:spTree>
    <p:extLst>
      <p:ext uri="{BB962C8B-B14F-4D97-AF65-F5344CB8AC3E}">
        <p14:creationId xmlns:p14="http://schemas.microsoft.com/office/powerpoint/2010/main" val="951327716"/>
      </p:ext>
    </p:extLst>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1122</TotalTime>
  <Words>8019</Words>
  <Application>Microsoft Office PowerPoint</Application>
  <PresentationFormat>Widescreen</PresentationFormat>
  <Paragraphs>710</Paragraphs>
  <Slides>46</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Constantia</vt:lpstr>
      <vt:lpstr>Corbel</vt:lpstr>
      <vt:lpstr>Times New Roman</vt:lpstr>
      <vt:lpstr>Wingdings</vt:lpstr>
      <vt:lpstr>Frame</vt:lpstr>
      <vt:lpstr> Asistencia financiera para estudiantes y familias de escuelas secundarias de Nueva Jersey  Año académico 2027-28</vt:lpstr>
      <vt:lpstr>La misión</vt:lpstr>
      <vt:lpstr>Requisito de graduación para la solicitud de asistencia financiera:  FAFSA, o si corresponde Solicitud alternativa para NJ DREAMERS o una exención aprobada</vt:lpstr>
      <vt:lpstr>Objetivos  de la Oficina de Ayuda Financiera</vt:lpstr>
      <vt:lpstr>PowerPoint Presentation</vt:lpstr>
      <vt:lpstr>Calculadora del precio neto</vt:lpstr>
      <vt:lpstr>Tipos de ayuda: federal</vt:lpstr>
      <vt:lpstr>PowerPoint Presentation</vt:lpstr>
      <vt:lpstr>PowerPoint Presentation</vt:lpstr>
      <vt:lpstr>PowerPoint Presentation</vt:lpstr>
      <vt:lpstr>PowerPoint Presentation</vt:lpstr>
      <vt:lpstr>PowerPoint Presentation</vt:lpstr>
      <vt:lpstr>Tipos de ayudas: Subvenciones y becas estatales</vt:lpstr>
      <vt:lpstr>PowerPoint Presentation</vt:lpstr>
      <vt:lpstr>PowerPoint Presentation</vt:lpstr>
      <vt:lpstr>PowerPoint Presentation</vt:lpstr>
      <vt:lpstr>Préstamos y soluciones de déficit de financiación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Información fiscal federal (FTI)</vt:lpstr>
      <vt:lpstr>PowerPoint Presentation</vt:lpstr>
      <vt:lpstr>PowerPoint Presentation</vt:lpstr>
      <vt:lpstr>Componentes clave de la FAFSA  </vt:lpstr>
      <vt:lpstr>PowerPoint Presentation</vt:lpstr>
      <vt:lpstr>Verificación federal y estatal</vt:lpstr>
      <vt:lpstr>PowerPoint Presentation</vt:lpstr>
      <vt:lpstr>PowerPoint Presentation</vt:lpstr>
      <vt:lpstr>NJFAMS:  Menú  TODOS los estudiantes deben registrarse</vt:lpstr>
      <vt:lpstr>Costo de los estudios</vt:lpstr>
      <vt:lpstr>PowerPoint Presentation</vt:lpstr>
      <vt:lpstr>PowerPoint Presentation</vt:lpstr>
      <vt:lpstr>PowerPoint Presentation</vt:lpstr>
      <vt:lpstr>¿A Dónde Voy desde Aquí?</vt:lpstr>
      <vt:lpstr>El Plan de Financiamiento Universitario Hoja de comparación de Nueva Jersey</vt:lpstr>
      <vt:lpstr>Otros recursos</vt:lpstr>
      <vt:lpstr>Búsqueda de becas de estudio privadas</vt:lpstr>
      <vt:lpstr>PowerPoint Presentation</vt:lpstr>
      <vt:lpstr>Talleres  y seminarios web sobre ayuda financiera en Nueva Jersey </vt:lpstr>
      <vt:lpstr>Publicaciones</vt:lpstr>
      <vt:lpstr>Servicios de HESAA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HESAA Update Independent Colleges and Universities of New Jersey June 11, 2024</dc:title>
  <dc:creator>Jennifer Azzarano</dc:creator>
  <cp:lastModifiedBy>Christi Peace</cp:lastModifiedBy>
  <cp:revision>101</cp:revision>
  <dcterms:modified xsi:type="dcterms:W3CDTF">2026-09-14T14:12:28Z</dcterms:modified>
</cp:coreProperties>
</file>